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878" r:id="rId4"/>
  </p:sldMasterIdLst>
  <p:notesMasterIdLst>
    <p:notesMasterId r:id="rId35"/>
  </p:notesMasterIdLst>
  <p:handoutMasterIdLst>
    <p:handoutMasterId r:id="rId36"/>
  </p:handoutMasterIdLst>
  <p:sldIdLst>
    <p:sldId id="361" r:id="rId5"/>
    <p:sldId id="383" r:id="rId6"/>
    <p:sldId id="523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29" r:id="rId15"/>
    <p:sldId id="579" r:id="rId16"/>
    <p:sldId id="580" r:id="rId17"/>
    <p:sldId id="631" r:id="rId18"/>
    <p:sldId id="632" r:id="rId19"/>
    <p:sldId id="633" r:id="rId20"/>
    <p:sldId id="634" r:id="rId21"/>
    <p:sldId id="635" r:id="rId22"/>
    <p:sldId id="638" r:id="rId23"/>
    <p:sldId id="639" r:id="rId24"/>
    <p:sldId id="636" r:id="rId25"/>
    <p:sldId id="637" r:id="rId26"/>
    <p:sldId id="640" r:id="rId27"/>
    <p:sldId id="641" r:id="rId28"/>
    <p:sldId id="642" r:id="rId29"/>
    <p:sldId id="643" r:id="rId30"/>
    <p:sldId id="644" r:id="rId31"/>
    <p:sldId id="645" r:id="rId32"/>
    <p:sldId id="646" r:id="rId33"/>
    <p:sldId id="492" r:id="rId34"/>
  </p:sldIdLst>
  <p:sldSz cx="9906000" cy="6858000" type="A4"/>
  <p:notesSz cx="9856788" cy="6784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pos="3143" userDrawn="1">
          <p15:clr>
            <a:srgbClr val="A4A3A4"/>
          </p15:clr>
        </p15:guide>
        <p15:guide id="4" pos="240">
          <p15:clr>
            <a:srgbClr val="A4A3A4"/>
          </p15:clr>
        </p15:guide>
        <p15:guide id="5" pos="6000">
          <p15:clr>
            <a:srgbClr val="A4A3A4"/>
          </p15:clr>
        </p15:guide>
        <p15:guide id="6" pos="3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7">
          <p15:clr>
            <a:srgbClr val="A4A3A4"/>
          </p15:clr>
        </p15:guide>
        <p15:guide id="2" pos="31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_j_rosen" initials="sjr" lastIdx="5" clrIdx="0"/>
  <p:cmAuthor id="1" name="Dell Inc." initials="DI" lastIdx="3" clrIdx="1"/>
  <p:cmAuthor id="2" name="sarah_doherty" initials="s" lastIdx="1" clrIdx="2"/>
  <p:cmAuthor id="3" name="Angelia McFarland" initials="AM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3"/>
    <a:srgbClr val="BEB7B9"/>
    <a:srgbClr val="D9D9D9"/>
    <a:srgbClr val="4F81BD"/>
    <a:srgbClr val="000000"/>
    <a:srgbClr val="00B0F0"/>
    <a:srgbClr val="FF0000"/>
    <a:srgbClr val="0066FF"/>
    <a:srgbClr val="11F43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00" autoAdjust="0"/>
    <p:restoredTop sz="94424" autoAdjust="0"/>
  </p:normalViewPr>
  <p:slideViewPr>
    <p:cSldViewPr snapToObjects="1">
      <p:cViewPr varScale="1">
        <p:scale>
          <a:sx n="116" d="100"/>
          <a:sy n="116" d="100"/>
        </p:scale>
        <p:origin x="792" y="108"/>
      </p:cViewPr>
      <p:guideLst>
        <p:guide orient="horz" pos="754"/>
        <p:guide orient="horz" pos="4065"/>
        <p:guide pos="3143"/>
        <p:guide pos="240"/>
        <p:guide pos="6000"/>
        <p:guide pos="308"/>
      </p:guideLst>
    </p:cSldViewPr>
  </p:slideViewPr>
  <p:outlineViewPr>
    <p:cViewPr>
      <p:scale>
        <a:sx n="33" d="100"/>
        <a:sy n="33" d="100"/>
      </p:scale>
      <p:origin x="0" y="149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97" d="100"/>
          <a:sy n="97" d="100"/>
        </p:scale>
        <p:origin x="-3540" y="-102"/>
      </p:cViewPr>
      <p:guideLst>
        <p:guide orient="horz" pos="2137"/>
        <p:guide pos="310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3A855-A7B0-4DDB-A585-FB9CCFDDD26F}" type="doc">
      <dgm:prSet loTypeId="urn:microsoft.com/office/officeart/2005/8/layout/process2" loCatId="process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pPr latinLnBrk="1"/>
          <a:endParaRPr lang="ko-KR" altLang="en-US"/>
        </a:p>
      </dgm:t>
    </dgm:pt>
    <dgm:pt modelId="{3CB5FA7F-9347-4555-9936-2A36361D4886}">
      <dgm:prSet phldrT="[텍스트]" custT="1"/>
      <dgm:spPr/>
      <dgm:t>
        <a:bodyPr/>
        <a:lstStyle/>
        <a:p>
          <a:pPr latinLnBrk="1"/>
          <a:r>
            <a:rPr lang="ko-KR" altLang="en-US" sz="1200" b="1" dirty="0" err="1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랙</a:t>
          </a:r>
          <a:r>
            <a:rPr lang="ko-KR" altLang="en-US" sz="1200" b="1" dirty="0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 </a:t>
          </a:r>
          <a:r>
            <a:rPr lang="ko-KR" altLang="en-US" sz="1200" b="1" dirty="0" err="1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마운트형</a:t>
          </a:r>
          <a:r>
            <a:rPr lang="ko-KR" altLang="en-US" sz="1200" b="1" dirty="0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 </a:t>
          </a:r>
          <a:r>
            <a: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1U </a:t>
          </a:r>
          <a:r>
            <a:rPr lang="ko-KR" altLang="en-US" sz="1200" b="1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크기</a:t>
          </a:r>
          <a:endParaRPr lang="ko-KR" altLang="en-US" sz="1200" b="1" baseline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752EB16D-174D-4223-885A-4613A856A30A}" type="parTrans" cxnId="{85209441-462F-4A8D-96DF-8A4A09F3DCF4}">
      <dgm:prSet/>
      <dgm:spPr/>
      <dgm:t>
        <a:bodyPr/>
        <a:lstStyle/>
        <a:p>
          <a:pPr latinLnBrk="1"/>
          <a:endParaRPr lang="ko-KR" altLang="en-US" sz="1200" baseline="0">
            <a:solidFill>
              <a:schemeClr val="tx2"/>
            </a:solidFill>
            <a:latin typeface="+mn-lt"/>
            <a:ea typeface="맑은 고딕" panose="020B0503020000020004" pitchFamily="50" charset="-127"/>
          </a:endParaRPr>
        </a:p>
      </dgm:t>
    </dgm:pt>
    <dgm:pt modelId="{825647F9-9BEB-48C7-990D-02A93294D830}" type="sibTrans" cxnId="{85209441-462F-4A8D-96DF-8A4A09F3DCF4}">
      <dgm:prSet custT="1"/>
      <dgm:spPr/>
      <dgm:t>
        <a:bodyPr/>
        <a:lstStyle/>
        <a:p>
          <a:pPr latinLnBrk="1"/>
          <a:endParaRPr lang="ko-KR" altLang="en-US" sz="1200" baseline="0">
            <a:solidFill>
              <a:schemeClr val="tx2"/>
            </a:solidFill>
            <a:latin typeface="+mn-lt"/>
            <a:ea typeface="맑은 고딕" panose="020B0503020000020004" pitchFamily="50" charset="-127"/>
          </a:endParaRPr>
        </a:p>
      </dgm:t>
    </dgm:pt>
    <dgm:pt modelId="{12B44A94-C8F0-4B3F-A4C3-0861FB3A8196}">
      <dgm:prSet phldrT="[텍스트]" custT="1"/>
      <dgm:spPr/>
      <dgm:t>
        <a:bodyPr/>
        <a:lstStyle/>
        <a:p>
          <a:pPr latinLnBrk="1"/>
          <a:r>
            <a:rPr lang="ko-KR" altLang="en-US" sz="1200" b="1" dirty="0" err="1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브릿지</a:t>
          </a:r>
          <a:r>
            <a:rPr lang="ko-KR" altLang="en-US" sz="1200" b="1" dirty="0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 방식의 손쉬운 연결</a:t>
          </a:r>
          <a:endParaRPr lang="ko-KR" altLang="en-US" sz="1200" b="1" baseline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45F0DA2-B1DC-4533-9D0F-2ADF7F1B08A2}" type="parTrans" cxnId="{45DD9D47-2667-432B-ADBF-0AFB72B16EE3}">
      <dgm:prSet/>
      <dgm:spPr/>
      <dgm:t>
        <a:bodyPr/>
        <a:lstStyle/>
        <a:p>
          <a:pPr latinLnBrk="1"/>
          <a:endParaRPr lang="ko-KR" altLang="en-US" sz="1200" baseline="0">
            <a:solidFill>
              <a:schemeClr val="tx2"/>
            </a:solidFill>
            <a:latin typeface="+mn-lt"/>
            <a:ea typeface="맑은 고딕" panose="020B0503020000020004" pitchFamily="50" charset="-127"/>
          </a:endParaRPr>
        </a:p>
      </dgm:t>
    </dgm:pt>
    <dgm:pt modelId="{06B72EDF-C733-4AAB-A544-B082B1140B85}" type="sibTrans" cxnId="{45DD9D47-2667-432B-ADBF-0AFB72B16EE3}">
      <dgm:prSet custT="1"/>
      <dgm:spPr/>
      <dgm:t>
        <a:bodyPr/>
        <a:lstStyle/>
        <a:p>
          <a:pPr latinLnBrk="1"/>
          <a:endParaRPr lang="ko-KR" altLang="en-US" sz="1200" baseline="0">
            <a:solidFill>
              <a:schemeClr val="tx2"/>
            </a:solidFill>
            <a:latin typeface="+mn-lt"/>
            <a:ea typeface="맑은 고딕" panose="020B0503020000020004" pitchFamily="50" charset="-127"/>
          </a:endParaRPr>
        </a:p>
      </dgm:t>
    </dgm:pt>
    <dgm:pt modelId="{CDD30409-FF0F-4CEF-92A9-C649DE27EA28}">
      <dgm:prSet phldrT="[텍스트]" custT="1"/>
      <dgm:spPr/>
      <dgm:t>
        <a:bodyPr/>
        <a:lstStyle/>
        <a:p>
          <a:pPr latinLnBrk="1"/>
          <a:r>
            <a: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1</a:t>
          </a:r>
          <a:r>
            <a:rPr lang="ko-KR" altLang="en-US" sz="1200" b="1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개의 분리된 관리 네트워크 포트</a:t>
          </a:r>
          <a:endParaRPr lang="ko-KR" altLang="en-US" sz="1200" b="1" baseline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59B06B4-B640-4E29-8866-4A0CAF2ABAD7}" type="parTrans" cxnId="{BC6845EF-EA08-44ED-BFE7-A4C9BEF9B9C3}">
      <dgm:prSet/>
      <dgm:spPr/>
      <dgm:t>
        <a:bodyPr/>
        <a:lstStyle/>
        <a:p>
          <a:pPr latinLnBrk="1"/>
          <a:endParaRPr lang="ko-KR" altLang="en-US" sz="1200" baseline="0">
            <a:solidFill>
              <a:schemeClr val="tx2"/>
            </a:solidFill>
            <a:latin typeface="+mn-lt"/>
            <a:ea typeface="맑은 고딕" panose="020B0503020000020004" pitchFamily="50" charset="-127"/>
          </a:endParaRPr>
        </a:p>
      </dgm:t>
    </dgm:pt>
    <dgm:pt modelId="{ED185B85-A647-46AA-BF5B-208B4F4D43D7}" type="sibTrans" cxnId="{BC6845EF-EA08-44ED-BFE7-A4C9BEF9B9C3}">
      <dgm:prSet custT="1"/>
      <dgm:spPr/>
      <dgm:t>
        <a:bodyPr/>
        <a:lstStyle/>
        <a:p>
          <a:pPr latinLnBrk="1"/>
          <a:endParaRPr lang="ko-KR" altLang="en-US" sz="1200" baseline="0">
            <a:solidFill>
              <a:schemeClr val="tx2"/>
            </a:solidFill>
            <a:latin typeface="+mn-lt"/>
            <a:ea typeface="맑은 고딕" panose="020B0503020000020004" pitchFamily="50" charset="-127"/>
          </a:endParaRPr>
        </a:p>
      </dgm:t>
    </dgm:pt>
    <dgm:pt modelId="{523B97F1-4CA2-4E70-B47C-747A8F0B132A}">
      <dgm:prSet custT="1"/>
      <dgm:spPr/>
      <dgm:t>
        <a:bodyPr/>
        <a:lstStyle/>
        <a:p>
          <a:pPr latinLnBrk="1"/>
          <a:r>
            <a: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SNMP </a:t>
          </a:r>
          <a:r>
            <a:rPr lang="ko-KR" altLang="en-US" sz="1200" b="1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지원</a:t>
          </a:r>
          <a:endParaRPr lang="ko-KR" altLang="en-US" sz="1200" b="1" baseline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BB41B788-9CFD-41F5-ABA9-C97AAC1DD4E8}" type="parTrans" cxnId="{C37A3C66-07FB-4083-B3CF-8494DD9BA749}">
      <dgm:prSet/>
      <dgm:spPr/>
      <dgm:t>
        <a:bodyPr/>
        <a:lstStyle/>
        <a:p>
          <a:pPr latinLnBrk="1"/>
          <a:endParaRPr lang="ko-KR" altLang="en-US" sz="1200" baseline="0">
            <a:solidFill>
              <a:schemeClr val="tx2"/>
            </a:solidFill>
            <a:latin typeface="+mn-lt"/>
            <a:ea typeface="맑은 고딕" panose="020B0503020000020004" pitchFamily="50" charset="-127"/>
          </a:endParaRPr>
        </a:p>
      </dgm:t>
    </dgm:pt>
    <dgm:pt modelId="{9E861AF6-240E-4AD0-9FC2-04B293C92BE3}" type="sibTrans" cxnId="{C37A3C66-07FB-4083-B3CF-8494DD9BA749}">
      <dgm:prSet custT="1"/>
      <dgm:spPr/>
      <dgm:t>
        <a:bodyPr/>
        <a:lstStyle/>
        <a:p>
          <a:pPr latinLnBrk="1"/>
          <a:endParaRPr lang="ko-KR" altLang="en-US" sz="1200" baseline="0">
            <a:solidFill>
              <a:schemeClr val="tx2"/>
            </a:solidFill>
            <a:latin typeface="+mn-lt"/>
            <a:ea typeface="맑은 고딕" panose="020B0503020000020004" pitchFamily="50" charset="-127"/>
          </a:endParaRPr>
        </a:p>
      </dgm:t>
    </dgm:pt>
    <dgm:pt modelId="{CFD5712F-AD46-4361-BDA9-B790EBAC7F09}">
      <dgm:prSet custT="1"/>
      <dgm:spPr/>
      <dgm:t>
        <a:bodyPr/>
        <a:lstStyle/>
        <a:p>
          <a:pPr latinLnBrk="1"/>
          <a:r>
            <a:rPr lang="ko-KR" altLang="en-US" sz="1200" b="1" dirty="0" err="1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장애시</a:t>
          </a:r>
          <a:r>
            <a:rPr lang="ko-KR" altLang="en-US" sz="1200" b="1" dirty="0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 </a:t>
          </a:r>
          <a:r>
            <a: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bypass</a:t>
          </a:r>
          <a:r>
            <a:rPr lang="ko-KR" altLang="en-US" sz="1200" b="1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 charset="0"/>
            </a:rPr>
            <a:t>를 통한 서비스 유지</a:t>
          </a:r>
          <a:endParaRPr lang="ko-KR" altLang="en-US" sz="1200" b="1" baseline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7BDF5AF-AB2D-4E52-8CC5-D7CBE8443548}" type="parTrans" cxnId="{09C1E844-E34F-45A8-A915-C6E971267907}">
      <dgm:prSet/>
      <dgm:spPr/>
      <dgm:t>
        <a:bodyPr/>
        <a:lstStyle/>
        <a:p>
          <a:pPr latinLnBrk="1"/>
          <a:endParaRPr lang="ko-KR" altLang="en-US" sz="1200" baseline="0">
            <a:solidFill>
              <a:schemeClr val="tx2"/>
            </a:solidFill>
            <a:latin typeface="+mn-lt"/>
            <a:ea typeface="맑은 고딕" panose="020B0503020000020004" pitchFamily="50" charset="-127"/>
          </a:endParaRPr>
        </a:p>
      </dgm:t>
    </dgm:pt>
    <dgm:pt modelId="{68F2496D-72FF-4AAA-BA21-835E627A5F88}" type="sibTrans" cxnId="{09C1E844-E34F-45A8-A915-C6E971267907}">
      <dgm:prSet custT="1"/>
      <dgm:spPr/>
      <dgm:t>
        <a:bodyPr/>
        <a:lstStyle/>
        <a:p>
          <a:pPr latinLnBrk="1"/>
          <a:endParaRPr lang="ko-KR" altLang="en-US" sz="1200" baseline="0">
            <a:solidFill>
              <a:schemeClr val="tx2"/>
            </a:solidFill>
            <a:latin typeface="+mn-lt"/>
            <a:ea typeface="맑은 고딕" panose="020B0503020000020004" pitchFamily="50" charset="-127"/>
          </a:endParaRPr>
        </a:p>
      </dgm:t>
    </dgm:pt>
    <dgm:pt modelId="{6983F587-DE54-4D61-88EA-91C2367DC418}">
      <dgm:prSet custT="1"/>
      <dgm:spPr/>
      <dgm:t>
        <a:bodyPr/>
        <a:lstStyle/>
        <a:p>
          <a:pPr latinLnBrk="1"/>
          <a:r>
            <a: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rPr>
            <a:t>10Mb/s </a:t>
          </a:r>
          <a:r>
            <a:rPr lang="ko-KR" altLang="en-US" sz="1200" b="1" smtClean="0">
              <a:latin typeface="맑은 고딕" panose="020B0503020000020004" pitchFamily="50" charset="-127"/>
              <a:ea typeface="맑은 고딕" panose="020B0503020000020004" pitchFamily="50" charset="-127"/>
            </a:rPr>
            <a:t>부터 대역폭 선택</a:t>
          </a:r>
          <a:endParaRPr lang="ko-KR" altLang="en-US" sz="1200" b="1" baseline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3DD981B-4475-4428-A3F3-A0D4DB386A8B}" type="parTrans" cxnId="{606956D5-A7BF-4985-9CC3-2B7F30342B35}">
      <dgm:prSet/>
      <dgm:spPr/>
      <dgm:t>
        <a:bodyPr/>
        <a:lstStyle/>
        <a:p>
          <a:pPr latinLnBrk="1"/>
          <a:endParaRPr lang="ko-KR" altLang="en-US" sz="1200">
            <a:solidFill>
              <a:schemeClr val="tx2"/>
            </a:solidFill>
          </a:endParaRPr>
        </a:p>
      </dgm:t>
    </dgm:pt>
    <dgm:pt modelId="{A6751F1E-4973-41E1-A131-B021147A77B8}" type="sibTrans" cxnId="{606956D5-A7BF-4985-9CC3-2B7F30342B35}">
      <dgm:prSet custT="1"/>
      <dgm:spPr/>
      <dgm:t>
        <a:bodyPr/>
        <a:lstStyle/>
        <a:p>
          <a:pPr latinLnBrk="1"/>
          <a:endParaRPr lang="ko-KR" altLang="en-US" sz="1200">
            <a:solidFill>
              <a:schemeClr val="tx2"/>
            </a:solidFill>
          </a:endParaRPr>
        </a:p>
      </dgm:t>
    </dgm:pt>
    <dgm:pt modelId="{5039CCEE-5A48-42BA-8F11-7A6443407180}" type="pres">
      <dgm:prSet presAssocID="{FD93A855-A7B0-4DDB-A585-FB9CCFDDD26F}" presName="linearFlow" presStyleCnt="0">
        <dgm:presLayoutVars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C92DF9-81CF-4610-9485-3B78AB52F8E2}" type="pres">
      <dgm:prSet presAssocID="{3CB5FA7F-9347-4555-9936-2A36361D4886}" presName="node" presStyleLbl="node1" presStyleIdx="0" presStyleCnt="6" custScaleX="486202" custLinFactNeighborY="-294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6CFED1-E864-400D-B196-6CB72A80B386}" type="pres">
      <dgm:prSet presAssocID="{825647F9-9BEB-48C7-990D-02A93294D830}" presName="sibTrans" presStyleLbl="sibTrans2D1" presStyleIdx="0" presStyleCnt="5" custScaleY="535415"/>
      <dgm:spPr/>
      <dgm:t>
        <a:bodyPr/>
        <a:lstStyle/>
        <a:p>
          <a:pPr latinLnBrk="1"/>
          <a:endParaRPr lang="ko-KR" altLang="en-US"/>
        </a:p>
      </dgm:t>
    </dgm:pt>
    <dgm:pt modelId="{0ADE2BD2-38FE-47CE-A4D0-A96909D93BDE}" type="pres">
      <dgm:prSet presAssocID="{825647F9-9BEB-48C7-990D-02A93294D830}" presName="connectorText" presStyleLbl="sibTrans2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BEEE4EB2-5305-4303-AD99-C103386DA0D3}" type="pres">
      <dgm:prSet presAssocID="{12B44A94-C8F0-4B3F-A4C3-0861FB3A8196}" presName="node" presStyleLbl="node1" presStyleIdx="1" presStyleCnt="6" custScaleX="48620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400766-2A14-42C2-B7DA-12986D12A33E}" type="pres">
      <dgm:prSet presAssocID="{06B72EDF-C733-4AAB-A544-B082B1140B85}" presName="sibTrans" presStyleLbl="sibTrans2D1" presStyleIdx="1" presStyleCnt="5" custScaleY="535415"/>
      <dgm:spPr/>
      <dgm:t>
        <a:bodyPr/>
        <a:lstStyle/>
        <a:p>
          <a:pPr latinLnBrk="1"/>
          <a:endParaRPr lang="ko-KR" altLang="en-US"/>
        </a:p>
      </dgm:t>
    </dgm:pt>
    <dgm:pt modelId="{0176B217-7976-4C1B-BA6D-E5A2ED6C63A8}" type="pres">
      <dgm:prSet presAssocID="{06B72EDF-C733-4AAB-A544-B082B1140B85}" presName="connectorText" presStyleLbl="sibTrans2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0CB8C172-20CC-4F17-97CC-8D8544F2FB7A}" type="pres">
      <dgm:prSet presAssocID="{CDD30409-FF0F-4CEF-92A9-C649DE27EA28}" presName="node" presStyleLbl="node1" presStyleIdx="2" presStyleCnt="6" custScaleX="48620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E80083-8F72-4C00-9AA4-6AB66E39DC7F}" type="pres">
      <dgm:prSet presAssocID="{ED185B85-A647-46AA-BF5B-208B4F4D43D7}" presName="sibTrans" presStyleLbl="sibTrans2D1" presStyleIdx="2" presStyleCnt="5" custScaleY="535415"/>
      <dgm:spPr/>
      <dgm:t>
        <a:bodyPr/>
        <a:lstStyle/>
        <a:p>
          <a:pPr latinLnBrk="1"/>
          <a:endParaRPr lang="ko-KR" altLang="en-US"/>
        </a:p>
      </dgm:t>
    </dgm:pt>
    <dgm:pt modelId="{61226190-7578-499F-9383-6C9362486184}" type="pres">
      <dgm:prSet presAssocID="{ED185B85-A647-46AA-BF5B-208B4F4D43D7}" presName="connectorText" presStyleLbl="sibTrans2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4CCFB2DF-A17E-4426-9369-096814E5E145}" type="pres">
      <dgm:prSet presAssocID="{523B97F1-4CA2-4E70-B47C-747A8F0B132A}" presName="node" presStyleLbl="node1" presStyleIdx="3" presStyleCnt="6" custScaleX="48620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C07D3A-94CB-4DD8-9E66-E7C02D7B6995}" type="pres">
      <dgm:prSet presAssocID="{9E861AF6-240E-4AD0-9FC2-04B293C92BE3}" presName="sibTrans" presStyleLbl="sibTrans2D1" presStyleIdx="3" presStyleCnt="5" custScaleY="535415"/>
      <dgm:spPr/>
      <dgm:t>
        <a:bodyPr/>
        <a:lstStyle/>
        <a:p>
          <a:pPr latinLnBrk="1"/>
          <a:endParaRPr lang="ko-KR" altLang="en-US"/>
        </a:p>
      </dgm:t>
    </dgm:pt>
    <dgm:pt modelId="{1F52B06C-8BCE-4192-81E4-5E03C1FEC91D}" type="pres">
      <dgm:prSet presAssocID="{9E861AF6-240E-4AD0-9FC2-04B293C92BE3}" presName="connectorText" presStyleLbl="sibTrans2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0B0D1F92-6263-4FEA-A8A9-A25227482972}" type="pres">
      <dgm:prSet presAssocID="{CFD5712F-AD46-4361-BDA9-B790EBAC7F09}" presName="node" presStyleLbl="node1" presStyleIdx="4" presStyleCnt="6" custScaleX="48620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F64A65-72B2-4FC2-B5C5-66BBDB12C1E0}" type="pres">
      <dgm:prSet presAssocID="{68F2496D-72FF-4AAA-BA21-835E627A5F88}" presName="sibTrans" presStyleLbl="sibTrans2D1" presStyleIdx="4" presStyleCnt="5" custScaleY="535415"/>
      <dgm:spPr/>
      <dgm:t>
        <a:bodyPr/>
        <a:lstStyle/>
        <a:p>
          <a:pPr latinLnBrk="1"/>
          <a:endParaRPr lang="ko-KR" altLang="en-US"/>
        </a:p>
      </dgm:t>
    </dgm:pt>
    <dgm:pt modelId="{31480E13-DEC3-46BE-8B16-6950467AF363}" type="pres">
      <dgm:prSet presAssocID="{68F2496D-72FF-4AAA-BA21-835E627A5F88}" presName="connectorText" presStyleLbl="sibTrans2D1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C900D911-0D69-4094-852B-D0D184465C12}" type="pres">
      <dgm:prSet presAssocID="{6983F587-DE54-4D61-88EA-91C2367DC418}" presName="node" presStyleLbl="node1" presStyleIdx="5" presStyleCnt="6" custScaleX="48620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3934A35-E754-44CE-B910-72B0116B9BB1}" type="presOf" srcId="{68F2496D-72FF-4AAA-BA21-835E627A5F88}" destId="{31480E13-DEC3-46BE-8B16-6950467AF363}" srcOrd="1" destOrd="0" presId="urn:microsoft.com/office/officeart/2005/8/layout/process2"/>
    <dgm:cxn modelId="{BC6845EF-EA08-44ED-BFE7-A4C9BEF9B9C3}" srcId="{FD93A855-A7B0-4DDB-A585-FB9CCFDDD26F}" destId="{CDD30409-FF0F-4CEF-92A9-C649DE27EA28}" srcOrd="2" destOrd="0" parTransId="{559B06B4-B640-4E29-8866-4A0CAF2ABAD7}" sibTransId="{ED185B85-A647-46AA-BF5B-208B4F4D43D7}"/>
    <dgm:cxn modelId="{45DD9D47-2667-432B-ADBF-0AFB72B16EE3}" srcId="{FD93A855-A7B0-4DDB-A585-FB9CCFDDD26F}" destId="{12B44A94-C8F0-4B3F-A4C3-0861FB3A8196}" srcOrd="1" destOrd="0" parTransId="{D45F0DA2-B1DC-4533-9D0F-2ADF7F1B08A2}" sibTransId="{06B72EDF-C733-4AAB-A544-B082B1140B85}"/>
    <dgm:cxn modelId="{09C1E844-E34F-45A8-A915-C6E971267907}" srcId="{FD93A855-A7B0-4DDB-A585-FB9CCFDDD26F}" destId="{CFD5712F-AD46-4361-BDA9-B790EBAC7F09}" srcOrd="4" destOrd="0" parTransId="{C7BDF5AF-AB2D-4E52-8CC5-D7CBE8443548}" sibTransId="{68F2496D-72FF-4AAA-BA21-835E627A5F88}"/>
    <dgm:cxn modelId="{D4860E20-2FE5-44CC-B8C2-0809DC11289E}" type="presOf" srcId="{9E861AF6-240E-4AD0-9FC2-04B293C92BE3}" destId="{1F52B06C-8BCE-4192-81E4-5E03C1FEC91D}" srcOrd="1" destOrd="0" presId="urn:microsoft.com/office/officeart/2005/8/layout/process2"/>
    <dgm:cxn modelId="{1D56092B-1A59-4DAE-8375-6D7ABA271C03}" type="presOf" srcId="{825647F9-9BEB-48C7-990D-02A93294D830}" destId="{0ADE2BD2-38FE-47CE-A4D0-A96909D93BDE}" srcOrd="1" destOrd="0" presId="urn:microsoft.com/office/officeart/2005/8/layout/process2"/>
    <dgm:cxn modelId="{059EF24A-EB57-4238-A408-9A01E1306689}" type="presOf" srcId="{CDD30409-FF0F-4CEF-92A9-C649DE27EA28}" destId="{0CB8C172-20CC-4F17-97CC-8D8544F2FB7A}" srcOrd="0" destOrd="0" presId="urn:microsoft.com/office/officeart/2005/8/layout/process2"/>
    <dgm:cxn modelId="{A4D2BD58-9F5B-4BFA-9EA1-D42F591C20C8}" type="presOf" srcId="{9E861AF6-240E-4AD0-9FC2-04B293C92BE3}" destId="{F3C07D3A-94CB-4DD8-9E66-E7C02D7B6995}" srcOrd="0" destOrd="0" presId="urn:microsoft.com/office/officeart/2005/8/layout/process2"/>
    <dgm:cxn modelId="{F36E5DC7-259D-4C4E-88D2-2B683D2A766E}" type="presOf" srcId="{FD93A855-A7B0-4DDB-A585-FB9CCFDDD26F}" destId="{5039CCEE-5A48-42BA-8F11-7A6443407180}" srcOrd="0" destOrd="0" presId="urn:microsoft.com/office/officeart/2005/8/layout/process2"/>
    <dgm:cxn modelId="{DBCC8EA3-1394-4E01-88DE-158FC6A6B315}" type="presOf" srcId="{CFD5712F-AD46-4361-BDA9-B790EBAC7F09}" destId="{0B0D1F92-6263-4FEA-A8A9-A25227482972}" srcOrd="0" destOrd="0" presId="urn:microsoft.com/office/officeart/2005/8/layout/process2"/>
    <dgm:cxn modelId="{8EECE71D-2AF7-42B6-AD59-736AB5F5100F}" type="presOf" srcId="{523B97F1-4CA2-4E70-B47C-747A8F0B132A}" destId="{4CCFB2DF-A17E-4426-9369-096814E5E145}" srcOrd="0" destOrd="0" presId="urn:microsoft.com/office/officeart/2005/8/layout/process2"/>
    <dgm:cxn modelId="{B7E9F70E-A7FB-4DC1-86DA-BAD49B33BDB9}" type="presOf" srcId="{ED185B85-A647-46AA-BF5B-208B4F4D43D7}" destId="{61226190-7578-499F-9383-6C9362486184}" srcOrd="1" destOrd="0" presId="urn:microsoft.com/office/officeart/2005/8/layout/process2"/>
    <dgm:cxn modelId="{20843115-0D50-4E24-82E7-2E98878DB9E3}" type="presOf" srcId="{12B44A94-C8F0-4B3F-A4C3-0861FB3A8196}" destId="{BEEE4EB2-5305-4303-AD99-C103386DA0D3}" srcOrd="0" destOrd="0" presId="urn:microsoft.com/office/officeart/2005/8/layout/process2"/>
    <dgm:cxn modelId="{2F234183-0805-47F6-9838-8C3CC1DF4C3C}" type="presOf" srcId="{ED185B85-A647-46AA-BF5B-208B4F4D43D7}" destId="{55E80083-8F72-4C00-9AA4-6AB66E39DC7F}" srcOrd="0" destOrd="0" presId="urn:microsoft.com/office/officeart/2005/8/layout/process2"/>
    <dgm:cxn modelId="{C37A3C66-07FB-4083-B3CF-8494DD9BA749}" srcId="{FD93A855-A7B0-4DDB-A585-FB9CCFDDD26F}" destId="{523B97F1-4CA2-4E70-B47C-747A8F0B132A}" srcOrd="3" destOrd="0" parTransId="{BB41B788-9CFD-41F5-ABA9-C97AAC1DD4E8}" sibTransId="{9E861AF6-240E-4AD0-9FC2-04B293C92BE3}"/>
    <dgm:cxn modelId="{8FE9F4AC-1A9F-4BB2-85F8-45E4B11D945B}" type="presOf" srcId="{6983F587-DE54-4D61-88EA-91C2367DC418}" destId="{C900D911-0D69-4094-852B-D0D184465C12}" srcOrd="0" destOrd="0" presId="urn:microsoft.com/office/officeart/2005/8/layout/process2"/>
    <dgm:cxn modelId="{BABF33D6-B514-47A3-A619-35A43F0F2A4C}" type="presOf" srcId="{68F2496D-72FF-4AAA-BA21-835E627A5F88}" destId="{B8F64A65-72B2-4FC2-B5C5-66BBDB12C1E0}" srcOrd="0" destOrd="0" presId="urn:microsoft.com/office/officeart/2005/8/layout/process2"/>
    <dgm:cxn modelId="{606956D5-A7BF-4985-9CC3-2B7F30342B35}" srcId="{FD93A855-A7B0-4DDB-A585-FB9CCFDDD26F}" destId="{6983F587-DE54-4D61-88EA-91C2367DC418}" srcOrd="5" destOrd="0" parTransId="{03DD981B-4475-4428-A3F3-A0D4DB386A8B}" sibTransId="{A6751F1E-4973-41E1-A131-B021147A77B8}"/>
    <dgm:cxn modelId="{EB4A0655-F199-4AFC-8C25-ADC9D00DB074}" type="presOf" srcId="{06B72EDF-C733-4AAB-A544-B082B1140B85}" destId="{0176B217-7976-4C1B-BA6D-E5A2ED6C63A8}" srcOrd="1" destOrd="0" presId="urn:microsoft.com/office/officeart/2005/8/layout/process2"/>
    <dgm:cxn modelId="{85209441-462F-4A8D-96DF-8A4A09F3DCF4}" srcId="{FD93A855-A7B0-4DDB-A585-FB9CCFDDD26F}" destId="{3CB5FA7F-9347-4555-9936-2A36361D4886}" srcOrd="0" destOrd="0" parTransId="{752EB16D-174D-4223-885A-4613A856A30A}" sibTransId="{825647F9-9BEB-48C7-990D-02A93294D830}"/>
    <dgm:cxn modelId="{E9B35D52-6CC0-4140-BBDC-2F8B9A1EA0BE}" type="presOf" srcId="{825647F9-9BEB-48C7-990D-02A93294D830}" destId="{EE6CFED1-E864-400D-B196-6CB72A80B386}" srcOrd="0" destOrd="0" presId="urn:microsoft.com/office/officeart/2005/8/layout/process2"/>
    <dgm:cxn modelId="{461715FA-4956-4CEC-8884-1BCA0C5A096D}" type="presOf" srcId="{06B72EDF-C733-4AAB-A544-B082B1140B85}" destId="{1D400766-2A14-42C2-B7DA-12986D12A33E}" srcOrd="0" destOrd="0" presId="urn:microsoft.com/office/officeart/2005/8/layout/process2"/>
    <dgm:cxn modelId="{C28FA390-F3D6-4890-A73D-6295314196CD}" type="presOf" srcId="{3CB5FA7F-9347-4555-9936-2A36361D4886}" destId="{0CC92DF9-81CF-4610-9485-3B78AB52F8E2}" srcOrd="0" destOrd="0" presId="urn:microsoft.com/office/officeart/2005/8/layout/process2"/>
    <dgm:cxn modelId="{36559013-4663-4BD8-BFCC-99F70FE6C586}" type="presParOf" srcId="{5039CCEE-5A48-42BA-8F11-7A6443407180}" destId="{0CC92DF9-81CF-4610-9485-3B78AB52F8E2}" srcOrd="0" destOrd="0" presId="urn:microsoft.com/office/officeart/2005/8/layout/process2"/>
    <dgm:cxn modelId="{8838FA7C-6087-41CC-979D-688DAC1CF25E}" type="presParOf" srcId="{5039CCEE-5A48-42BA-8F11-7A6443407180}" destId="{EE6CFED1-E864-400D-B196-6CB72A80B386}" srcOrd="1" destOrd="0" presId="urn:microsoft.com/office/officeart/2005/8/layout/process2"/>
    <dgm:cxn modelId="{4D625A95-1D92-4DE3-9EA6-14784E95A0B5}" type="presParOf" srcId="{EE6CFED1-E864-400D-B196-6CB72A80B386}" destId="{0ADE2BD2-38FE-47CE-A4D0-A96909D93BDE}" srcOrd="0" destOrd="0" presId="urn:microsoft.com/office/officeart/2005/8/layout/process2"/>
    <dgm:cxn modelId="{B0BDB759-3ADE-42B1-97AB-C0D409E3E4DB}" type="presParOf" srcId="{5039CCEE-5A48-42BA-8F11-7A6443407180}" destId="{BEEE4EB2-5305-4303-AD99-C103386DA0D3}" srcOrd="2" destOrd="0" presId="urn:microsoft.com/office/officeart/2005/8/layout/process2"/>
    <dgm:cxn modelId="{CFF81F67-E0B3-449D-8795-702B203C1FA4}" type="presParOf" srcId="{5039CCEE-5A48-42BA-8F11-7A6443407180}" destId="{1D400766-2A14-42C2-B7DA-12986D12A33E}" srcOrd="3" destOrd="0" presId="urn:microsoft.com/office/officeart/2005/8/layout/process2"/>
    <dgm:cxn modelId="{78E773B2-E030-4F60-9E3C-10214DBA6B38}" type="presParOf" srcId="{1D400766-2A14-42C2-B7DA-12986D12A33E}" destId="{0176B217-7976-4C1B-BA6D-E5A2ED6C63A8}" srcOrd="0" destOrd="0" presId="urn:microsoft.com/office/officeart/2005/8/layout/process2"/>
    <dgm:cxn modelId="{51B63ABD-3D0B-43B4-9556-A9F80F4DE144}" type="presParOf" srcId="{5039CCEE-5A48-42BA-8F11-7A6443407180}" destId="{0CB8C172-20CC-4F17-97CC-8D8544F2FB7A}" srcOrd="4" destOrd="0" presId="urn:microsoft.com/office/officeart/2005/8/layout/process2"/>
    <dgm:cxn modelId="{FD2E2A3F-0EA0-4A3B-B7AA-5687CCAA9A45}" type="presParOf" srcId="{5039CCEE-5A48-42BA-8F11-7A6443407180}" destId="{55E80083-8F72-4C00-9AA4-6AB66E39DC7F}" srcOrd="5" destOrd="0" presId="urn:microsoft.com/office/officeart/2005/8/layout/process2"/>
    <dgm:cxn modelId="{EE8AE4CA-CEFB-4BC3-8A07-E7B96A4A3733}" type="presParOf" srcId="{55E80083-8F72-4C00-9AA4-6AB66E39DC7F}" destId="{61226190-7578-499F-9383-6C9362486184}" srcOrd="0" destOrd="0" presId="urn:microsoft.com/office/officeart/2005/8/layout/process2"/>
    <dgm:cxn modelId="{AE651FD6-93D0-473C-8505-5EC0391ED230}" type="presParOf" srcId="{5039CCEE-5A48-42BA-8F11-7A6443407180}" destId="{4CCFB2DF-A17E-4426-9369-096814E5E145}" srcOrd="6" destOrd="0" presId="urn:microsoft.com/office/officeart/2005/8/layout/process2"/>
    <dgm:cxn modelId="{9A1020F9-D99B-41A7-86AB-FC573836480F}" type="presParOf" srcId="{5039CCEE-5A48-42BA-8F11-7A6443407180}" destId="{F3C07D3A-94CB-4DD8-9E66-E7C02D7B6995}" srcOrd="7" destOrd="0" presId="urn:microsoft.com/office/officeart/2005/8/layout/process2"/>
    <dgm:cxn modelId="{161287E2-12EF-4462-A78E-C3C724D5A29A}" type="presParOf" srcId="{F3C07D3A-94CB-4DD8-9E66-E7C02D7B6995}" destId="{1F52B06C-8BCE-4192-81E4-5E03C1FEC91D}" srcOrd="0" destOrd="0" presId="urn:microsoft.com/office/officeart/2005/8/layout/process2"/>
    <dgm:cxn modelId="{0B21D866-3785-44F0-94C9-A2670BC643DF}" type="presParOf" srcId="{5039CCEE-5A48-42BA-8F11-7A6443407180}" destId="{0B0D1F92-6263-4FEA-A8A9-A25227482972}" srcOrd="8" destOrd="0" presId="urn:microsoft.com/office/officeart/2005/8/layout/process2"/>
    <dgm:cxn modelId="{20C56A81-4221-4C9E-BFE6-06296EC7CD3A}" type="presParOf" srcId="{5039CCEE-5A48-42BA-8F11-7A6443407180}" destId="{B8F64A65-72B2-4FC2-B5C5-66BBDB12C1E0}" srcOrd="9" destOrd="0" presId="urn:microsoft.com/office/officeart/2005/8/layout/process2"/>
    <dgm:cxn modelId="{4627B29D-A712-48B1-BE2D-8161BB4EDC69}" type="presParOf" srcId="{B8F64A65-72B2-4FC2-B5C5-66BBDB12C1E0}" destId="{31480E13-DEC3-46BE-8B16-6950467AF363}" srcOrd="0" destOrd="0" presId="urn:microsoft.com/office/officeart/2005/8/layout/process2"/>
    <dgm:cxn modelId="{6E464B45-F03A-4170-9C0A-287E28728A02}" type="presParOf" srcId="{5039CCEE-5A48-42BA-8F11-7A6443407180}" destId="{C900D911-0D69-4094-852B-D0D184465C12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3.emf"/><Relationship Id="rId1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16017" cy="33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7330" y="0"/>
            <a:ext cx="4218258" cy="33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398610"/>
            <a:ext cx="4216017" cy="38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sz="1000" dirty="0">
              <a:latin typeface="Museo Sans For Dell" pitchFamily="2" charset="0"/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7330" y="6398610"/>
            <a:ext cx="4218258" cy="38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C8DF440-AC1E-4EB3-BCAA-2AAB8924A793}" type="slidenum">
              <a:rPr lang="en-US" sz="1000">
                <a:latin typeface="Museo Sans For Dell" pitchFamily="2" charset="0"/>
              </a:rPr>
              <a:pPr>
                <a:defRPr/>
              </a:pPr>
              <a:t>‹#›</a:t>
            </a:fld>
            <a:endParaRPr lang="en-US" sz="1000" dirty="0">
              <a:latin typeface="Museo Sans For De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2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216017" cy="33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330" y="0"/>
            <a:ext cx="4218258" cy="33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68638" y="501650"/>
            <a:ext cx="3709987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9304" y="3236806"/>
            <a:ext cx="7246980" cy="301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398610"/>
            <a:ext cx="4216017" cy="38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l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330" y="6398610"/>
            <a:ext cx="4218258" cy="38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9" tIns="45396" rIns="90789" bIns="45396" numCol="1" anchor="b" anchorCtr="0" compatLnSpc="1">
            <a:prstTxWarp prst="textNoShape">
              <a:avLst/>
            </a:prstTxWarp>
          </a:bodyPr>
          <a:lstStyle>
            <a:lvl1pPr algn="r" defTabSz="907823" eaLnBrk="0" hangingPunct="0">
              <a:lnSpc>
                <a:spcPct val="100000"/>
              </a:lnSpc>
              <a:spcBef>
                <a:spcPct val="0"/>
              </a:spcBef>
              <a:defRPr sz="1000" b="0">
                <a:latin typeface="Museo Sans For Dell" pitchFamily="2" charset="0"/>
              </a:defRPr>
            </a:lvl1pPr>
          </a:lstStyle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31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useo Sans For Del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68638" y="501650"/>
            <a:ext cx="3709987" cy="256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50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3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78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8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63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48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93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6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49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816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8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540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31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5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12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17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38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59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83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33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7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3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2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71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76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4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60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8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>
            <a:grpSpLocks noChangeAspect="1"/>
          </p:cNvGrpSpPr>
          <p:nvPr userDrawn="1"/>
        </p:nvGrpSpPr>
        <p:grpSpPr>
          <a:xfrm>
            <a:off x="1062516" y="548679"/>
            <a:ext cx="2722324" cy="1337663"/>
            <a:chOff x="8666163" y="5340350"/>
            <a:chExt cx="2390776" cy="1174751"/>
          </a:xfrm>
        </p:grpSpPr>
        <p:sp>
          <p:nvSpPr>
            <p:cNvPr id="3" name="Freeform 11"/>
            <p:cNvSpPr>
              <a:spLocks/>
            </p:cNvSpPr>
            <p:nvPr/>
          </p:nvSpPr>
          <p:spPr bwMode="auto">
            <a:xfrm>
              <a:off x="8666163" y="5340350"/>
              <a:ext cx="722313" cy="539750"/>
            </a:xfrm>
            <a:custGeom>
              <a:avLst/>
              <a:gdLst>
                <a:gd name="T0" fmla="*/ 118 w 192"/>
                <a:gd name="T1" fmla="*/ 0 h 144"/>
                <a:gd name="T2" fmla="*/ 122 w 192"/>
                <a:gd name="T3" fmla="*/ 0 h 144"/>
                <a:gd name="T4" fmla="*/ 123 w 192"/>
                <a:gd name="T5" fmla="*/ 0 h 144"/>
                <a:gd name="T6" fmla="*/ 183 w 192"/>
                <a:gd name="T7" fmla="*/ 46 h 144"/>
                <a:gd name="T8" fmla="*/ 184 w 192"/>
                <a:gd name="T9" fmla="*/ 139 h 144"/>
                <a:gd name="T10" fmla="*/ 152 w 192"/>
                <a:gd name="T11" fmla="*/ 144 h 144"/>
                <a:gd name="T12" fmla="*/ 143 w 192"/>
                <a:gd name="T13" fmla="*/ 66 h 144"/>
                <a:gd name="T14" fmla="*/ 90 w 192"/>
                <a:gd name="T15" fmla="*/ 31 h 144"/>
                <a:gd name="T16" fmla="*/ 58 w 192"/>
                <a:gd name="T17" fmla="*/ 44 h 144"/>
                <a:gd name="T18" fmla="*/ 0 w 192"/>
                <a:gd name="T19" fmla="*/ 119 h 144"/>
                <a:gd name="T20" fmla="*/ 40 w 192"/>
                <a:gd name="T21" fmla="*/ 41 h 144"/>
                <a:gd name="T22" fmla="*/ 118 w 192"/>
                <a:gd name="T2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44">
                  <a:moveTo>
                    <a:pt x="118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3" y="0"/>
                  </a:cubicBezTo>
                  <a:cubicBezTo>
                    <a:pt x="154" y="2"/>
                    <a:pt x="174" y="20"/>
                    <a:pt x="183" y="46"/>
                  </a:cubicBezTo>
                  <a:cubicBezTo>
                    <a:pt x="192" y="71"/>
                    <a:pt x="192" y="111"/>
                    <a:pt x="184" y="139"/>
                  </a:cubicBezTo>
                  <a:cubicBezTo>
                    <a:pt x="174" y="141"/>
                    <a:pt x="163" y="143"/>
                    <a:pt x="152" y="144"/>
                  </a:cubicBezTo>
                  <a:cubicBezTo>
                    <a:pt x="155" y="116"/>
                    <a:pt x="152" y="87"/>
                    <a:pt x="143" y="66"/>
                  </a:cubicBezTo>
                  <a:cubicBezTo>
                    <a:pt x="134" y="48"/>
                    <a:pt x="118" y="28"/>
                    <a:pt x="90" y="31"/>
                  </a:cubicBezTo>
                  <a:cubicBezTo>
                    <a:pt x="77" y="33"/>
                    <a:pt x="67" y="38"/>
                    <a:pt x="58" y="44"/>
                  </a:cubicBezTo>
                  <a:cubicBezTo>
                    <a:pt x="32" y="63"/>
                    <a:pt x="15" y="91"/>
                    <a:pt x="0" y="119"/>
                  </a:cubicBezTo>
                  <a:cubicBezTo>
                    <a:pt x="7" y="88"/>
                    <a:pt x="22" y="62"/>
                    <a:pt x="40" y="41"/>
                  </a:cubicBezTo>
                  <a:cubicBezTo>
                    <a:pt x="58" y="20"/>
                    <a:pt x="82" y="3"/>
                    <a:pt x="118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12"/>
            <p:cNvSpPr>
              <a:spLocks/>
            </p:cNvSpPr>
            <p:nvPr/>
          </p:nvSpPr>
          <p:spPr bwMode="auto">
            <a:xfrm>
              <a:off x="8778876" y="5700713"/>
              <a:ext cx="790575" cy="814388"/>
            </a:xfrm>
            <a:custGeom>
              <a:avLst/>
              <a:gdLst>
                <a:gd name="T0" fmla="*/ 82 w 210"/>
                <a:gd name="T1" fmla="*/ 0 h 217"/>
                <a:gd name="T2" fmla="*/ 83 w 210"/>
                <a:gd name="T3" fmla="*/ 2 h 217"/>
                <a:gd name="T4" fmla="*/ 76 w 210"/>
                <a:gd name="T5" fmla="*/ 6 h 217"/>
                <a:gd name="T6" fmla="*/ 42 w 210"/>
                <a:gd name="T7" fmla="*/ 30 h 217"/>
                <a:gd name="T8" fmla="*/ 34 w 210"/>
                <a:gd name="T9" fmla="*/ 46 h 217"/>
                <a:gd name="T10" fmla="*/ 79 w 210"/>
                <a:gd name="T11" fmla="*/ 59 h 217"/>
                <a:gd name="T12" fmla="*/ 130 w 210"/>
                <a:gd name="T13" fmla="*/ 51 h 217"/>
                <a:gd name="T14" fmla="*/ 175 w 210"/>
                <a:gd name="T15" fmla="*/ 37 h 217"/>
                <a:gd name="T16" fmla="*/ 210 w 210"/>
                <a:gd name="T17" fmla="*/ 13 h 217"/>
                <a:gd name="T18" fmla="*/ 150 w 210"/>
                <a:gd name="T19" fmla="*/ 58 h 217"/>
                <a:gd name="T20" fmla="*/ 100 w 210"/>
                <a:gd name="T21" fmla="*/ 153 h 217"/>
                <a:gd name="T22" fmla="*/ 19 w 210"/>
                <a:gd name="T23" fmla="*/ 217 h 217"/>
                <a:gd name="T24" fmla="*/ 119 w 210"/>
                <a:gd name="T25" fmla="*/ 67 h 217"/>
                <a:gd name="T26" fmla="*/ 67 w 210"/>
                <a:gd name="T27" fmla="*/ 77 h 217"/>
                <a:gd name="T28" fmla="*/ 8 w 210"/>
                <a:gd name="T29" fmla="*/ 71 h 217"/>
                <a:gd name="T30" fmla="*/ 4 w 210"/>
                <a:gd name="T31" fmla="*/ 51 h 217"/>
                <a:gd name="T32" fmla="*/ 36 w 210"/>
                <a:gd name="T33" fmla="*/ 20 h 217"/>
                <a:gd name="T34" fmla="*/ 82 w 210"/>
                <a:gd name="T3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217">
                  <a:moveTo>
                    <a:pt x="82" y="0"/>
                  </a:moveTo>
                  <a:cubicBezTo>
                    <a:pt x="82" y="0"/>
                    <a:pt x="83" y="2"/>
                    <a:pt x="83" y="2"/>
                  </a:cubicBezTo>
                  <a:cubicBezTo>
                    <a:pt x="82" y="3"/>
                    <a:pt x="78" y="5"/>
                    <a:pt x="76" y="6"/>
                  </a:cubicBezTo>
                  <a:cubicBezTo>
                    <a:pt x="63" y="13"/>
                    <a:pt x="52" y="19"/>
                    <a:pt x="42" y="30"/>
                  </a:cubicBezTo>
                  <a:cubicBezTo>
                    <a:pt x="38" y="34"/>
                    <a:pt x="33" y="39"/>
                    <a:pt x="34" y="46"/>
                  </a:cubicBezTo>
                  <a:cubicBezTo>
                    <a:pt x="36" y="59"/>
                    <a:pt x="64" y="60"/>
                    <a:pt x="79" y="59"/>
                  </a:cubicBezTo>
                  <a:cubicBezTo>
                    <a:pt x="99" y="58"/>
                    <a:pt x="114" y="55"/>
                    <a:pt x="130" y="51"/>
                  </a:cubicBezTo>
                  <a:cubicBezTo>
                    <a:pt x="146" y="47"/>
                    <a:pt x="162" y="43"/>
                    <a:pt x="175" y="37"/>
                  </a:cubicBezTo>
                  <a:cubicBezTo>
                    <a:pt x="189" y="31"/>
                    <a:pt x="200" y="22"/>
                    <a:pt x="210" y="13"/>
                  </a:cubicBezTo>
                  <a:cubicBezTo>
                    <a:pt x="197" y="33"/>
                    <a:pt x="176" y="49"/>
                    <a:pt x="150" y="58"/>
                  </a:cubicBezTo>
                  <a:cubicBezTo>
                    <a:pt x="139" y="94"/>
                    <a:pt x="122" y="126"/>
                    <a:pt x="100" y="153"/>
                  </a:cubicBezTo>
                  <a:cubicBezTo>
                    <a:pt x="79" y="180"/>
                    <a:pt x="54" y="204"/>
                    <a:pt x="19" y="217"/>
                  </a:cubicBezTo>
                  <a:cubicBezTo>
                    <a:pt x="69" y="184"/>
                    <a:pt x="103" y="135"/>
                    <a:pt x="119" y="67"/>
                  </a:cubicBezTo>
                  <a:cubicBezTo>
                    <a:pt x="104" y="70"/>
                    <a:pt x="86" y="75"/>
                    <a:pt x="67" y="77"/>
                  </a:cubicBezTo>
                  <a:cubicBezTo>
                    <a:pt x="46" y="80"/>
                    <a:pt x="20" y="81"/>
                    <a:pt x="8" y="71"/>
                  </a:cubicBezTo>
                  <a:cubicBezTo>
                    <a:pt x="3" y="67"/>
                    <a:pt x="0" y="59"/>
                    <a:pt x="4" y="51"/>
                  </a:cubicBezTo>
                  <a:cubicBezTo>
                    <a:pt x="9" y="38"/>
                    <a:pt x="24" y="27"/>
                    <a:pt x="36" y="20"/>
                  </a:cubicBezTo>
                  <a:cubicBezTo>
                    <a:pt x="51" y="12"/>
                    <a:pt x="67" y="5"/>
                    <a:pt x="82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8791576" y="5472113"/>
              <a:ext cx="438150" cy="419100"/>
            </a:xfrm>
            <a:custGeom>
              <a:avLst/>
              <a:gdLst>
                <a:gd name="T0" fmla="*/ 60 w 117"/>
                <a:gd name="T1" fmla="*/ 0 h 112"/>
                <a:gd name="T2" fmla="*/ 64 w 117"/>
                <a:gd name="T3" fmla="*/ 0 h 112"/>
                <a:gd name="T4" fmla="*/ 104 w 117"/>
                <a:gd name="T5" fmla="*/ 28 h 112"/>
                <a:gd name="T6" fmla="*/ 117 w 117"/>
                <a:gd name="T7" fmla="*/ 83 h 112"/>
                <a:gd name="T8" fmla="*/ 117 w 117"/>
                <a:gd name="T9" fmla="*/ 89 h 112"/>
                <a:gd name="T10" fmla="*/ 115 w 117"/>
                <a:gd name="T11" fmla="*/ 110 h 112"/>
                <a:gd name="T12" fmla="*/ 66 w 117"/>
                <a:gd name="T13" fmla="*/ 108 h 112"/>
                <a:gd name="T14" fmla="*/ 95 w 117"/>
                <a:gd name="T15" fmla="*/ 106 h 112"/>
                <a:gd name="T16" fmla="*/ 76 w 117"/>
                <a:gd name="T17" fmla="*/ 57 h 112"/>
                <a:gd name="T18" fmla="*/ 35 w 117"/>
                <a:gd name="T19" fmla="*/ 30 h 112"/>
                <a:gd name="T20" fmla="*/ 0 w 117"/>
                <a:gd name="T21" fmla="*/ 40 h 112"/>
                <a:gd name="T22" fmla="*/ 60 w 117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12">
                  <a:moveTo>
                    <a:pt x="60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4" y="2"/>
                    <a:pt x="96" y="14"/>
                    <a:pt x="104" y="28"/>
                  </a:cubicBezTo>
                  <a:cubicBezTo>
                    <a:pt x="112" y="42"/>
                    <a:pt x="116" y="61"/>
                    <a:pt x="117" y="83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16" y="96"/>
                    <a:pt x="116" y="104"/>
                    <a:pt x="115" y="110"/>
                  </a:cubicBezTo>
                  <a:cubicBezTo>
                    <a:pt x="99" y="111"/>
                    <a:pt x="79" y="112"/>
                    <a:pt x="66" y="108"/>
                  </a:cubicBezTo>
                  <a:cubicBezTo>
                    <a:pt x="76" y="108"/>
                    <a:pt x="87" y="108"/>
                    <a:pt x="95" y="106"/>
                  </a:cubicBezTo>
                  <a:cubicBezTo>
                    <a:pt x="92" y="84"/>
                    <a:pt x="88" y="74"/>
                    <a:pt x="76" y="57"/>
                  </a:cubicBezTo>
                  <a:cubicBezTo>
                    <a:pt x="67" y="44"/>
                    <a:pt x="53" y="31"/>
                    <a:pt x="35" y="30"/>
                  </a:cubicBezTo>
                  <a:cubicBezTo>
                    <a:pt x="19" y="29"/>
                    <a:pt x="9" y="34"/>
                    <a:pt x="0" y="40"/>
                  </a:cubicBezTo>
                  <a:cubicBezTo>
                    <a:pt x="15" y="22"/>
                    <a:pt x="31" y="4"/>
                    <a:pt x="60" y="0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9045576" y="5956300"/>
              <a:ext cx="166688" cy="352425"/>
            </a:xfrm>
            <a:custGeom>
              <a:avLst/>
              <a:gdLst>
                <a:gd name="T0" fmla="*/ 29 w 44"/>
                <a:gd name="T1" fmla="*/ 3 h 94"/>
                <a:gd name="T2" fmla="*/ 44 w 44"/>
                <a:gd name="T3" fmla="*/ 0 h 94"/>
                <a:gd name="T4" fmla="*/ 0 w 44"/>
                <a:gd name="T5" fmla="*/ 94 h 94"/>
                <a:gd name="T6" fmla="*/ 29 w 44"/>
                <a:gd name="T7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94">
                  <a:moveTo>
                    <a:pt x="29" y="3"/>
                  </a:moveTo>
                  <a:cubicBezTo>
                    <a:pt x="33" y="2"/>
                    <a:pt x="39" y="1"/>
                    <a:pt x="44" y="0"/>
                  </a:cubicBezTo>
                  <a:cubicBezTo>
                    <a:pt x="36" y="38"/>
                    <a:pt x="20" y="68"/>
                    <a:pt x="0" y="94"/>
                  </a:cubicBezTo>
                  <a:cubicBezTo>
                    <a:pt x="14" y="69"/>
                    <a:pt x="27" y="41"/>
                    <a:pt x="29" y="3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9556751" y="5726113"/>
              <a:ext cx="225425" cy="442913"/>
            </a:xfrm>
            <a:custGeom>
              <a:avLst/>
              <a:gdLst>
                <a:gd name="T0" fmla="*/ 40 w 60"/>
                <a:gd name="T1" fmla="*/ 0 h 118"/>
                <a:gd name="T2" fmla="*/ 40 w 60"/>
                <a:gd name="T3" fmla="*/ 24 h 118"/>
                <a:gd name="T4" fmla="*/ 60 w 60"/>
                <a:gd name="T5" fmla="*/ 24 h 118"/>
                <a:gd name="T6" fmla="*/ 60 w 60"/>
                <a:gd name="T7" fmla="*/ 45 h 118"/>
                <a:gd name="T8" fmla="*/ 40 w 60"/>
                <a:gd name="T9" fmla="*/ 45 h 118"/>
                <a:gd name="T10" fmla="*/ 40 w 60"/>
                <a:gd name="T11" fmla="*/ 78 h 118"/>
                <a:gd name="T12" fmla="*/ 51 w 60"/>
                <a:gd name="T13" fmla="*/ 94 h 118"/>
                <a:gd name="T14" fmla="*/ 59 w 60"/>
                <a:gd name="T15" fmla="*/ 93 h 118"/>
                <a:gd name="T16" fmla="*/ 59 w 60"/>
                <a:gd name="T17" fmla="*/ 115 h 118"/>
                <a:gd name="T18" fmla="*/ 41 w 60"/>
                <a:gd name="T19" fmla="*/ 118 h 118"/>
                <a:gd name="T20" fmla="*/ 20 w 60"/>
                <a:gd name="T21" fmla="*/ 109 h 118"/>
                <a:gd name="T22" fmla="*/ 12 w 60"/>
                <a:gd name="T23" fmla="*/ 82 h 118"/>
                <a:gd name="T24" fmla="*/ 12 w 60"/>
                <a:gd name="T25" fmla="*/ 45 h 118"/>
                <a:gd name="T26" fmla="*/ 0 w 60"/>
                <a:gd name="T27" fmla="*/ 45 h 118"/>
                <a:gd name="T28" fmla="*/ 0 w 60"/>
                <a:gd name="T29" fmla="*/ 24 h 118"/>
                <a:gd name="T30" fmla="*/ 12 w 60"/>
                <a:gd name="T31" fmla="*/ 24 h 118"/>
                <a:gd name="T32" fmla="*/ 12 w 60"/>
                <a:gd name="T33" fmla="*/ 7 h 118"/>
                <a:gd name="T34" fmla="*/ 40 w 60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118">
                  <a:moveTo>
                    <a:pt x="40" y="0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9"/>
                    <a:pt x="42" y="94"/>
                    <a:pt x="51" y="94"/>
                  </a:cubicBezTo>
                  <a:cubicBezTo>
                    <a:pt x="55" y="94"/>
                    <a:pt x="56" y="94"/>
                    <a:pt x="59" y="93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56" y="116"/>
                    <a:pt x="49" y="118"/>
                    <a:pt x="41" y="118"/>
                  </a:cubicBezTo>
                  <a:cubicBezTo>
                    <a:pt x="32" y="118"/>
                    <a:pt x="24" y="114"/>
                    <a:pt x="20" y="109"/>
                  </a:cubicBezTo>
                  <a:cubicBezTo>
                    <a:pt x="14" y="104"/>
                    <a:pt x="12" y="95"/>
                    <a:pt x="12" y="82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6"/>
            <p:cNvSpPr>
              <a:spLocks noEditPoints="1"/>
            </p:cNvSpPr>
            <p:nvPr/>
          </p:nvSpPr>
          <p:spPr bwMode="auto">
            <a:xfrm>
              <a:off x="9820276" y="5808663"/>
              <a:ext cx="327025" cy="360363"/>
            </a:xfrm>
            <a:custGeom>
              <a:avLst/>
              <a:gdLst>
                <a:gd name="T0" fmla="*/ 27 w 87"/>
                <a:gd name="T1" fmla="*/ 57 h 96"/>
                <a:gd name="T2" fmla="*/ 53 w 87"/>
                <a:gd name="T3" fmla="*/ 74 h 96"/>
                <a:gd name="T4" fmla="*/ 78 w 87"/>
                <a:gd name="T5" fmla="*/ 71 h 96"/>
                <a:gd name="T6" fmla="*/ 82 w 87"/>
                <a:gd name="T7" fmla="*/ 90 h 96"/>
                <a:gd name="T8" fmla="*/ 49 w 87"/>
                <a:gd name="T9" fmla="*/ 96 h 96"/>
                <a:gd name="T10" fmla="*/ 0 w 87"/>
                <a:gd name="T11" fmla="*/ 49 h 96"/>
                <a:gd name="T12" fmla="*/ 46 w 87"/>
                <a:gd name="T13" fmla="*/ 0 h 96"/>
                <a:gd name="T14" fmla="*/ 87 w 87"/>
                <a:gd name="T15" fmla="*/ 46 h 96"/>
                <a:gd name="T16" fmla="*/ 86 w 87"/>
                <a:gd name="T17" fmla="*/ 57 h 96"/>
                <a:gd name="T18" fmla="*/ 27 w 87"/>
                <a:gd name="T19" fmla="*/ 57 h 96"/>
                <a:gd name="T20" fmla="*/ 60 w 87"/>
                <a:gd name="T21" fmla="*/ 38 h 96"/>
                <a:gd name="T22" fmla="*/ 44 w 87"/>
                <a:gd name="T23" fmla="*/ 19 h 96"/>
                <a:gd name="T24" fmla="*/ 27 w 87"/>
                <a:gd name="T25" fmla="*/ 38 h 96"/>
                <a:gd name="T26" fmla="*/ 60 w 87"/>
                <a:gd name="T27" fmla="*/ 3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96">
                  <a:moveTo>
                    <a:pt x="27" y="57"/>
                  </a:moveTo>
                  <a:cubicBezTo>
                    <a:pt x="28" y="69"/>
                    <a:pt x="40" y="74"/>
                    <a:pt x="53" y="74"/>
                  </a:cubicBezTo>
                  <a:cubicBezTo>
                    <a:pt x="63" y="74"/>
                    <a:pt x="70" y="73"/>
                    <a:pt x="78" y="71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2" y="93"/>
                    <a:pt x="61" y="96"/>
                    <a:pt x="49" y="96"/>
                  </a:cubicBezTo>
                  <a:cubicBezTo>
                    <a:pt x="18" y="96"/>
                    <a:pt x="0" y="77"/>
                    <a:pt x="0" y="49"/>
                  </a:cubicBezTo>
                  <a:cubicBezTo>
                    <a:pt x="0" y="26"/>
                    <a:pt x="14" y="0"/>
                    <a:pt x="46" y="0"/>
                  </a:cubicBezTo>
                  <a:cubicBezTo>
                    <a:pt x="76" y="0"/>
                    <a:pt x="87" y="23"/>
                    <a:pt x="87" y="46"/>
                  </a:cubicBezTo>
                  <a:cubicBezTo>
                    <a:pt x="87" y="51"/>
                    <a:pt x="86" y="55"/>
                    <a:pt x="86" y="57"/>
                  </a:cubicBezTo>
                  <a:lnTo>
                    <a:pt x="27" y="57"/>
                  </a:lnTo>
                  <a:close/>
                  <a:moveTo>
                    <a:pt x="60" y="38"/>
                  </a:moveTo>
                  <a:cubicBezTo>
                    <a:pt x="60" y="31"/>
                    <a:pt x="57" y="19"/>
                    <a:pt x="44" y="19"/>
                  </a:cubicBezTo>
                  <a:cubicBezTo>
                    <a:pt x="33" y="19"/>
                    <a:pt x="28" y="30"/>
                    <a:pt x="27" y="38"/>
                  </a:cubicBezTo>
                  <a:lnTo>
                    <a:pt x="60" y="38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0188576" y="5808663"/>
              <a:ext cx="277813" cy="360363"/>
            </a:xfrm>
            <a:custGeom>
              <a:avLst/>
              <a:gdLst>
                <a:gd name="T0" fmla="*/ 74 w 74"/>
                <a:gd name="T1" fmla="*/ 91 h 96"/>
                <a:gd name="T2" fmla="*/ 49 w 74"/>
                <a:gd name="T3" fmla="*/ 96 h 96"/>
                <a:gd name="T4" fmla="*/ 0 w 74"/>
                <a:gd name="T5" fmla="*/ 49 h 96"/>
                <a:gd name="T6" fmla="*/ 53 w 74"/>
                <a:gd name="T7" fmla="*/ 0 h 96"/>
                <a:gd name="T8" fmla="*/ 74 w 74"/>
                <a:gd name="T9" fmla="*/ 4 h 96"/>
                <a:gd name="T10" fmla="*/ 70 w 74"/>
                <a:gd name="T11" fmla="*/ 25 h 96"/>
                <a:gd name="T12" fmla="*/ 54 w 74"/>
                <a:gd name="T13" fmla="*/ 22 h 96"/>
                <a:gd name="T14" fmla="*/ 30 w 74"/>
                <a:gd name="T15" fmla="*/ 48 h 96"/>
                <a:gd name="T16" fmla="*/ 55 w 74"/>
                <a:gd name="T17" fmla="*/ 73 h 96"/>
                <a:gd name="T18" fmla="*/ 71 w 74"/>
                <a:gd name="T19" fmla="*/ 70 h 96"/>
                <a:gd name="T20" fmla="*/ 74 w 74"/>
                <a:gd name="T21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6">
                  <a:moveTo>
                    <a:pt x="74" y="91"/>
                  </a:moveTo>
                  <a:cubicBezTo>
                    <a:pt x="69" y="93"/>
                    <a:pt x="60" y="96"/>
                    <a:pt x="49" y="96"/>
                  </a:cubicBezTo>
                  <a:cubicBezTo>
                    <a:pt x="19" y="96"/>
                    <a:pt x="0" y="77"/>
                    <a:pt x="0" y="49"/>
                  </a:cubicBezTo>
                  <a:cubicBezTo>
                    <a:pt x="0" y="22"/>
                    <a:pt x="19" y="0"/>
                    <a:pt x="53" y="0"/>
                  </a:cubicBezTo>
                  <a:cubicBezTo>
                    <a:pt x="60" y="0"/>
                    <a:pt x="68" y="2"/>
                    <a:pt x="74" y="4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6" y="23"/>
                    <a:pt x="61" y="22"/>
                    <a:pt x="54" y="22"/>
                  </a:cubicBezTo>
                  <a:cubicBezTo>
                    <a:pt x="39" y="22"/>
                    <a:pt x="29" y="33"/>
                    <a:pt x="30" y="48"/>
                  </a:cubicBezTo>
                  <a:cubicBezTo>
                    <a:pt x="30" y="64"/>
                    <a:pt x="41" y="73"/>
                    <a:pt x="55" y="73"/>
                  </a:cubicBezTo>
                  <a:cubicBezTo>
                    <a:pt x="61" y="73"/>
                    <a:pt x="66" y="72"/>
                    <a:pt x="71" y="70"/>
                  </a:cubicBezTo>
                  <a:lnTo>
                    <a:pt x="74" y="91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10526713" y="5662613"/>
              <a:ext cx="104775" cy="49530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10699751" y="5808663"/>
              <a:ext cx="357188" cy="360363"/>
            </a:xfrm>
            <a:custGeom>
              <a:avLst/>
              <a:gdLst>
                <a:gd name="T0" fmla="*/ 95 w 95"/>
                <a:gd name="T1" fmla="*/ 47 h 96"/>
                <a:gd name="T2" fmla="*/ 47 w 95"/>
                <a:gd name="T3" fmla="*/ 96 h 96"/>
                <a:gd name="T4" fmla="*/ 0 w 95"/>
                <a:gd name="T5" fmla="*/ 49 h 96"/>
                <a:gd name="T6" fmla="*/ 48 w 95"/>
                <a:gd name="T7" fmla="*/ 0 h 96"/>
                <a:gd name="T8" fmla="*/ 95 w 95"/>
                <a:gd name="T9" fmla="*/ 47 h 96"/>
                <a:gd name="T10" fmla="*/ 29 w 95"/>
                <a:gd name="T11" fmla="*/ 48 h 96"/>
                <a:gd name="T12" fmla="*/ 48 w 95"/>
                <a:gd name="T13" fmla="*/ 75 h 96"/>
                <a:gd name="T14" fmla="*/ 66 w 95"/>
                <a:gd name="T15" fmla="*/ 48 h 96"/>
                <a:gd name="T16" fmla="*/ 48 w 95"/>
                <a:gd name="T17" fmla="*/ 20 h 96"/>
                <a:gd name="T18" fmla="*/ 29 w 95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95" y="47"/>
                  </a:moveTo>
                  <a:cubicBezTo>
                    <a:pt x="95" y="80"/>
                    <a:pt x="71" y="96"/>
                    <a:pt x="47" y="96"/>
                  </a:cubicBezTo>
                  <a:cubicBezTo>
                    <a:pt x="20" y="96"/>
                    <a:pt x="0" y="78"/>
                    <a:pt x="0" y="49"/>
                  </a:cubicBezTo>
                  <a:cubicBezTo>
                    <a:pt x="0" y="19"/>
                    <a:pt x="19" y="0"/>
                    <a:pt x="48" y="0"/>
                  </a:cubicBezTo>
                  <a:cubicBezTo>
                    <a:pt x="76" y="0"/>
                    <a:pt x="95" y="19"/>
                    <a:pt x="95" y="47"/>
                  </a:cubicBezTo>
                  <a:moveTo>
                    <a:pt x="29" y="48"/>
                  </a:moveTo>
                  <a:cubicBezTo>
                    <a:pt x="29" y="63"/>
                    <a:pt x="36" y="75"/>
                    <a:pt x="48" y="75"/>
                  </a:cubicBezTo>
                  <a:cubicBezTo>
                    <a:pt x="59" y="75"/>
                    <a:pt x="66" y="64"/>
                    <a:pt x="66" y="48"/>
                  </a:cubicBezTo>
                  <a:cubicBezTo>
                    <a:pt x="66" y="34"/>
                    <a:pt x="61" y="20"/>
                    <a:pt x="48" y="20"/>
                  </a:cubicBezTo>
                  <a:cubicBezTo>
                    <a:pt x="34" y="20"/>
                    <a:pt x="29" y="34"/>
                    <a:pt x="29" y="48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9610726" y="6221413"/>
              <a:ext cx="261938" cy="101600"/>
            </a:xfrm>
            <a:custGeom>
              <a:avLst/>
              <a:gdLst>
                <a:gd name="T0" fmla="*/ 125 w 165"/>
                <a:gd name="T1" fmla="*/ 64 h 64"/>
                <a:gd name="T2" fmla="*/ 165 w 165"/>
                <a:gd name="T3" fmla="*/ 64 h 64"/>
                <a:gd name="T4" fmla="*/ 165 w 165"/>
                <a:gd name="T5" fmla="*/ 57 h 64"/>
                <a:gd name="T6" fmla="*/ 132 w 165"/>
                <a:gd name="T7" fmla="*/ 57 h 64"/>
                <a:gd name="T8" fmla="*/ 132 w 165"/>
                <a:gd name="T9" fmla="*/ 34 h 64"/>
                <a:gd name="T10" fmla="*/ 163 w 165"/>
                <a:gd name="T11" fmla="*/ 34 h 64"/>
                <a:gd name="T12" fmla="*/ 163 w 165"/>
                <a:gd name="T13" fmla="*/ 26 h 64"/>
                <a:gd name="T14" fmla="*/ 132 w 165"/>
                <a:gd name="T15" fmla="*/ 26 h 64"/>
                <a:gd name="T16" fmla="*/ 132 w 165"/>
                <a:gd name="T17" fmla="*/ 8 h 64"/>
                <a:gd name="T18" fmla="*/ 165 w 165"/>
                <a:gd name="T19" fmla="*/ 8 h 64"/>
                <a:gd name="T20" fmla="*/ 165 w 165"/>
                <a:gd name="T21" fmla="*/ 0 h 64"/>
                <a:gd name="T22" fmla="*/ 125 w 165"/>
                <a:gd name="T23" fmla="*/ 0 h 64"/>
                <a:gd name="T24" fmla="*/ 125 w 165"/>
                <a:gd name="T25" fmla="*/ 64 h 64"/>
                <a:gd name="T26" fmla="*/ 0 w 165"/>
                <a:gd name="T27" fmla="*/ 64 h 64"/>
                <a:gd name="T28" fmla="*/ 9 w 165"/>
                <a:gd name="T29" fmla="*/ 64 h 64"/>
                <a:gd name="T30" fmla="*/ 9 w 165"/>
                <a:gd name="T31" fmla="*/ 10 h 64"/>
                <a:gd name="T32" fmla="*/ 37 w 165"/>
                <a:gd name="T33" fmla="*/ 64 h 64"/>
                <a:gd name="T34" fmla="*/ 49 w 165"/>
                <a:gd name="T35" fmla="*/ 64 h 64"/>
                <a:gd name="T36" fmla="*/ 49 w 165"/>
                <a:gd name="T37" fmla="*/ 0 h 64"/>
                <a:gd name="T38" fmla="*/ 40 w 165"/>
                <a:gd name="T39" fmla="*/ 0 h 64"/>
                <a:gd name="T40" fmla="*/ 40 w 165"/>
                <a:gd name="T41" fmla="*/ 55 h 64"/>
                <a:gd name="T42" fmla="*/ 11 w 165"/>
                <a:gd name="T43" fmla="*/ 0 h 64"/>
                <a:gd name="T44" fmla="*/ 0 w 165"/>
                <a:gd name="T45" fmla="*/ 0 h 64"/>
                <a:gd name="T46" fmla="*/ 0 w 165"/>
                <a:gd name="T4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5" h="64">
                  <a:moveTo>
                    <a:pt x="125" y="64"/>
                  </a:moveTo>
                  <a:lnTo>
                    <a:pt x="165" y="64"/>
                  </a:lnTo>
                  <a:lnTo>
                    <a:pt x="165" y="57"/>
                  </a:lnTo>
                  <a:lnTo>
                    <a:pt x="132" y="57"/>
                  </a:lnTo>
                  <a:lnTo>
                    <a:pt x="132" y="34"/>
                  </a:lnTo>
                  <a:lnTo>
                    <a:pt x="163" y="34"/>
                  </a:lnTo>
                  <a:lnTo>
                    <a:pt x="163" y="26"/>
                  </a:lnTo>
                  <a:lnTo>
                    <a:pt x="132" y="26"/>
                  </a:lnTo>
                  <a:lnTo>
                    <a:pt x="132" y="8"/>
                  </a:lnTo>
                  <a:lnTo>
                    <a:pt x="165" y="8"/>
                  </a:lnTo>
                  <a:lnTo>
                    <a:pt x="165" y="0"/>
                  </a:lnTo>
                  <a:lnTo>
                    <a:pt x="125" y="0"/>
                  </a:lnTo>
                  <a:lnTo>
                    <a:pt x="125" y="64"/>
                  </a:lnTo>
                  <a:close/>
                  <a:moveTo>
                    <a:pt x="0" y="64"/>
                  </a:moveTo>
                  <a:lnTo>
                    <a:pt x="9" y="64"/>
                  </a:lnTo>
                  <a:lnTo>
                    <a:pt x="9" y="10"/>
                  </a:lnTo>
                  <a:lnTo>
                    <a:pt x="37" y="64"/>
                  </a:lnTo>
                  <a:lnTo>
                    <a:pt x="49" y="64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40" y="5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9971088" y="6221413"/>
              <a:ext cx="311150" cy="101600"/>
            </a:xfrm>
            <a:custGeom>
              <a:avLst/>
              <a:gdLst>
                <a:gd name="T0" fmla="*/ 132 w 196"/>
                <a:gd name="T1" fmla="*/ 64 h 64"/>
                <a:gd name="T2" fmla="*/ 142 w 196"/>
                <a:gd name="T3" fmla="*/ 64 h 64"/>
                <a:gd name="T4" fmla="*/ 156 w 196"/>
                <a:gd name="T5" fmla="*/ 8 h 64"/>
                <a:gd name="T6" fmla="*/ 170 w 196"/>
                <a:gd name="T7" fmla="*/ 64 h 64"/>
                <a:gd name="T8" fmla="*/ 182 w 196"/>
                <a:gd name="T9" fmla="*/ 64 h 64"/>
                <a:gd name="T10" fmla="*/ 196 w 196"/>
                <a:gd name="T11" fmla="*/ 0 h 64"/>
                <a:gd name="T12" fmla="*/ 189 w 196"/>
                <a:gd name="T13" fmla="*/ 0 h 64"/>
                <a:gd name="T14" fmla="*/ 175 w 196"/>
                <a:gd name="T15" fmla="*/ 55 h 64"/>
                <a:gd name="T16" fmla="*/ 161 w 196"/>
                <a:gd name="T17" fmla="*/ 0 h 64"/>
                <a:gd name="T18" fmla="*/ 151 w 196"/>
                <a:gd name="T19" fmla="*/ 0 h 64"/>
                <a:gd name="T20" fmla="*/ 137 w 196"/>
                <a:gd name="T21" fmla="*/ 55 h 64"/>
                <a:gd name="T22" fmla="*/ 125 w 196"/>
                <a:gd name="T23" fmla="*/ 0 h 64"/>
                <a:gd name="T24" fmla="*/ 116 w 196"/>
                <a:gd name="T25" fmla="*/ 0 h 64"/>
                <a:gd name="T26" fmla="*/ 132 w 196"/>
                <a:gd name="T27" fmla="*/ 64 h 64"/>
                <a:gd name="T28" fmla="*/ 0 w 196"/>
                <a:gd name="T29" fmla="*/ 8 h 64"/>
                <a:gd name="T30" fmla="*/ 21 w 196"/>
                <a:gd name="T31" fmla="*/ 8 h 64"/>
                <a:gd name="T32" fmla="*/ 21 w 196"/>
                <a:gd name="T33" fmla="*/ 64 h 64"/>
                <a:gd name="T34" fmla="*/ 31 w 196"/>
                <a:gd name="T35" fmla="*/ 64 h 64"/>
                <a:gd name="T36" fmla="*/ 31 w 196"/>
                <a:gd name="T37" fmla="*/ 8 h 64"/>
                <a:gd name="T38" fmla="*/ 54 w 196"/>
                <a:gd name="T39" fmla="*/ 8 h 64"/>
                <a:gd name="T40" fmla="*/ 54 w 196"/>
                <a:gd name="T41" fmla="*/ 0 h 64"/>
                <a:gd name="T42" fmla="*/ 0 w 196"/>
                <a:gd name="T43" fmla="*/ 0 h 64"/>
                <a:gd name="T44" fmla="*/ 0 w 196"/>
                <a:gd name="T4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64">
                  <a:moveTo>
                    <a:pt x="132" y="64"/>
                  </a:moveTo>
                  <a:lnTo>
                    <a:pt x="142" y="64"/>
                  </a:lnTo>
                  <a:lnTo>
                    <a:pt x="156" y="8"/>
                  </a:lnTo>
                  <a:lnTo>
                    <a:pt x="170" y="64"/>
                  </a:lnTo>
                  <a:lnTo>
                    <a:pt x="182" y="64"/>
                  </a:lnTo>
                  <a:lnTo>
                    <a:pt x="196" y="0"/>
                  </a:lnTo>
                  <a:lnTo>
                    <a:pt x="189" y="0"/>
                  </a:lnTo>
                  <a:lnTo>
                    <a:pt x="175" y="55"/>
                  </a:lnTo>
                  <a:lnTo>
                    <a:pt x="161" y="0"/>
                  </a:lnTo>
                  <a:lnTo>
                    <a:pt x="151" y="0"/>
                  </a:lnTo>
                  <a:lnTo>
                    <a:pt x="137" y="55"/>
                  </a:lnTo>
                  <a:lnTo>
                    <a:pt x="125" y="0"/>
                  </a:lnTo>
                  <a:lnTo>
                    <a:pt x="116" y="0"/>
                  </a:lnTo>
                  <a:lnTo>
                    <a:pt x="132" y="64"/>
                  </a:lnTo>
                  <a:close/>
                  <a:moveTo>
                    <a:pt x="0" y="8"/>
                  </a:moveTo>
                  <a:lnTo>
                    <a:pt x="21" y="8"/>
                  </a:lnTo>
                  <a:lnTo>
                    <a:pt x="21" y="64"/>
                  </a:lnTo>
                  <a:lnTo>
                    <a:pt x="31" y="64"/>
                  </a:lnTo>
                  <a:lnTo>
                    <a:pt x="31" y="8"/>
                  </a:lnTo>
                  <a:lnTo>
                    <a:pt x="54" y="8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10380663" y="6218238"/>
              <a:ext cx="288925" cy="104775"/>
            </a:xfrm>
            <a:custGeom>
              <a:avLst/>
              <a:gdLst>
                <a:gd name="T0" fmla="*/ 64 w 77"/>
                <a:gd name="T1" fmla="*/ 4 h 28"/>
                <a:gd name="T2" fmla="*/ 68 w 77"/>
                <a:gd name="T3" fmla="*/ 5 h 28"/>
                <a:gd name="T4" fmla="*/ 69 w 77"/>
                <a:gd name="T5" fmla="*/ 9 h 28"/>
                <a:gd name="T6" fmla="*/ 68 w 77"/>
                <a:gd name="T7" fmla="*/ 12 h 28"/>
                <a:gd name="T8" fmla="*/ 64 w 77"/>
                <a:gd name="T9" fmla="*/ 13 h 28"/>
                <a:gd name="T10" fmla="*/ 59 w 77"/>
                <a:gd name="T11" fmla="*/ 13 h 28"/>
                <a:gd name="T12" fmla="*/ 59 w 77"/>
                <a:gd name="T13" fmla="*/ 4 h 28"/>
                <a:gd name="T14" fmla="*/ 64 w 77"/>
                <a:gd name="T15" fmla="*/ 4 h 28"/>
                <a:gd name="T16" fmla="*/ 72 w 77"/>
                <a:gd name="T17" fmla="*/ 13 h 28"/>
                <a:gd name="T18" fmla="*/ 73 w 77"/>
                <a:gd name="T19" fmla="*/ 9 h 28"/>
                <a:gd name="T20" fmla="*/ 71 w 77"/>
                <a:gd name="T21" fmla="*/ 3 h 28"/>
                <a:gd name="T22" fmla="*/ 64 w 77"/>
                <a:gd name="T23" fmla="*/ 1 h 28"/>
                <a:gd name="T24" fmla="*/ 56 w 77"/>
                <a:gd name="T25" fmla="*/ 1 h 28"/>
                <a:gd name="T26" fmla="*/ 56 w 77"/>
                <a:gd name="T27" fmla="*/ 28 h 28"/>
                <a:gd name="T28" fmla="*/ 59 w 77"/>
                <a:gd name="T29" fmla="*/ 28 h 28"/>
                <a:gd name="T30" fmla="*/ 59 w 77"/>
                <a:gd name="T31" fmla="*/ 16 h 28"/>
                <a:gd name="T32" fmla="*/ 63 w 77"/>
                <a:gd name="T33" fmla="*/ 16 h 28"/>
                <a:gd name="T34" fmla="*/ 67 w 77"/>
                <a:gd name="T35" fmla="*/ 17 h 28"/>
                <a:gd name="T36" fmla="*/ 69 w 77"/>
                <a:gd name="T37" fmla="*/ 21 h 28"/>
                <a:gd name="T38" fmla="*/ 73 w 77"/>
                <a:gd name="T39" fmla="*/ 28 h 28"/>
                <a:gd name="T40" fmla="*/ 77 w 77"/>
                <a:gd name="T41" fmla="*/ 28 h 28"/>
                <a:gd name="T42" fmla="*/ 73 w 77"/>
                <a:gd name="T43" fmla="*/ 21 h 28"/>
                <a:gd name="T44" fmla="*/ 71 w 77"/>
                <a:gd name="T45" fmla="*/ 17 h 28"/>
                <a:gd name="T46" fmla="*/ 68 w 77"/>
                <a:gd name="T47" fmla="*/ 15 h 28"/>
                <a:gd name="T48" fmla="*/ 72 w 77"/>
                <a:gd name="T49" fmla="*/ 13 h 28"/>
                <a:gd name="T50" fmla="*/ 4 w 77"/>
                <a:gd name="T51" fmla="*/ 4 h 28"/>
                <a:gd name="T52" fmla="*/ 0 w 77"/>
                <a:gd name="T53" fmla="*/ 14 h 28"/>
                <a:gd name="T54" fmla="*/ 4 w 77"/>
                <a:gd name="T55" fmla="*/ 25 h 28"/>
                <a:gd name="T56" fmla="*/ 13 w 77"/>
                <a:gd name="T57" fmla="*/ 28 h 28"/>
                <a:gd name="T58" fmla="*/ 22 w 77"/>
                <a:gd name="T59" fmla="*/ 25 h 28"/>
                <a:gd name="T60" fmla="*/ 26 w 77"/>
                <a:gd name="T61" fmla="*/ 14 h 28"/>
                <a:gd name="T62" fmla="*/ 22 w 77"/>
                <a:gd name="T63" fmla="*/ 4 h 28"/>
                <a:gd name="T64" fmla="*/ 13 w 77"/>
                <a:gd name="T65" fmla="*/ 0 h 28"/>
                <a:gd name="T66" fmla="*/ 4 w 77"/>
                <a:gd name="T67" fmla="*/ 4 h 28"/>
                <a:gd name="T68" fmla="*/ 19 w 77"/>
                <a:gd name="T69" fmla="*/ 6 h 28"/>
                <a:gd name="T70" fmla="*/ 22 w 77"/>
                <a:gd name="T71" fmla="*/ 14 h 28"/>
                <a:gd name="T72" fmla="*/ 19 w 77"/>
                <a:gd name="T73" fmla="*/ 23 h 28"/>
                <a:gd name="T74" fmla="*/ 13 w 77"/>
                <a:gd name="T75" fmla="*/ 25 h 28"/>
                <a:gd name="T76" fmla="*/ 7 w 77"/>
                <a:gd name="T77" fmla="*/ 23 h 28"/>
                <a:gd name="T78" fmla="*/ 4 w 77"/>
                <a:gd name="T79" fmla="*/ 14 h 28"/>
                <a:gd name="T80" fmla="*/ 7 w 77"/>
                <a:gd name="T81" fmla="*/ 6 h 28"/>
                <a:gd name="T82" fmla="*/ 13 w 77"/>
                <a:gd name="T83" fmla="*/ 3 h 28"/>
                <a:gd name="T84" fmla="*/ 19 w 77"/>
                <a:gd name="T8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8">
                  <a:moveTo>
                    <a:pt x="64" y="4"/>
                  </a:moveTo>
                  <a:cubicBezTo>
                    <a:pt x="66" y="4"/>
                    <a:pt x="67" y="4"/>
                    <a:pt x="68" y="5"/>
                  </a:cubicBezTo>
                  <a:cubicBezTo>
                    <a:pt x="69" y="6"/>
                    <a:pt x="69" y="7"/>
                    <a:pt x="69" y="9"/>
                  </a:cubicBezTo>
                  <a:cubicBezTo>
                    <a:pt x="69" y="10"/>
                    <a:pt x="69" y="11"/>
                    <a:pt x="68" y="12"/>
                  </a:cubicBezTo>
                  <a:cubicBezTo>
                    <a:pt x="67" y="13"/>
                    <a:pt x="66" y="13"/>
                    <a:pt x="64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4"/>
                    <a:pt x="59" y="4"/>
                    <a:pt x="59" y="4"/>
                  </a:cubicBezTo>
                  <a:lnTo>
                    <a:pt x="64" y="4"/>
                  </a:lnTo>
                  <a:close/>
                  <a:moveTo>
                    <a:pt x="72" y="13"/>
                  </a:moveTo>
                  <a:cubicBezTo>
                    <a:pt x="73" y="12"/>
                    <a:pt x="73" y="10"/>
                    <a:pt x="73" y="9"/>
                  </a:cubicBezTo>
                  <a:cubicBezTo>
                    <a:pt x="73" y="6"/>
                    <a:pt x="72" y="4"/>
                    <a:pt x="71" y="3"/>
                  </a:cubicBezTo>
                  <a:cubicBezTo>
                    <a:pt x="69" y="1"/>
                    <a:pt x="67" y="1"/>
                    <a:pt x="64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5" y="16"/>
                    <a:pt x="66" y="17"/>
                    <a:pt x="67" y="17"/>
                  </a:cubicBezTo>
                  <a:cubicBezTo>
                    <a:pt x="68" y="18"/>
                    <a:pt x="68" y="19"/>
                    <a:pt x="69" y="21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2" y="19"/>
                    <a:pt x="72" y="18"/>
                    <a:pt x="71" y="17"/>
                  </a:cubicBezTo>
                  <a:cubicBezTo>
                    <a:pt x="70" y="16"/>
                    <a:pt x="69" y="15"/>
                    <a:pt x="68" y="15"/>
                  </a:cubicBezTo>
                  <a:cubicBezTo>
                    <a:pt x="70" y="15"/>
                    <a:pt x="71" y="14"/>
                    <a:pt x="72" y="13"/>
                  </a:cubicBezTo>
                  <a:moveTo>
                    <a:pt x="4" y="4"/>
                  </a:moveTo>
                  <a:cubicBezTo>
                    <a:pt x="2" y="7"/>
                    <a:pt x="0" y="10"/>
                    <a:pt x="0" y="14"/>
                  </a:cubicBezTo>
                  <a:cubicBezTo>
                    <a:pt x="0" y="19"/>
                    <a:pt x="2" y="22"/>
                    <a:pt x="4" y="25"/>
                  </a:cubicBezTo>
                  <a:cubicBezTo>
                    <a:pt x="6" y="27"/>
                    <a:pt x="9" y="28"/>
                    <a:pt x="13" y="28"/>
                  </a:cubicBezTo>
                  <a:cubicBezTo>
                    <a:pt x="17" y="28"/>
                    <a:pt x="20" y="27"/>
                    <a:pt x="22" y="25"/>
                  </a:cubicBezTo>
                  <a:cubicBezTo>
                    <a:pt x="24" y="22"/>
                    <a:pt x="26" y="19"/>
                    <a:pt x="26" y="14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moveTo>
                    <a:pt x="19" y="6"/>
                  </a:moveTo>
                  <a:cubicBezTo>
                    <a:pt x="21" y="8"/>
                    <a:pt x="22" y="11"/>
                    <a:pt x="22" y="14"/>
                  </a:cubicBezTo>
                  <a:cubicBezTo>
                    <a:pt x="22" y="18"/>
                    <a:pt x="21" y="21"/>
                    <a:pt x="19" y="23"/>
                  </a:cubicBezTo>
                  <a:cubicBezTo>
                    <a:pt x="18" y="24"/>
                    <a:pt x="16" y="25"/>
                    <a:pt x="13" y="25"/>
                  </a:cubicBezTo>
                  <a:cubicBezTo>
                    <a:pt x="10" y="25"/>
                    <a:pt x="8" y="24"/>
                    <a:pt x="7" y="23"/>
                  </a:cubicBezTo>
                  <a:cubicBezTo>
                    <a:pt x="5" y="21"/>
                    <a:pt x="4" y="18"/>
                    <a:pt x="4" y="14"/>
                  </a:cubicBezTo>
                  <a:cubicBezTo>
                    <a:pt x="4" y="11"/>
                    <a:pt x="5" y="8"/>
                    <a:pt x="7" y="6"/>
                  </a:cubicBezTo>
                  <a:cubicBezTo>
                    <a:pt x="8" y="4"/>
                    <a:pt x="10" y="3"/>
                    <a:pt x="13" y="3"/>
                  </a:cubicBezTo>
                  <a:cubicBezTo>
                    <a:pt x="16" y="3"/>
                    <a:pt x="18" y="4"/>
                    <a:pt x="19" y="6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10771188" y="6218238"/>
              <a:ext cx="247650" cy="104775"/>
            </a:xfrm>
            <a:custGeom>
              <a:avLst/>
              <a:gdLst>
                <a:gd name="T0" fmla="*/ 60 w 66"/>
                <a:gd name="T1" fmla="*/ 1 h 28"/>
                <a:gd name="T2" fmla="*/ 56 w 66"/>
                <a:gd name="T3" fmla="*/ 0 h 28"/>
                <a:gd name="T4" fmla="*/ 49 w 66"/>
                <a:gd name="T5" fmla="*/ 2 h 28"/>
                <a:gd name="T6" fmla="*/ 47 w 66"/>
                <a:gd name="T7" fmla="*/ 8 h 28"/>
                <a:gd name="T8" fmla="*/ 48 w 66"/>
                <a:gd name="T9" fmla="*/ 13 h 28"/>
                <a:gd name="T10" fmla="*/ 54 w 66"/>
                <a:gd name="T11" fmla="*/ 15 h 28"/>
                <a:gd name="T12" fmla="*/ 57 w 66"/>
                <a:gd name="T13" fmla="*/ 16 h 28"/>
                <a:gd name="T14" fmla="*/ 61 w 66"/>
                <a:gd name="T15" fmla="*/ 18 h 28"/>
                <a:gd name="T16" fmla="*/ 62 w 66"/>
                <a:gd name="T17" fmla="*/ 21 h 28"/>
                <a:gd name="T18" fmla="*/ 60 w 66"/>
                <a:gd name="T19" fmla="*/ 24 h 28"/>
                <a:gd name="T20" fmla="*/ 55 w 66"/>
                <a:gd name="T21" fmla="*/ 25 h 28"/>
                <a:gd name="T22" fmla="*/ 51 w 66"/>
                <a:gd name="T23" fmla="*/ 25 h 28"/>
                <a:gd name="T24" fmla="*/ 47 w 66"/>
                <a:gd name="T25" fmla="*/ 23 h 28"/>
                <a:gd name="T26" fmla="*/ 47 w 66"/>
                <a:gd name="T27" fmla="*/ 27 h 28"/>
                <a:gd name="T28" fmla="*/ 51 w 66"/>
                <a:gd name="T29" fmla="*/ 28 h 28"/>
                <a:gd name="T30" fmla="*/ 55 w 66"/>
                <a:gd name="T31" fmla="*/ 28 h 28"/>
                <a:gd name="T32" fmla="*/ 63 w 66"/>
                <a:gd name="T33" fmla="*/ 26 h 28"/>
                <a:gd name="T34" fmla="*/ 66 w 66"/>
                <a:gd name="T35" fmla="*/ 20 h 28"/>
                <a:gd name="T36" fmla="*/ 64 w 66"/>
                <a:gd name="T37" fmla="*/ 15 h 28"/>
                <a:gd name="T38" fmla="*/ 58 w 66"/>
                <a:gd name="T39" fmla="*/ 12 h 28"/>
                <a:gd name="T40" fmla="*/ 55 w 66"/>
                <a:gd name="T41" fmla="*/ 12 h 28"/>
                <a:gd name="T42" fmla="*/ 51 w 66"/>
                <a:gd name="T43" fmla="*/ 10 h 28"/>
                <a:gd name="T44" fmla="*/ 50 w 66"/>
                <a:gd name="T45" fmla="*/ 8 h 28"/>
                <a:gd name="T46" fmla="*/ 52 w 66"/>
                <a:gd name="T47" fmla="*/ 4 h 28"/>
                <a:gd name="T48" fmla="*/ 57 w 66"/>
                <a:gd name="T49" fmla="*/ 3 h 28"/>
                <a:gd name="T50" fmla="*/ 60 w 66"/>
                <a:gd name="T51" fmla="*/ 4 h 28"/>
                <a:gd name="T52" fmla="*/ 64 w 66"/>
                <a:gd name="T53" fmla="*/ 5 h 28"/>
                <a:gd name="T54" fmla="*/ 64 w 66"/>
                <a:gd name="T55" fmla="*/ 2 h 28"/>
                <a:gd name="T56" fmla="*/ 60 w 66"/>
                <a:gd name="T57" fmla="*/ 1 h 28"/>
                <a:gd name="T58" fmla="*/ 0 w 66"/>
                <a:gd name="T59" fmla="*/ 28 h 28"/>
                <a:gd name="T60" fmla="*/ 3 w 66"/>
                <a:gd name="T61" fmla="*/ 28 h 28"/>
                <a:gd name="T62" fmla="*/ 3 w 66"/>
                <a:gd name="T63" fmla="*/ 15 h 28"/>
                <a:gd name="T64" fmla="*/ 16 w 66"/>
                <a:gd name="T65" fmla="*/ 28 h 28"/>
                <a:gd name="T66" fmla="*/ 21 w 66"/>
                <a:gd name="T67" fmla="*/ 28 h 28"/>
                <a:gd name="T68" fmla="*/ 7 w 66"/>
                <a:gd name="T69" fmla="*/ 13 h 28"/>
                <a:gd name="T70" fmla="*/ 20 w 66"/>
                <a:gd name="T71" fmla="*/ 1 h 28"/>
                <a:gd name="T72" fmla="*/ 15 w 66"/>
                <a:gd name="T73" fmla="*/ 1 h 28"/>
                <a:gd name="T74" fmla="*/ 3 w 66"/>
                <a:gd name="T75" fmla="*/ 12 h 28"/>
                <a:gd name="T76" fmla="*/ 3 w 66"/>
                <a:gd name="T77" fmla="*/ 1 h 28"/>
                <a:gd name="T78" fmla="*/ 0 w 66"/>
                <a:gd name="T79" fmla="*/ 1 h 28"/>
                <a:gd name="T80" fmla="*/ 0 w 66"/>
                <a:gd name="T8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" h="28">
                  <a:moveTo>
                    <a:pt x="60" y="1"/>
                  </a:moveTo>
                  <a:cubicBezTo>
                    <a:pt x="59" y="0"/>
                    <a:pt x="57" y="0"/>
                    <a:pt x="56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47" y="4"/>
                    <a:pt x="47" y="6"/>
                    <a:pt x="47" y="8"/>
                  </a:cubicBezTo>
                  <a:cubicBezTo>
                    <a:pt x="47" y="10"/>
                    <a:pt x="47" y="12"/>
                    <a:pt x="48" y="13"/>
                  </a:cubicBezTo>
                  <a:cubicBezTo>
                    <a:pt x="50" y="14"/>
                    <a:pt x="52" y="15"/>
                    <a:pt x="54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8" y="16"/>
                    <a:pt x="60" y="17"/>
                    <a:pt x="61" y="18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62" y="22"/>
                    <a:pt x="61" y="23"/>
                    <a:pt x="60" y="24"/>
                  </a:cubicBezTo>
                  <a:cubicBezTo>
                    <a:pt x="59" y="25"/>
                    <a:pt x="57" y="25"/>
                    <a:pt x="55" y="25"/>
                  </a:cubicBezTo>
                  <a:cubicBezTo>
                    <a:pt x="54" y="25"/>
                    <a:pt x="52" y="25"/>
                    <a:pt x="51" y="25"/>
                  </a:cubicBezTo>
                  <a:cubicBezTo>
                    <a:pt x="50" y="24"/>
                    <a:pt x="48" y="24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50" y="28"/>
                    <a:pt x="51" y="28"/>
                  </a:cubicBezTo>
                  <a:cubicBezTo>
                    <a:pt x="53" y="28"/>
                    <a:pt x="54" y="28"/>
                    <a:pt x="55" y="28"/>
                  </a:cubicBezTo>
                  <a:cubicBezTo>
                    <a:pt x="59" y="28"/>
                    <a:pt x="61" y="28"/>
                    <a:pt x="63" y="26"/>
                  </a:cubicBezTo>
                  <a:cubicBezTo>
                    <a:pt x="65" y="25"/>
                    <a:pt x="66" y="23"/>
                    <a:pt x="66" y="20"/>
                  </a:cubicBezTo>
                  <a:cubicBezTo>
                    <a:pt x="66" y="18"/>
                    <a:pt x="65" y="16"/>
                    <a:pt x="64" y="15"/>
                  </a:cubicBezTo>
                  <a:cubicBezTo>
                    <a:pt x="62" y="14"/>
                    <a:pt x="60" y="13"/>
                    <a:pt x="58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2" y="11"/>
                    <a:pt x="51" y="10"/>
                  </a:cubicBezTo>
                  <a:cubicBezTo>
                    <a:pt x="51" y="10"/>
                    <a:pt x="50" y="9"/>
                    <a:pt x="50" y="8"/>
                  </a:cubicBezTo>
                  <a:cubicBezTo>
                    <a:pt x="50" y="6"/>
                    <a:pt x="51" y="5"/>
                    <a:pt x="52" y="4"/>
                  </a:cubicBezTo>
                  <a:cubicBezTo>
                    <a:pt x="53" y="4"/>
                    <a:pt x="55" y="3"/>
                    <a:pt x="57" y="3"/>
                  </a:cubicBezTo>
                  <a:cubicBezTo>
                    <a:pt x="58" y="3"/>
                    <a:pt x="59" y="3"/>
                    <a:pt x="60" y="4"/>
                  </a:cubicBezTo>
                  <a:cubicBezTo>
                    <a:pt x="61" y="4"/>
                    <a:pt x="63" y="5"/>
                    <a:pt x="64" y="5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1"/>
                    <a:pt x="61" y="1"/>
                    <a:pt x="60" y="1"/>
                  </a:cubicBezTo>
                  <a:moveTo>
                    <a:pt x="0" y="28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7090" y="5949280"/>
            <a:ext cx="767908" cy="4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46009"/>
      </p:ext>
    </p:extLst>
  </p:cSld>
  <p:clrMapOvr>
    <a:masterClrMapping/>
  </p:clrMapOvr>
  <p:transition spd="med">
    <p:wipe dir="r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>
            <a:grpSpLocks noChangeAspect="1"/>
          </p:cNvGrpSpPr>
          <p:nvPr userDrawn="1"/>
        </p:nvGrpSpPr>
        <p:grpSpPr>
          <a:xfrm>
            <a:off x="8301372" y="404664"/>
            <a:ext cx="1136096" cy="558241"/>
            <a:chOff x="8666163" y="5340350"/>
            <a:chExt cx="2390776" cy="1174751"/>
          </a:xfrm>
        </p:grpSpPr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8666163" y="5340350"/>
              <a:ext cx="722313" cy="539750"/>
            </a:xfrm>
            <a:custGeom>
              <a:avLst/>
              <a:gdLst>
                <a:gd name="T0" fmla="*/ 118 w 192"/>
                <a:gd name="T1" fmla="*/ 0 h 144"/>
                <a:gd name="T2" fmla="*/ 122 w 192"/>
                <a:gd name="T3" fmla="*/ 0 h 144"/>
                <a:gd name="T4" fmla="*/ 123 w 192"/>
                <a:gd name="T5" fmla="*/ 0 h 144"/>
                <a:gd name="T6" fmla="*/ 183 w 192"/>
                <a:gd name="T7" fmla="*/ 46 h 144"/>
                <a:gd name="T8" fmla="*/ 184 w 192"/>
                <a:gd name="T9" fmla="*/ 139 h 144"/>
                <a:gd name="T10" fmla="*/ 152 w 192"/>
                <a:gd name="T11" fmla="*/ 144 h 144"/>
                <a:gd name="T12" fmla="*/ 143 w 192"/>
                <a:gd name="T13" fmla="*/ 66 h 144"/>
                <a:gd name="T14" fmla="*/ 90 w 192"/>
                <a:gd name="T15" fmla="*/ 31 h 144"/>
                <a:gd name="T16" fmla="*/ 58 w 192"/>
                <a:gd name="T17" fmla="*/ 44 h 144"/>
                <a:gd name="T18" fmla="*/ 0 w 192"/>
                <a:gd name="T19" fmla="*/ 119 h 144"/>
                <a:gd name="T20" fmla="*/ 40 w 192"/>
                <a:gd name="T21" fmla="*/ 41 h 144"/>
                <a:gd name="T22" fmla="*/ 118 w 192"/>
                <a:gd name="T2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44">
                  <a:moveTo>
                    <a:pt x="118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3" y="0"/>
                  </a:cubicBezTo>
                  <a:cubicBezTo>
                    <a:pt x="154" y="2"/>
                    <a:pt x="174" y="20"/>
                    <a:pt x="183" y="46"/>
                  </a:cubicBezTo>
                  <a:cubicBezTo>
                    <a:pt x="192" y="71"/>
                    <a:pt x="192" y="111"/>
                    <a:pt x="184" y="139"/>
                  </a:cubicBezTo>
                  <a:cubicBezTo>
                    <a:pt x="174" y="141"/>
                    <a:pt x="163" y="143"/>
                    <a:pt x="152" y="144"/>
                  </a:cubicBezTo>
                  <a:cubicBezTo>
                    <a:pt x="155" y="116"/>
                    <a:pt x="152" y="87"/>
                    <a:pt x="143" y="66"/>
                  </a:cubicBezTo>
                  <a:cubicBezTo>
                    <a:pt x="134" y="48"/>
                    <a:pt x="118" y="28"/>
                    <a:pt x="90" y="31"/>
                  </a:cubicBezTo>
                  <a:cubicBezTo>
                    <a:pt x="77" y="33"/>
                    <a:pt x="67" y="38"/>
                    <a:pt x="58" y="44"/>
                  </a:cubicBezTo>
                  <a:cubicBezTo>
                    <a:pt x="32" y="63"/>
                    <a:pt x="15" y="91"/>
                    <a:pt x="0" y="119"/>
                  </a:cubicBezTo>
                  <a:cubicBezTo>
                    <a:pt x="7" y="88"/>
                    <a:pt x="22" y="62"/>
                    <a:pt x="40" y="41"/>
                  </a:cubicBezTo>
                  <a:cubicBezTo>
                    <a:pt x="58" y="20"/>
                    <a:pt x="82" y="3"/>
                    <a:pt x="118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8778876" y="5700713"/>
              <a:ext cx="790575" cy="814388"/>
            </a:xfrm>
            <a:custGeom>
              <a:avLst/>
              <a:gdLst>
                <a:gd name="T0" fmla="*/ 82 w 210"/>
                <a:gd name="T1" fmla="*/ 0 h 217"/>
                <a:gd name="T2" fmla="*/ 83 w 210"/>
                <a:gd name="T3" fmla="*/ 2 h 217"/>
                <a:gd name="T4" fmla="*/ 76 w 210"/>
                <a:gd name="T5" fmla="*/ 6 h 217"/>
                <a:gd name="T6" fmla="*/ 42 w 210"/>
                <a:gd name="T7" fmla="*/ 30 h 217"/>
                <a:gd name="T8" fmla="*/ 34 w 210"/>
                <a:gd name="T9" fmla="*/ 46 h 217"/>
                <a:gd name="T10" fmla="*/ 79 w 210"/>
                <a:gd name="T11" fmla="*/ 59 h 217"/>
                <a:gd name="T12" fmla="*/ 130 w 210"/>
                <a:gd name="T13" fmla="*/ 51 h 217"/>
                <a:gd name="T14" fmla="*/ 175 w 210"/>
                <a:gd name="T15" fmla="*/ 37 h 217"/>
                <a:gd name="T16" fmla="*/ 210 w 210"/>
                <a:gd name="T17" fmla="*/ 13 h 217"/>
                <a:gd name="T18" fmla="*/ 150 w 210"/>
                <a:gd name="T19" fmla="*/ 58 h 217"/>
                <a:gd name="T20" fmla="*/ 100 w 210"/>
                <a:gd name="T21" fmla="*/ 153 h 217"/>
                <a:gd name="T22" fmla="*/ 19 w 210"/>
                <a:gd name="T23" fmla="*/ 217 h 217"/>
                <a:gd name="T24" fmla="*/ 119 w 210"/>
                <a:gd name="T25" fmla="*/ 67 h 217"/>
                <a:gd name="T26" fmla="*/ 67 w 210"/>
                <a:gd name="T27" fmla="*/ 77 h 217"/>
                <a:gd name="T28" fmla="*/ 8 w 210"/>
                <a:gd name="T29" fmla="*/ 71 h 217"/>
                <a:gd name="T30" fmla="*/ 4 w 210"/>
                <a:gd name="T31" fmla="*/ 51 h 217"/>
                <a:gd name="T32" fmla="*/ 36 w 210"/>
                <a:gd name="T33" fmla="*/ 20 h 217"/>
                <a:gd name="T34" fmla="*/ 82 w 210"/>
                <a:gd name="T3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217">
                  <a:moveTo>
                    <a:pt x="82" y="0"/>
                  </a:moveTo>
                  <a:cubicBezTo>
                    <a:pt x="82" y="0"/>
                    <a:pt x="83" y="2"/>
                    <a:pt x="83" y="2"/>
                  </a:cubicBezTo>
                  <a:cubicBezTo>
                    <a:pt x="82" y="3"/>
                    <a:pt x="78" y="5"/>
                    <a:pt x="76" y="6"/>
                  </a:cubicBezTo>
                  <a:cubicBezTo>
                    <a:pt x="63" y="13"/>
                    <a:pt x="52" y="19"/>
                    <a:pt x="42" y="30"/>
                  </a:cubicBezTo>
                  <a:cubicBezTo>
                    <a:pt x="38" y="34"/>
                    <a:pt x="33" y="39"/>
                    <a:pt x="34" y="46"/>
                  </a:cubicBezTo>
                  <a:cubicBezTo>
                    <a:pt x="36" y="59"/>
                    <a:pt x="64" y="60"/>
                    <a:pt x="79" y="59"/>
                  </a:cubicBezTo>
                  <a:cubicBezTo>
                    <a:pt x="99" y="58"/>
                    <a:pt x="114" y="55"/>
                    <a:pt x="130" y="51"/>
                  </a:cubicBezTo>
                  <a:cubicBezTo>
                    <a:pt x="146" y="47"/>
                    <a:pt x="162" y="43"/>
                    <a:pt x="175" y="37"/>
                  </a:cubicBezTo>
                  <a:cubicBezTo>
                    <a:pt x="189" y="31"/>
                    <a:pt x="200" y="22"/>
                    <a:pt x="210" y="13"/>
                  </a:cubicBezTo>
                  <a:cubicBezTo>
                    <a:pt x="197" y="33"/>
                    <a:pt x="176" y="49"/>
                    <a:pt x="150" y="58"/>
                  </a:cubicBezTo>
                  <a:cubicBezTo>
                    <a:pt x="139" y="94"/>
                    <a:pt x="122" y="126"/>
                    <a:pt x="100" y="153"/>
                  </a:cubicBezTo>
                  <a:cubicBezTo>
                    <a:pt x="79" y="180"/>
                    <a:pt x="54" y="204"/>
                    <a:pt x="19" y="217"/>
                  </a:cubicBezTo>
                  <a:cubicBezTo>
                    <a:pt x="69" y="184"/>
                    <a:pt x="103" y="135"/>
                    <a:pt x="119" y="67"/>
                  </a:cubicBezTo>
                  <a:cubicBezTo>
                    <a:pt x="104" y="70"/>
                    <a:pt x="86" y="75"/>
                    <a:pt x="67" y="77"/>
                  </a:cubicBezTo>
                  <a:cubicBezTo>
                    <a:pt x="46" y="80"/>
                    <a:pt x="20" y="81"/>
                    <a:pt x="8" y="71"/>
                  </a:cubicBezTo>
                  <a:cubicBezTo>
                    <a:pt x="3" y="67"/>
                    <a:pt x="0" y="59"/>
                    <a:pt x="4" y="51"/>
                  </a:cubicBezTo>
                  <a:cubicBezTo>
                    <a:pt x="9" y="38"/>
                    <a:pt x="24" y="27"/>
                    <a:pt x="36" y="20"/>
                  </a:cubicBezTo>
                  <a:cubicBezTo>
                    <a:pt x="51" y="12"/>
                    <a:pt x="67" y="5"/>
                    <a:pt x="82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8791576" y="5472113"/>
              <a:ext cx="438150" cy="419100"/>
            </a:xfrm>
            <a:custGeom>
              <a:avLst/>
              <a:gdLst>
                <a:gd name="T0" fmla="*/ 60 w 117"/>
                <a:gd name="T1" fmla="*/ 0 h 112"/>
                <a:gd name="T2" fmla="*/ 64 w 117"/>
                <a:gd name="T3" fmla="*/ 0 h 112"/>
                <a:gd name="T4" fmla="*/ 104 w 117"/>
                <a:gd name="T5" fmla="*/ 28 h 112"/>
                <a:gd name="T6" fmla="*/ 117 w 117"/>
                <a:gd name="T7" fmla="*/ 83 h 112"/>
                <a:gd name="T8" fmla="*/ 117 w 117"/>
                <a:gd name="T9" fmla="*/ 89 h 112"/>
                <a:gd name="T10" fmla="*/ 115 w 117"/>
                <a:gd name="T11" fmla="*/ 110 h 112"/>
                <a:gd name="T12" fmla="*/ 66 w 117"/>
                <a:gd name="T13" fmla="*/ 108 h 112"/>
                <a:gd name="T14" fmla="*/ 95 w 117"/>
                <a:gd name="T15" fmla="*/ 106 h 112"/>
                <a:gd name="T16" fmla="*/ 76 w 117"/>
                <a:gd name="T17" fmla="*/ 57 h 112"/>
                <a:gd name="T18" fmla="*/ 35 w 117"/>
                <a:gd name="T19" fmla="*/ 30 h 112"/>
                <a:gd name="T20" fmla="*/ 0 w 117"/>
                <a:gd name="T21" fmla="*/ 40 h 112"/>
                <a:gd name="T22" fmla="*/ 60 w 117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12">
                  <a:moveTo>
                    <a:pt x="60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4" y="2"/>
                    <a:pt x="96" y="14"/>
                    <a:pt x="104" y="28"/>
                  </a:cubicBezTo>
                  <a:cubicBezTo>
                    <a:pt x="112" y="42"/>
                    <a:pt x="116" y="61"/>
                    <a:pt x="117" y="83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16" y="96"/>
                    <a:pt x="116" y="104"/>
                    <a:pt x="115" y="110"/>
                  </a:cubicBezTo>
                  <a:cubicBezTo>
                    <a:pt x="99" y="111"/>
                    <a:pt x="79" y="112"/>
                    <a:pt x="66" y="108"/>
                  </a:cubicBezTo>
                  <a:cubicBezTo>
                    <a:pt x="76" y="108"/>
                    <a:pt x="87" y="108"/>
                    <a:pt x="95" y="106"/>
                  </a:cubicBezTo>
                  <a:cubicBezTo>
                    <a:pt x="92" y="84"/>
                    <a:pt x="88" y="74"/>
                    <a:pt x="76" y="57"/>
                  </a:cubicBezTo>
                  <a:cubicBezTo>
                    <a:pt x="67" y="44"/>
                    <a:pt x="53" y="31"/>
                    <a:pt x="35" y="30"/>
                  </a:cubicBezTo>
                  <a:cubicBezTo>
                    <a:pt x="19" y="29"/>
                    <a:pt x="9" y="34"/>
                    <a:pt x="0" y="40"/>
                  </a:cubicBezTo>
                  <a:cubicBezTo>
                    <a:pt x="15" y="22"/>
                    <a:pt x="31" y="4"/>
                    <a:pt x="60" y="0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9045576" y="5956300"/>
              <a:ext cx="166688" cy="352425"/>
            </a:xfrm>
            <a:custGeom>
              <a:avLst/>
              <a:gdLst>
                <a:gd name="T0" fmla="*/ 29 w 44"/>
                <a:gd name="T1" fmla="*/ 3 h 94"/>
                <a:gd name="T2" fmla="*/ 44 w 44"/>
                <a:gd name="T3" fmla="*/ 0 h 94"/>
                <a:gd name="T4" fmla="*/ 0 w 44"/>
                <a:gd name="T5" fmla="*/ 94 h 94"/>
                <a:gd name="T6" fmla="*/ 29 w 44"/>
                <a:gd name="T7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94">
                  <a:moveTo>
                    <a:pt x="29" y="3"/>
                  </a:moveTo>
                  <a:cubicBezTo>
                    <a:pt x="33" y="2"/>
                    <a:pt x="39" y="1"/>
                    <a:pt x="44" y="0"/>
                  </a:cubicBezTo>
                  <a:cubicBezTo>
                    <a:pt x="36" y="38"/>
                    <a:pt x="20" y="68"/>
                    <a:pt x="0" y="94"/>
                  </a:cubicBezTo>
                  <a:cubicBezTo>
                    <a:pt x="14" y="69"/>
                    <a:pt x="27" y="41"/>
                    <a:pt x="29" y="3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9556751" y="5726113"/>
              <a:ext cx="225425" cy="442913"/>
            </a:xfrm>
            <a:custGeom>
              <a:avLst/>
              <a:gdLst>
                <a:gd name="T0" fmla="*/ 40 w 60"/>
                <a:gd name="T1" fmla="*/ 0 h 118"/>
                <a:gd name="T2" fmla="*/ 40 w 60"/>
                <a:gd name="T3" fmla="*/ 24 h 118"/>
                <a:gd name="T4" fmla="*/ 60 w 60"/>
                <a:gd name="T5" fmla="*/ 24 h 118"/>
                <a:gd name="T6" fmla="*/ 60 w 60"/>
                <a:gd name="T7" fmla="*/ 45 h 118"/>
                <a:gd name="T8" fmla="*/ 40 w 60"/>
                <a:gd name="T9" fmla="*/ 45 h 118"/>
                <a:gd name="T10" fmla="*/ 40 w 60"/>
                <a:gd name="T11" fmla="*/ 78 h 118"/>
                <a:gd name="T12" fmla="*/ 51 w 60"/>
                <a:gd name="T13" fmla="*/ 94 h 118"/>
                <a:gd name="T14" fmla="*/ 59 w 60"/>
                <a:gd name="T15" fmla="*/ 93 h 118"/>
                <a:gd name="T16" fmla="*/ 59 w 60"/>
                <a:gd name="T17" fmla="*/ 115 h 118"/>
                <a:gd name="T18" fmla="*/ 41 w 60"/>
                <a:gd name="T19" fmla="*/ 118 h 118"/>
                <a:gd name="T20" fmla="*/ 20 w 60"/>
                <a:gd name="T21" fmla="*/ 109 h 118"/>
                <a:gd name="T22" fmla="*/ 12 w 60"/>
                <a:gd name="T23" fmla="*/ 82 h 118"/>
                <a:gd name="T24" fmla="*/ 12 w 60"/>
                <a:gd name="T25" fmla="*/ 45 h 118"/>
                <a:gd name="T26" fmla="*/ 0 w 60"/>
                <a:gd name="T27" fmla="*/ 45 h 118"/>
                <a:gd name="T28" fmla="*/ 0 w 60"/>
                <a:gd name="T29" fmla="*/ 24 h 118"/>
                <a:gd name="T30" fmla="*/ 12 w 60"/>
                <a:gd name="T31" fmla="*/ 24 h 118"/>
                <a:gd name="T32" fmla="*/ 12 w 60"/>
                <a:gd name="T33" fmla="*/ 7 h 118"/>
                <a:gd name="T34" fmla="*/ 40 w 60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118">
                  <a:moveTo>
                    <a:pt x="40" y="0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9"/>
                    <a:pt x="42" y="94"/>
                    <a:pt x="51" y="94"/>
                  </a:cubicBezTo>
                  <a:cubicBezTo>
                    <a:pt x="55" y="94"/>
                    <a:pt x="56" y="94"/>
                    <a:pt x="59" y="93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56" y="116"/>
                    <a:pt x="49" y="118"/>
                    <a:pt x="41" y="118"/>
                  </a:cubicBezTo>
                  <a:cubicBezTo>
                    <a:pt x="32" y="118"/>
                    <a:pt x="24" y="114"/>
                    <a:pt x="20" y="109"/>
                  </a:cubicBezTo>
                  <a:cubicBezTo>
                    <a:pt x="14" y="104"/>
                    <a:pt x="12" y="95"/>
                    <a:pt x="12" y="82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6"/>
            <p:cNvSpPr>
              <a:spLocks noEditPoints="1"/>
            </p:cNvSpPr>
            <p:nvPr/>
          </p:nvSpPr>
          <p:spPr bwMode="auto">
            <a:xfrm>
              <a:off x="9820276" y="5808663"/>
              <a:ext cx="327025" cy="360363"/>
            </a:xfrm>
            <a:custGeom>
              <a:avLst/>
              <a:gdLst>
                <a:gd name="T0" fmla="*/ 27 w 87"/>
                <a:gd name="T1" fmla="*/ 57 h 96"/>
                <a:gd name="T2" fmla="*/ 53 w 87"/>
                <a:gd name="T3" fmla="*/ 74 h 96"/>
                <a:gd name="T4" fmla="*/ 78 w 87"/>
                <a:gd name="T5" fmla="*/ 71 h 96"/>
                <a:gd name="T6" fmla="*/ 82 w 87"/>
                <a:gd name="T7" fmla="*/ 90 h 96"/>
                <a:gd name="T8" fmla="*/ 49 w 87"/>
                <a:gd name="T9" fmla="*/ 96 h 96"/>
                <a:gd name="T10" fmla="*/ 0 w 87"/>
                <a:gd name="T11" fmla="*/ 49 h 96"/>
                <a:gd name="T12" fmla="*/ 46 w 87"/>
                <a:gd name="T13" fmla="*/ 0 h 96"/>
                <a:gd name="T14" fmla="*/ 87 w 87"/>
                <a:gd name="T15" fmla="*/ 46 h 96"/>
                <a:gd name="T16" fmla="*/ 86 w 87"/>
                <a:gd name="T17" fmla="*/ 57 h 96"/>
                <a:gd name="T18" fmla="*/ 27 w 87"/>
                <a:gd name="T19" fmla="*/ 57 h 96"/>
                <a:gd name="T20" fmla="*/ 60 w 87"/>
                <a:gd name="T21" fmla="*/ 38 h 96"/>
                <a:gd name="T22" fmla="*/ 44 w 87"/>
                <a:gd name="T23" fmla="*/ 19 h 96"/>
                <a:gd name="T24" fmla="*/ 27 w 87"/>
                <a:gd name="T25" fmla="*/ 38 h 96"/>
                <a:gd name="T26" fmla="*/ 60 w 87"/>
                <a:gd name="T27" fmla="*/ 3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96">
                  <a:moveTo>
                    <a:pt x="27" y="57"/>
                  </a:moveTo>
                  <a:cubicBezTo>
                    <a:pt x="28" y="69"/>
                    <a:pt x="40" y="74"/>
                    <a:pt x="53" y="74"/>
                  </a:cubicBezTo>
                  <a:cubicBezTo>
                    <a:pt x="63" y="74"/>
                    <a:pt x="70" y="73"/>
                    <a:pt x="78" y="71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2" y="93"/>
                    <a:pt x="61" y="96"/>
                    <a:pt x="49" y="96"/>
                  </a:cubicBezTo>
                  <a:cubicBezTo>
                    <a:pt x="18" y="96"/>
                    <a:pt x="0" y="77"/>
                    <a:pt x="0" y="49"/>
                  </a:cubicBezTo>
                  <a:cubicBezTo>
                    <a:pt x="0" y="26"/>
                    <a:pt x="14" y="0"/>
                    <a:pt x="46" y="0"/>
                  </a:cubicBezTo>
                  <a:cubicBezTo>
                    <a:pt x="76" y="0"/>
                    <a:pt x="87" y="23"/>
                    <a:pt x="87" y="46"/>
                  </a:cubicBezTo>
                  <a:cubicBezTo>
                    <a:pt x="87" y="51"/>
                    <a:pt x="86" y="55"/>
                    <a:pt x="86" y="57"/>
                  </a:cubicBezTo>
                  <a:lnTo>
                    <a:pt x="27" y="57"/>
                  </a:lnTo>
                  <a:close/>
                  <a:moveTo>
                    <a:pt x="60" y="38"/>
                  </a:moveTo>
                  <a:cubicBezTo>
                    <a:pt x="60" y="31"/>
                    <a:pt x="57" y="19"/>
                    <a:pt x="44" y="19"/>
                  </a:cubicBezTo>
                  <a:cubicBezTo>
                    <a:pt x="33" y="19"/>
                    <a:pt x="28" y="30"/>
                    <a:pt x="27" y="38"/>
                  </a:cubicBezTo>
                  <a:lnTo>
                    <a:pt x="60" y="38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10188576" y="5808663"/>
              <a:ext cx="277813" cy="360363"/>
            </a:xfrm>
            <a:custGeom>
              <a:avLst/>
              <a:gdLst>
                <a:gd name="T0" fmla="*/ 74 w 74"/>
                <a:gd name="T1" fmla="*/ 91 h 96"/>
                <a:gd name="T2" fmla="*/ 49 w 74"/>
                <a:gd name="T3" fmla="*/ 96 h 96"/>
                <a:gd name="T4" fmla="*/ 0 w 74"/>
                <a:gd name="T5" fmla="*/ 49 h 96"/>
                <a:gd name="T6" fmla="*/ 53 w 74"/>
                <a:gd name="T7" fmla="*/ 0 h 96"/>
                <a:gd name="T8" fmla="*/ 74 w 74"/>
                <a:gd name="T9" fmla="*/ 4 h 96"/>
                <a:gd name="T10" fmla="*/ 70 w 74"/>
                <a:gd name="T11" fmla="*/ 25 h 96"/>
                <a:gd name="T12" fmla="*/ 54 w 74"/>
                <a:gd name="T13" fmla="*/ 22 h 96"/>
                <a:gd name="T14" fmla="*/ 30 w 74"/>
                <a:gd name="T15" fmla="*/ 48 h 96"/>
                <a:gd name="T16" fmla="*/ 55 w 74"/>
                <a:gd name="T17" fmla="*/ 73 h 96"/>
                <a:gd name="T18" fmla="*/ 71 w 74"/>
                <a:gd name="T19" fmla="*/ 70 h 96"/>
                <a:gd name="T20" fmla="*/ 74 w 74"/>
                <a:gd name="T21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6">
                  <a:moveTo>
                    <a:pt x="74" y="91"/>
                  </a:moveTo>
                  <a:cubicBezTo>
                    <a:pt x="69" y="93"/>
                    <a:pt x="60" y="96"/>
                    <a:pt x="49" y="96"/>
                  </a:cubicBezTo>
                  <a:cubicBezTo>
                    <a:pt x="19" y="96"/>
                    <a:pt x="0" y="77"/>
                    <a:pt x="0" y="49"/>
                  </a:cubicBezTo>
                  <a:cubicBezTo>
                    <a:pt x="0" y="22"/>
                    <a:pt x="19" y="0"/>
                    <a:pt x="53" y="0"/>
                  </a:cubicBezTo>
                  <a:cubicBezTo>
                    <a:pt x="60" y="0"/>
                    <a:pt x="68" y="2"/>
                    <a:pt x="74" y="4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6" y="23"/>
                    <a:pt x="61" y="22"/>
                    <a:pt x="54" y="22"/>
                  </a:cubicBezTo>
                  <a:cubicBezTo>
                    <a:pt x="39" y="22"/>
                    <a:pt x="29" y="33"/>
                    <a:pt x="30" y="48"/>
                  </a:cubicBezTo>
                  <a:cubicBezTo>
                    <a:pt x="30" y="64"/>
                    <a:pt x="41" y="73"/>
                    <a:pt x="55" y="73"/>
                  </a:cubicBezTo>
                  <a:cubicBezTo>
                    <a:pt x="61" y="73"/>
                    <a:pt x="66" y="72"/>
                    <a:pt x="71" y="70"/>
                  </a:cubicBezTo>
                  <a:lnTo>
                    <a:pt x="74" y="91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10526713" y="5662613"/>
              <a:ext cx="104775" cy="49530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10699751" y="5808663"/>
              <a:ext cx="357188" cy="360363"/>
            </a:xfrm>
            <a:custGeom>
              <a:avLst/>
              <a:gdLst>
                <a:gd name="T0" fmla="*/ 95 w 95"/>
                <a:gd name="T1" fmla="*/ 47 h 96"/>
                <a:gd name="T2" fmla="*/ 47 w 95"/>
                <a:gd name="T3" fmla="*/ 96 h 96"/>
                <a:gd name="T4" fmla="*/ 0 w 95"/>
                <a:gd name="T5" fmla="*/ 49 h 96"/>
                <a:gd name="T6" fmla="*/ 48 w 95"/>
                <a:gd name="T7" fmla="*/ 0 h 96"/>
                <a:gd name="T8" fmla="*/ 95 w 95"/>
                <a:gd name="T9" fmla="*/ 47 h 96"/>
                <a:gd name="T10" fmla="*/ 29 w 95"/>
                <a:gd name="T11" fmla="*/ 48 h 96"/>
                <a:gd name="T12" fmla="*/ 48 w 95"/>
                <a:gd name="T13" fmla="*/ 75 h 96"/>
                <a:gd name="T14" fmla="*/ 66 w 95"/>
                <a:gd name="T15" fmla="*/ 48 h 96"/>
                <a:gd name="T16" fmla="*/ 48 w 95"/>
                <a:gd name="T17" fmla="*/ 20 h 96"/>
                <a:gd name="T18" fmla="*/ 29 w 95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95" y="47"/>
                  </a:moveTo>
                  <a:cubicBezTo>
                    <a:pt x="95" y="80"/>
                    <a:pt x="71" y="96"/>
                    <a:pt x="47" y="96"/>
                  </a:cubicBezTo>
                  <a:cubicBezTo>
                    <a:pt x="20" y="96"/>
                    <a:pt x="0" y="78"/>
                    <a:pt x="0" y="49"/>
                  </a:cubicBezTo>
                  <a:cubicBezTo>
                    <a:pt x="0" y="19"/>
                    <a:pt x="19" y="0"/>
                    <a:pt x="48" y="0"/>
                  </a:cubicBezTo>
                  <a:cubicBezTo>
                    <a:pt x="76" y="0"/>
                    <a:pt x="95" y="19"/>
                    <a:pt x="95" y="47"/>
                  </a:cubicBezTo>
                  <a:moveTo>
                    <a:pt x="29" y="48"/>
                  </a:moveTo>
                  <a:cubicBezTo>
                    <a:pt x="29" y="63"/>
                    <a:pt x="36" y="75"/>
                    <a:pt x="48" y="75"/>
                  </a:cubicBezTo>
                  <a:cubicBezTo>
                    <a:pt x="59" y="75"/>
                    <a:pt x="66" y="64"/>
                    <a:pt x="66" y="48"/>
                  </a:cubicBezTo>
                  <a:cubicBezTo>
                    <a:pt x="66" y="34"/>
                    <a:pt x="61" y="20"/>
                    <a:pt x="48" y="20"/>
                  </a:cubicBezTo>
                  <a:cubicBezTo>
                    <a:pt x="34" y="20"/>
                    <a:pt x="29" y="34"/>
                    <a:pt x="29" y="48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9610726" y="6221413"/>
              <a:ext cx="261938" cy="101600"/>
            </a:xfrm>
            <a:custGeom>
              <a:avLst/>
              <a:gdLst>
                <a:gd name="T0" fmla="*/ 125 w 165"/>
                <a:gd name="T1" fmla="*/ 64 h 64"/>
                <a:gd name="T2" fmla="*/ 165 w 165"/>
                <a:gd name="T3" fmla="*/ 64 h 64"/>
                <a:gd name="T4" fmla="*/ 165 w 165"/>
                <a:gd name="T5" fmla="*/ 57 h 64"/>
                <a:gd name="T6" fmla="*/ 132 w 165"/>
                <a:gd name="T7" fmla="*/ 57 h 64"/>
                <a:gd name="T8" fmla="*/ 132 w 165"/>
                <a:gd name="T9" fmla="*/ 34 h 64"/>
                <a:gd name="T10" fmla="*/ 163 w 165"/>
                <a:gd name="T11" fmla="*/ 34 h 64"/>
                <a:gd name="T12" fmla="*/ 163 w 165"/>
                <a:gd name="T13" fmla="*/ 26 h 64"/>
                <a:gd name="T14" fmla="*/ 132 w 165"/>
                <a:gd name="T15" fmla="*/ 26 h 64"/>
                <a:gd name="T16" fmla="*/ 132 w 165"/>
                <a:gd name="T17" fmla="*/ 8 h 64"/>
                <a:gd name="T18" fmla="*/ 165 w 165"/>
                <a:gd name="T19" fmla="*/ 8 h 64"/>
                <a:gd name="T20" fmla="*/ 165 w 165"/>
                <a:gd name="T21" fmla="*/ 0 h 64"/>
                <a:gd name="T22" fmla="*/ 125 w 165"/>
                <a:gd name="T23" fmla="*/ 0 h 64"/>
                <a:gd name="T24" fmla="*/ 125 w 165"/>
                <a:gd name="T25" fmla="*/ 64 h 64"/>
                <a:gd name="T26" fmla="*/ 0 w 165"/>
                <a:gd name="T27" fmla="*/ 64 h 64"/>
                <a:gd name="T28" fmla="*/ 9 w 165"/>
                <a:gd name="T29" fmla="*/ 64 h 64"/>
                <a:gd name="T30" fmla="*/ 9 w 165"/>
                <a:gd name="T31" fmla="*/ 10 h 64"/>
                <a:gd name="T32" fmla="*/ 37 w 165"/>
                <a:gd name="T33" fmla="*/ 64 h 64"/>
                <a:gd name="T34" fmla="*/ 49 w 165"/>
                <a:gd name="T35" fmla="*/ 64 h 64"/>
                <a:gd name="T36" fmla="*/ 49 w 165"/>
                <a:gd name="T37" fmla="*/ 0 h 64"/>
                <a:gd name="T38" fmla="*/ 40 w 165"/>
                <a:gd name="T39" fmla="*/ 0 h 64"/>
                <a:gd name="T40" fmla="*/ 40 w 165"/>
                <a:gd name="T41" fmla="*/ 55 h 64"/>
                <a:gd name="T42" fmla="*/ 11 w 165"/>
                <a:gd name="T43" fmla="*/ 0 h 64"/>
                <a:gd name="T44" fmla="*/ 0 w 165"/>
                <a:gd name="T45" fmla="*/ 0 h 64"/>
                <a:gd name="T46" fmla="*/ 0 w 165"/>
                <a:gd name="T4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5" h="64">
                  <a:moveTo>
                    <a:pt x="125" y="64"/>
                  </a:moveTo>
                  <a:lnTo>
                    <a:pt x="165" y="64"/>
                  </a:lnTo>
                  <a:lnTo>
                    <a:pt x="165" y="57"/>
                  </a:lnTo>
                  <a:lnTo>
                    <a:pt x="132" y="57"/>
                  </a:lnTo>
                  <a:lnTo>
                    <a:pt x="132" y="34"/>
                  </a:lnTo>
                  <a:lnTo>
                    <a:pt x="163" y="34"/>
                  </a:lnTo>
                  <a:lnTo>
                    <a:pt x="163" y="26"/>
                  </a:lnTo>
                  <a:lnTo>
                    <a:pt x="132" y="26"/>
                  </a:lnTo>
                  <a:lnTo>
                    <a:pt x="132" y="8"/>
                  </a:lnTo>
                  <a:lnTo>
                    <a:pt x="165" y="8"/>
                  </a:lnTo>
                  <a:lnTo>
                    <a:pt x="165" y="0"/>
                  </a:lnTo>
                  <a:lnTo>
                    <a:pt x="125" y="0"/>
                  </a:lnTo>
                  <a:lnTo>
                    <a:pt x="125" y="64"/>
                  </a:lnTo>
                  <a:close/>
                  <a:moveTo>
                    <a:pt x="0" y="64"/>
                  </a:moveTo>
                  <a:lnTo>
                    <a:pt x="9" y="64"/>
                  </a:lnTo>
                  <a:lnTo>
                    <a:pt x="9" y="10"/>
                  </a:lnTo>
                  <a:lnTo>
                    <a:pt x="37" y="64"/>
                  </a:lnTo>
                  <a:lnTo>
                    <a:pt x="49" y="64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40" y="5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9971088" y="6221413"/>
              <a:ext cx="311150" cy="101600"/>
            </a:xfrm>
            <a:custGeom>
              <a:avLst/>
              <a:gdLst>
                <a:gd name="T0" fmla="*/ 132 w 196"/>
                <a:gd name="T1" fmla="*/ 64 h 64"/>
                <a:gd name="T2" fmla="*/ 142 w 196"/>
                <a:gd name="T3" fmla="*/ 64 h 64"/>
                <a:gd name="T4" fmla="*/ 156 w 196"/>
                <a:gd name="T5" fmla="*/ 8 h 64"/>
                <a:gd name="T6" fmla="*/ 170 w 196"/>
                <a:gd name="T7" fmla="*/ 64 h 64"/>
                <a:gd name="T8" fmla="*/ 182 w 196"/>
                <a:gd name="T9" fmla="*/ 64 h 64"/>
                <a:gd name="T10" fmla="*/ 196 w 196"/>
                <a:gd name="T11" fmla="*/ 0 h 64"/>
                <a:gd name="T12" fmla="*/ 189 w 196"/>
                <a:gd name="T13" fmla="*/ 0 h 64"/>
                <a:gd name="T14" fmla="*/ 175 w 196"/>
                <a:gd name="T15" fmla="*/ 55 h 64"/>
                <a:gd name="T16" fmla="*/ 161 w 196"/>
                <a:gd name="T17" fmla="*/ 0 h 64"/>
                <a:gd name="T18" fmla="*/ 151 w 196"/>
                <a:gd name="T19" fmla="*/ 0 h 64"/>
                <a:gd name="T20" fmla="*/ 137 w 196"/>
                <a:gd name="T21" fmla="*/ 55 h 64"/>
                <a:gd name="T22" fmla="*/ 125 w 196"/>
                <a:gd name="T23" fmla="*/ 0 h 64"/>
                <a:gd name="T24" fmla="*/ 116 w 196"/>
                <a:gd name="T25" fmla="*/ 0 h 64"/>
                <a:gd name="T26" fmla="*/ 132 w 196"/>
                <a:gd name="T27" fmla="*/ 64 h 64"/>
                <a:gd name="T28" fmla="*/ 0 w 196"/>
                <a:gd name="T29" fmla="*/ 8 h 64"/>
                <a:gd name="T30" fmla="*/ 21 w 196"/>
                <a:gd name="T31" fmla="*/ 8 h 64"/>
                <a:gd name="T32" fmla="*/ 21 w 196"/>
                <a:gd name="T33" fmla="*/ 64 h 64"/>
                <a:gd name="T34" fmla="*/ 31 w 196"/>
                <a:gd name="T35" fmla="*/ 64 h 64"/>
                <a:gd name="T36" fmla="*/ 31 w 196"/>
                <a:gd name="T37" fmla="*/ 8 h 64"/>
                <a:gd name="T38" fmla="*/ 54 w 196"/>
                <a:gd name="T39" fmla="*/ 8 h 64"/>
                <a:gd name="T40" fmla="*/ 54 w 196"/>
                <a:gd name="T41" fmla="*/ 0 h 64"/>
                <a:gd name="T42" fmla="*/ 0 w 196"/>
                <a:gd name="T43" fmla="*/ 0 h 64"/>
                <a:gd name="T44" fmla="*/ 0 w 196"/>
                <a:gd name="T4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64">
                  <a:moveTo>
                    <a:pt x="132" y="64"/>
                  </a:moveTo>
                  <a:lnTo>
                    <a:pt x="142" y="64"/>
                  </a:lnTo>
                  <a:lnTo>
                    <a:pt x="156" y="8"/>
                  </a:lnTo>
                  <a:lnTo>
                    <a:pt x="170" y="64"/>
                  </a:lnTo>
                  <a:lnTo>
                    <a:pt x="182" y="64"/>
                  </a:lnTo>
                  <a:lnTo>
                    <a:pt x="196" y="0"/>
                  </a:lnTo>
                  <a:lnTo>
                    <a:pt x="189" y="0"/>
                  </a:lnTo>
                  <a:lnTo>
                    <a:pt x="175" y="55"/>
                  </a:lnTo>
                  <a:lnTo>
                    <a:pt x="161" y="0"/>
                  </a:lnTo>
                  <a:lnTo>
                    <a:pt x="151" y="0"/>
                  </a:lnTo>
                  <a:lnTo>
                    <a:pt x="137" y="55"/>
                  </a:lnTo>
                  <a:lnTo>
                    <a:pt x="125" y="0"/>
                  </a:lnTo>
                  <a:lnTo>
                    <a:pt x="116" y="0"/>
                  </a:lnTo>
                  <a:lnTo>
                    <a:pt x="132" y="64"/>
                  </a:lnTo>
                  <a:close/>
                  <a:moveTo>
                    <a:pt x="0" y="8"/>
                  </a:moveTo>
                  <a:lnTo>
                    <a:pt x="21" y="8"/>
                  </a:lnTo>
                  <a:lnTo>
                    <a:pt x="21" y="64"/>
                  </a:lnTo>
                  <a:lnTo>
                    <a:pt x="31" y="64"/>
                  </a:lnTo>
                  <a:lnTo>
                    <a:pt x="31" y="8"/>
                  </a:lnTo>
                  <a:lnTo>
                    <a:pt x="54" y="8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22"/>
            <p:cNvSpPr>
              <a:spLocks noEditPoints="1"/>
            </p:cNvSpPr>
            <p:nvPr/>
          </p:nvSpPr>
          <p:spPr bwMode="auto">
            <a:xfrm>
              <a:off x="10380663" y="6218238"/>
              <a:ext cx="288925" cy="104775"/>
            </a:xfrm>
            <a:custGeom>
              <a:avLst/>
              <a:gdLst>
                <a:gd name="T0" fmla="*/ 64 w 77"/>
                <a:gd name="T1" fmla="*/ 4 h 28"/>
                <a:gd name="T2" fmla="*/ 68 w 77"/>
                <a:gd name="T3" fmla="*/ 5 h 28"/>
                <a:gd name="T4" fmla="*/ 69 w 77"/>
                <a:gd name="T5" fmla="*/ 9 h 28"/>
                <a:gd name="T6" fmla="*/ 68 w 77"/>
                <a:gd name="T7" fmla="*/ 12 h 28"/>
                <a:gd name="T8" fmla="*/ 64 w 77"/>
                <a:gd name="T9" fmla="*/ 13 h 28"/>
                <a:gd name="T10" fmla="*/ 59 w 77"/>
                <a:gd name="T11" fmla="*/ 13 h 28"/>
                <a:gd name="T12" fmla="*/ 59 w 77"/>
                <a:gd name="T13" fmla="*/ 4 h 28"/>
                <a:gd name="T14" fmla="*/ 64 w 77"/>
                <a:gd name="T15" fmla="*/ 4 h 28"/>
                <a:gd name="T16" fmla="*/ 72 w 77"/>
                <a:gd name="T17" fmla="*/ 13 h 28"/>
                <a:gd name="T18" fmla="*/ 73 w 77"/>
                <a:gd name="T19" fmla="*/ 9 h 28"/>
                <a:gd name="T20" fmla="*/ 71 w 77"/>
                <a:gd name="T21" fmla="*/ 3 h 28"/>
                <a:gd name="T22" fmla="*/ 64 w 77"/>
                <a:gd name="T23" fmla="*/ 1 h 28"/>
                <a:gd name="T24" fmla="*/ 56 w 77"/>
                <a:gd name="T25" fmla="*/ 1 h 28"/>
                <a:gd name="T26" fmla="*/ 56 w 77"/>
                <a:gd name="T27" fmla="*/ 28 h 28"/>
                <a:gd name="T28" fmla="*/ 59 w 77"/>
                <a:gd name="T29" fmla="*/ 28 h 28"/>
                <a:gd name="T30" fmla="*/ 59 w 77"/>
                <a:gd name="T31" fmla="*/ 16 h 28"/>
                <a:gd name="T32" fmla="*/ 63 w 77"/>
                <a:gd name="T33" fmla="*/ 16 h 28"/>
                <a:gd name="T34" fmla="*/ 67 w 77"/>
                <a:gd name="T35" fmla="*/ 17 h 28"/>
                <a:gd name="T36" fmla="*/ 69 w 77"/>
                <a:gd name="T37" fmla="*/ 21 h 28"/>
                <a:gd name="T38" fmla="*/ 73 w 77"/>
                <a:gd name="T39" fmla="*/ 28 h 28"/>
                <a:gd name="T40" fmla="*/ 77 w 77"/>
                <a:gd name="T41" fmla="*/ 28 h 28"/>
                <a:gd name="T42" fmla="*/ 73 w 77"/>
                <a:gd name="T43" fmla="*/ 21 h 28"/>
                <a:gd name="T44" fmla="*/ 71 w 77"/>
                <a:gd name="T45" fmla="*/ 17 h 28"/>
                <a:gd name="T46" fmla="*/ 68 w 77"/>
                <a:gd name="T47" fmla="*/ 15 h 28"/>
                <a:gd name="T48" fmla="*/ 72 w 77"/>
                <a:gd name="T49" fmla="*/ 13 h 28"/>
                <a:gd name="T50" fmla="*/ 4 w 77"/>
                <a:gd name="T51" fmla="*/ 4 h 28"/>
                <a:gd name="T52" fmla="*/ 0 w 77"/>
                <a:gd name="T53" fmla="*/ 14 h 28"/>
                <a:gd name="T54" fmla="*/ 4 w 77"/>
                <a:gd name="T55" fmla="*/ 25 h 28"/>
                <a:gd name="T56" fmla="*/ 13 w 77"/>
                <a:gd name="T57" fmla="*/ 28 h 28"/>
                <a:gd name="T58" fmla="*/ 22 w 77"/>
                <a:gd name="T59" fmla="*/ 25 h 28"/>
                <a:gd name="T60" fmla="*/ 26 w 77"/>
                <a:gd name="T61" fmla="*/ 14 h 28"/>
                <a:gd name="T62" fmla="*/ 22 w 77"/>
                <a:gd name="T63" fmla="*/ 4 h 28"/>
                <a:gd name="T64" fmla="*/ 13 w 77"/>
                <a:gd name="T65" fmla="*/ 0 h 28"/>
                <a:gd name="T66" fmla="*/ 4 w 77"/>
                <a:gd name="T67" fmla="*/ 4 h 28"/>
                <a:gd name="T68" fmla="*/ 19 w 77"/>
                <a:gd name="T69" fmla="*/ 6 h 28"/>
                <a:gd name="T70" fmla="*/ 22 w 77"/>
                <a:gd name="T71" fmla="*/ 14 h 28"/>
                <a:gd name="T72" fmla="*/ 19 w 77"/>
                <a:gd name="T73" fmla="*/ 23 h 28"/>
                <a:gd name="T74" fmla="*/ 13 w 77"/>
                <a:gd name="T75" fmla="*/ 25 h 28"/>
                <a:gd name="T76" fmla="*/ 7 w 77"/>
                <a:gd name="T77" fmla="*/ 23 h 28"/>
                <a:gd name="T78" fmla="*/ 4 w 77"/>
                <a:gd name="T79" fmla="*/ 14 h 28"/>
                <a:gd name="T80" fmla="*/ 7 w 77"/>
                <a:gd name="T81" fmla="*/ 6 h 28"/>
                <a:gd name="T82" fmla="*/ 13 w 77"/>
                <a:gd name="T83" fmla="*/ 3 h 28"/>
                <a:gd name="T84" fmla="*/ 19 w 77"/>
                <a:gd name="T8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8">
                  <a:moveTo>
                    <a:pt x="64" y="4"/>
                  </a:moveTo>
                  <a:cubicBezTo>
                    <a:pt x="66" y="4"/>
                    <a:pt x="67" y="4"/>
                    <a:pt x="68" y="5"/>
                  </a:cubicBezTo>
                  <a:cubicBezTo>
                    <a:pt x="69" y="6"/>
                    <a:pt x="69" y="7"/>
                    <a:pt x="69" y="9"/>
                  </a:cubicBezTo>
                  <a:cubicBezTo>
                    <a:pt x="69" y="10"/>
                    <a:pt x="69" y="11"/>
                    <a:pt x="68" y="12"/>
                  </a:cubicBezTo>
                  <a:cubicBezTo>
                    <a:pt x="67" y="13"/>
                    <a:pt x="66" y="13"/>
                    <a:pt x="64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4"/>
                    <a:pt x="59" y="4"/>
                    <a:pt x="59" y="4"/>
                  </a:cubicBezTo>
                  <a:lnTo>
                    <a:pt x="64" y="4"/>
                  </a:lnTo>
                  <a:close/>
                  <a:moveTo>
                    <a:pt x="72" y="13"/>
                  </a:moveTo>
                  <a:cubicBezTo>
                    <a:pt x="73" y="12"/>
                    <a:pt x="73" y="10"/>
                    <a:pt x="73" y="9"/>
                  </a:cubicBezTo>
                  <a:cubicBezTo>
                    <a:pt x="73" y="6"/>
                    <a:pt x="72" y="4"/>
                    <a:pt x="71" y="3"/>
                  </a:cubicBezTo>
                  <a:cubicBezTo>
                    <a:pt x="69" y="1"/>
                    <a:pt x="67" y="1"/>
                    <a:pt x="64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5" y="16"/>
                    <a:pt x="66" y="17"/>
                    <a:pt x="67" y="17"/>
                  </a:cubicBezTo>
                  <a:cubicBezTo>
                    <a:pt x="68" y="18"/>
                    <a:pt x="68" y="19"/>
                    <a:pt x="69" y="21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2" y="19"/>
                    <a:pt x="72" y="18"/>
                    <a:pt x="71" y="17"/>
                  </a:cubicBezTo>
                  <a:cubicBezTo>
                    <a:pt x="70" y="16"/>
                    <a:pt x="69" y="15"/>
                    <a:pt x="68" y="15"/>
                  </a:cubicBezTo>
                  <a:cubicBezTo>
                    <a:pt x="70" y="15"/>
                    <a:pt x="71" y="14"/>
                    <a:pt x="72" y="13"/>
                  </a:cubicBezTo>
                  <a:moveTo>
                    <a:pt x="4" y="4"/>
                  </a:moveTo>
                  <a:cubicBezTo>
                    <a:pt x="2" y="7"/>
                    <a:pt x="0" y="10"/>
                    <a:pt x="0" y="14"/>
                  </a:cubicBezTo>
                  <a:cubicBezTo>
                    <a:pt x="0" y="19"/>
                    <a:pt x="2" y="22"/>
                    <a:pt x="4" y="25"/>
                  </a:cubicBezTo>
                  <a:cubicBezTo>
                    <a:pt x="6" y="27"/>
                    <a:pt x="9" y="28"/>
                    <a:pt x="13" y="28"/>
                  </a:cubicBezTo>
                  <a:cubicBezTo>
                    <a:pt x="17" y="28"/>
                    <a:pt x="20" y="27"/>
                    <a:pt x="22" y="25"/>
                  </a:cubicBezTo>
                  <a:cubicBezTo>
                    <a:pt x="24" y="22"/>
                    <a:pt x="26" y="19"/>
                    <a:pt x="26" y="14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moveTo>
                    <a:pt x="19" y="6"/>
                  </a:moveTo>
                  <a:cubicBezTo>
                    <a:pt x="21" y="8"/>
                    <a:pt x="22" y="11"/>
                    <a:pt x="22" y="14"/>
                  </a:cubicBezTo>
                  <a:cubicBezTo>
                    <a:pt x="22" y="18"/>
                    <a:pt x="21" y="21"/>
                    <a:pt x="19" y="23"/>
                  </a:cubicBezTo>
                  <a:cubicBezTo>
                    <a:pt x="18" y="24"/>
                    <a:pt x="16" y="25"/>
                    <a:pt x="13" y="25"/>
                  </a:cubicBezTo>
                  <a:cubicBezTo>
                    <a:pt x="10" y="25"/>
                    <a:pt x="8" y="24"/>
                    <a:pt x="7" y="23"/>
                  </a:cubicBezTo>
                  <a:cubicBezTo>
                    <a:pt x="5" y="21"/>
                    <a:pt x="4" y="18"/>
                    <a:pt x="4" y="14"/>
                  </a:cubicBezTo>
                  <a:cubicBezTo>
                    <a:pt x="4" y="11"/>
                    <a:pt x="5" y="8"/>
                    <a:pt x="7" y="6"/>
                  </a:cubicBezTo>
                  <a:cubicBezTo>
                    <a:pt x="8" y="4"/>
                    <a:pt x="10" y="3"/>
                    <a:pt x="13" y="3"/>
                  </a:cubicBezTo>
                  <a:cubicBezTo>
                    <a:pt x="16" y="3"/>
                    <a:pt x="18" y="4"/>
                    <a:pt x="19" y="6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0771188" y="6218238"/>
              <a:ext cx="247650" cy="104775"/>
            </a:xfrm>
            <a:custGeom>
              <a:avLst/>
              <a:gdLst>
                <a:gd name="T0" fmla="*/ 60 w 66"/>
                <a:gd name="T1" fmla="*/ 1 h 28"/>
                <a:gd name="T2" fmla="*/ 56 w 66"/>
                <a:gd name="T3" fmla="*/ 0 h 28"/>
                <a:gd name="T4" fmla="*/ 49 w 66"/>
                <a:gd name="T5" fmla="*/ 2 h 28"/>
                <a:gd name="T6" fmla="*/ 47 w 66"/>
                <a:gd name="T7" fmla="*/ 8 h 28"/>
                <a:gd name="T8" fmla="*/ 48 w 66"/>
                <a:gd name="T9" fmla="*/ 13 h 28"/>
                <a:gd name="T10" fmla="*/ 54 w 66"/>
                <a:gd name="T11" fmla="*/ 15 h 28"/>
                <a:gd name="T12" fmla="*/ 57 w 66"/>
                <a:gd name="T13" fmla="*/ 16 h 28"/>
                <a:gd name="T14" fmla="*/ 61 w 66"/>
                <a:gd name="T15" fmla="*/ 18 h 28"/>
                <a:gd name="T16" fmla="*/ 62 w 66"/>
                <a:gd name="T17" fmla="*/ 21 h 28"/>
                <a:gd name="T18" fmla="*/ 60 w 66"/>
                <a:gd name="T19" fmla="*/ 24 h 28"/>
                <a:gd name="T20" fmla="*/ 55 w 66"/>
                <a:gd name="T21" fmla="*/ 25 h 28"/>
                <a:gd name="T22" fmla="*/ 51 w 66"/>
                <a:gd name="T23" fmla="*/ 25 h 28"/>
                <a:gd name="T24" fmla="*/ 47 w 66"/>
                <a:gd name="T25" fmla="*/ 23 h 28"/>
                <a:gd name="T26" fmla="*/ 47 w 66"/>
                <a:gd name="T27" fmla="*/ 27 h 28"/>
                <a:gd name="T28" fmla="*/ 51 w 66"/>
                <a:gd name="T29" fmla="*/ 28 h 28"/>
                <a:gd name="T30" fmla="*/ 55 w 66"/>
                <a:gd name="T31" fmla="*/ 28 h 28"/>
                <a:gd name="T32" fmla="*/ 63 w 66"/>
                <a:gd name="T33" fmla="*/ 26 h 28"/>
                <a:gd name="T34" fmla="*/ 66 w 66"/>
                <a:gd name="T35" fmla="*/ 20 h 28"/>
                <a:gd name="T36" fmla="*/ 64 w 66"/>
                <a:gd name="T37" fmla="*/ 15 h 28"/>
                <a:gd name="T38" fmla="*/ 58 w 66"/>
                <a:gd name="T39" fmla="*/ 12 h 28"/>
                <a:gd name="T40" fmla="*/ 55 w 66"/>
                <a:gd name="T41" fmla="*/ 12 h 28"/>
                <a:gd name="T42" fmla="*/ 51 w 66"/>
                <a:gd name="T43" fmla="*/ 10 h 28"/>
                <a:gd name="T44" fmla="*/ 50 w 66"/>
                <a:gd name="T45" fmla="*/ 8 h 28"/>
                <a:gd name="T46" fmla="*/ 52 w 66"/>
                <a:gd name="T47" fmla="*/ 4 h 28"/>
                <a:gd name="T48" fmla="*/ 57 w 66"/>
                <a:gd name="T49" fmla="*/ 3 h 28"/>
                <a:gd name="T50" fmla="*/ 60 w 66"/>
                <a:gd name="T51" fmla="*/ 4 h 28"/>
                <a:gd name="T52" fmla="*/ 64 w 66"/>
                <a:gd name="T53" fmla="*/ 5 h 28"/>
                <a:gd name="T54" fmla="*/ 64 w 66"/>
                <a:gd name="T55" fmla="*/ 2 h 28"/>
                <a:gd name="T56" fmla="*/ 60 w 66"/>
                <a:gd name="T57" fmla="*/ 1 h 28"/>
                <a:gd name="T58" fmla="*/ 0 w 66"/>
                <a:gd name="T59" fmla="*/ 28 h 28"/>
                <a:gd name="T60" fmla="*/ 3 w 66"/>
                <a:gd name="T61" fmla="*/ 28 h 28"/>
                <a:gd name="T62" fmla="*/ 3 w 66"/>
                <a:gd name="T63" fmla="*/ 15 h 28"/>
                <a:gd name="T64" fmla="*/ 16 w 66"/>
                <a:gd name="T65" fmla="*/ 28 h 28"/>
                <a:gd name="T66" fmla="*/ 21 w 66"/>
                <a:gd name="T67" fmla="*/ 28 h 28"/>
                <a:gd name="T68" fmla="*/ 7 w 66"/>
                <a:gd name="T69" fmla="*/ 13 h 28"/>
                <a:gd name="T70" fmla="*/ 20 w 66"/>
                <a:gd name="T71" fmla="*/ 1 h 28"/>
                <a:gd name="T72" fmla="*/ 15 w 66"/>
                <a:gd name="T73" fmla="*/ 1 h 28"/>
                <a:gd name="T74" fmla="*/ 3 w 66"/>
                <a:gd name="T75" fmla="*/ 12 h 28"/>
                <a:gd name="T76" fmla="*/ 3 w 66"/>
                <a:gd name="T77" fmla="*/ 1 h 28"/>
                <a:gd name="T78" fmla="*/ 0 w 66"/>
                <a:gd name="T79" fmla="*/ 1 h 28"/>
                <a:gd name="T80" fmla="*/ 0 w 66"/>
                <a:gd name="T8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" h="28">
                  <a:moveTo>
                    <a:pt x="60" y="1"/>
                  </a:moveTo>
                  <a:cubicBezTo>
                    <a:pt x="59" y="0"/>
                    <a:pt x="57" y="0"/>
                    <a:pt x="56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47" y="4"/>
                    <a:pt x="47" y="6"/>
                    <a:pt x="47" y="8"/>
                  </a:cubicBezTo>
                  <a:cubicBezTo>
                    <a:pt x="47" y="10"/>
                    <a:pt x="47" y="12"/>
                    <a:pt x="48" y="13"/>
                  </a:cubicBezTo>
                  <a:cubicBezTo>
                    <a:pt x="50" y="14"/>
                    <a:pt x="52" y="15"/>
                    <a:pt x="54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8" y="16"/>
                    <a:pt x="60" y="17"/>
                    <a:pt x="61" y="18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62" y="22"/>
                    <a:pt x="61" y="23"/>
                    <a:pt x="60" y="24"/>
                  </a:cubicBezTo>
                  <a:cubicBezTo>
                    <a:pt x="59" y="25"/>
                    <a:pt x="57" y="25"/>
                    <a:pt x="55" y="25"/>
                  </a:cubicBezTo>
                  <a:cubicBezTo>
                    <a:pt x="54" y="25"/>
                    <a:pt x="52" y="25"/>
                    <a:pt x="51" y="25"/>
                  </a:cubicBezTo>
                  <a:cubicBezTo>
                    <a:pt x="50" y="24"/>
                    <a:pt x="48" y="24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50" y="28"/>
                    <a:pt x="51" y="28"/>
                  </a:cubicBezTo>
                  <a:cubicBezTo>
                    <a:pt x="53" y="28"/>
                    <a:pt x="54" y="28"/>
                    <a:pt x="55" y="28"/>
                  </a:cubicBezTo>
                  <a:cubicBezTo>
                    <a:pt x="59" y="28"/>
                    <a:pt x="61" y="28"/>
                    <a:pt x="63" y="26"/>
                  </a:cubicBezTo>
                  <a:cubicBezTo>
                    <a:pt x="65" y="25"/>
                    <a:pt x="66" y="23"/>
                    <a:pt x="66" y="20"/>
                  </a:cubicBezTo>
                  <a:cubicBezTo>
                    <a:pt x="66" y="18"/>
                    <a:pt x="65" y="16"/>
                    <a:pt x="64" y="15"/>
                  </a:cubicBezTo>
                  <a:cubicBezTo>
                    <a:pt x="62" y="14"/>
                    <a:pt x="60" y="13"/>
                    <a:pt x="58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2" y="11"/>
                    <a:pt x="51" y="10"/>
                  </a:cubicBezTo>
                  <a:cubicBezTo>
                    <a:pt x="51" y="10"/>
                    <a:pt x="50" y="9"/>
                    <a:pt x="50" y="8"/>
                  </a:cubicBezTo>
                  <a:cubicBezTo>
                    <a:pt x="50" y="6"/>
                    <a:pt x="51" y="5"/>
                    <a:pt x="52" y="4"/>
                  </a:cubicBezTo>
                  <a:cubicBezTo>
                    <a:pt x="53" y="4"/>
                    <a:pt x="55" y="3"/>
                    <a:pt x="57" y="3"/>
                  </a:cubicBezTo>
                  <a:cubicBezTo>
                    <a:pt x="58" y="3"/>
                    <a:pt x="59" y="3"/>
                    <a:pt x="60" y="4"/>
                  </a:cubicBezTo>
                  <a:cubicBezTo>
                    <a:pt x="61" y="4"/>
                    <a:pt x="63" y="5"/>
                    <a:pt x="64" y="5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1"/>
                    <a:pt x="61" y="1"/>
                    <a:pt x="60" y="1"/>
                  </a:cubicBezTo>
                  <a:moveTo>
                    <a:pt x="0" y="28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528" y="467278"/>
            <a:ext cx="900100" cy="4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29671"/>
      </p:ext>
    </p:extLst>
  </p:cSld>
  <p:clrMapOvr>
    <a:masterClrMapping/>
  </p:clrMapOvr>
  <p:transition spd="med">
    <p:wipe dir="r"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>
            <a:grpSpLocks noChangeAspect="1"/>
          </p:cNvGrpSpPr>
          <p:nvPr userDrawn="1"/>
        </p:nvGrpSpPr>
        <p:grpSpPr>
          <a:xfrm>
            <a:off x="8301372" y="404664"/>
            <a:ext cx="1136096" cy="558241"/>
            <a:chOff x="8666163" y="5340350"/>
            <a:chExt cx="2390776" cy="1174751"/>
          </a:xfrm>
        </p:grpSpPr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8666163" y="5340350"/>
              <a:ext cx="722313" cy="539750"/>
            </a:xfrm>
            <a:custGeom>
              <a:avLst/>
              <a:gdLst>
                <a:gd name="T0" fmla="*/ 118 w 192"/>
                <a:gd name="T1" fmla="*/ 0 h 144"/>
                <a:gd name="T2" fmla="*/ 122 w 192"/>
                <a:gd name="T3" fmla="*/ 0 h 144"/>
                <a:gd name="T4" fmla="*/ 123 w 192"/>
                <a:gd name="T5" fmla="*/ 0 h 144"/>
                <a:gd name="T6" fmla="*/ 183 w 192"/>
                <a:gd name="T7" fmla="*/ 46 h 144"/>
                <a:gd name="T8" fmla="*/ 184 w 192"/>
                <a:gd name="T9" fmla="*/ 139 h 144"/>
                <a:gd name="T10" fmla="*/ 152 w 192"/>
                <a:gd name="T11" fmla="*/ 144 h 144"/>
                <a:gd name="T12" fmla="*/ 143 w 192"/>
                <a:gd name="T13" fmla="*/ 66 h 144"/>
                <a:gd name="T14" fmla="*/ 90 w 192"/>
                <a:gd name="T15" fmla="*/ 31 h 144"/>
                <a:gd name="T16" fmla="*/ 58 w 192"/>
                <a:gd name="T17" fmla="*/ 44 h 144"/>
                <a:gd name="T18" fmla="*/ 0 w 192"/>
                <a:gd name="T19" fmla="*/ 119 h 144"/>
                <a:gd name="T20" fmla="*/ 40 w 192"/>
                <a:gd name="T21" fmla="*/ 41 h 144"/>
                <a:gd name="T22" fmla="*/ 118 w 192"/>
                <a:gd name="T2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44">
                  <a:moveTo>
                    <a:pt x="118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3" y="0"/>
                  </a:cubicBezTo>
                  <a:cubicBezTo>
                    <a:pt x="154" y="2"/>
                    <a:pt x="174" y="20"/>
                    <a:pt x="183" y="46"/>
                  </a:cubicBezTo>
                  <a:cubicBezTo>
                    <a:pt x="192" y="71"/>
                    <a:pt x="192" y="111"/>
                    <a:pt x="184" y="139"/>
                  </a:cubicBezTo>
                  <a:cubicBezTo>
                    <a:pt x="174" y="141"/>
                    <a:pt x="163" y="143"/>
                    <a:pt x="152" y="144"/>
                  </a:cubicBezTo>
                  <a:cubicBezTo>
                    <a:pt x="155" y="116"/>
                    <a:pt x="152" y="87"/>
                    <a:pt x="143" y="66"/>
                  </a:cubicBezTo>
                  <a:cubicBezTo>
                    <a:pt x="134" y="48"/>
                    <a:pt x="118" y="28"/>
                    <a:pt x="90" y="31"/>
                  </a:cubicBezTo>
                  <a:cubicBezTo>
                    <a:pt x="77" y="33"/>
                    <a:pt x="67" y="38"/>
                    <a:pt x="58" y="44"/>
                  </a:cubicBezTo>
                  <a:cubicBezTo>
                    <a:pt x="32" y="63"/>
                    <a:pt x="15" y="91"/>
                    <a:pt x="0" y="119"/>
                  </a:cubicBezTo>
                  <a:cubicBezTo>
                    <a:pt x="7" y="88"/>
                    <a:pt x="22" y="62"/>
                    <a:pt x="40" y="41"/>
                  </a:cubicBezTo>
                  <a:cubicBezTo>
                    <a:pt x="58" y="20"/>
                    <a:pt x="82" y="3"/>
                    <a:pt x="118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8778876" y="5700713"/>
              <a:ext cx="790575" cy="814388"/>
            </a:xfrm>
            <a:custGeom>
              <a:avLst/>
              <a:gdLst>
                <a:gd name="T0" fmla="*/ 82 w 210"/>
                <a:gd name="T1" fmla="*/ 0 h 217"/>
                <a:gd name="T2" fmla="*/ 83 w 210"/>
                <a:gd name="T3" fmla="*/ 2 h 217"/>
                <a:gd name="T4" fmla="*/ 76 w 210"/>
                <a:gd name="T5" fmla="*/ 6 h 217"/>
                <a:gd name="T6" fmla="*/ 42 w 210"/>
                <a:gd name="T7" fmla="*/ 30 h 217"/>
                <a:gd name="T8" fmla="*/ 34 w 210"/>
                <a:gd name="T9" fmla="*/ 46 h 217"/>
                <a:gd name="T10" fmla="*/ 79 w 210"/>
                <a:gd name="T11" fmla="*/ 59 h 217"/>
                <a:gd name="T12" fmla="*/ 130 w 210"/>
                <a:gd name="T13" fmla="*/ 51 h 217"/>
                <a:gd name="T14" fmla="*/ 175 w 210"/>
                <a:gd name="T15" fmla="*/ 37 h 217"/>
                <a:gd name="T16" fmla="*/ 210 w 210"/>
                <a:gd name="T17" fmla="*/ 13 h 217"/>
                <a:gd name="T18" fmla="*/ 150 w 210"/>
                <a:gd name="T19" fmla="*/ 58 h 217"/>
                <a:gd name="T20" fmla="*/ 100 w 210"/>
                <a:gd name="T21" fmla="*/ 153 h 217"/>
                <a:gd name="T22" fmla="*/ 19 w 210"/>
                <a:gd name="T23" fmla="*/ 217 h 217"/>
                <a:gd name="T24" fmla="*/ 119 w 210"/>
                <a:gd name="T25" fmla="*/ 67 h 217"/>
                <a:gd name="T26" fmla="*/ 67 w 210"/>
                <a:gd name="T27" fmla="*/ 77 h 217"/>
                <a:gd name="T28" fmla="*/ 8 w 210"/>
                <a:gd name="T29" fmla="*/ 71 h 217"/>
                <a:gd name="T30" fmla="*/ 4 w 210"/>
                <a:gd name="T31" fmla="*/ 51 h 217"/>
                <a:gd name="T32" fmla="*/ 36 w 210"/>
                <a:gd name="T33" fmla="*/ 20 h 217"/>
                <a:gd name="T34" fmla="*/ 82 w 210"/>
                <a:gd name="T3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217">
                  <a:moveTo>
                    <a:pt x="82" y="0"/>
                  </a:moveTo>
                  <a:cubicBezTo>
                    <a:pt x="82" y="0"/>
                    <a:pt x="83" y="2"/>
                    <a:pt x="83" y="2"/>
                  </a:cubicBezTo>
                  <a:cubicBezTo>
                    <a:pt x="82" y="3"/>
                    <a:pt x="78" y="5"/>
                    <a:pt x="76" y="6"/>
                  </a:cubicBezTo>
                  <a:cubicBezTo>
                    <a:pt x="63" y="13"/>
                    <a:pt x="52" y="19"/>
                    <a:pt x="42" y="30"/>
                  </a:cubicBezTo>
                  <a:cubicBezTo>
                    <a:pt x="38" y="34"/>
                    <a:pt x="33" y="39"/>
                    <a:pt x="34" y="46"/>
                  </a:cubicBezTo>
                  <a:cubicBezTo>
                    <a:pt x="36" y="59"/>
                    <a:pt x="64" y="60"/>
                    <a:pt x="79" y="59"/>
                  </a:cubicBezTo>
                  <a:cubicBezTo>
                    <a:pt x="99" y="58"/>
                    <a:pt x="114" y="55"/>
                    <a:pt x="130" y="51"/>
                  </a:cubicBezTo>
                  <a:cubicBezTo>
                    <a:pt x="146" y="47"/>
                    <a:pt x="162" y="43"/>
                    <a:pt x="175" y="37"/>
                  </a:cubicBezTo>
                  <a:cubicBezTo>
                    <a:pt x="189" y="31"/>
                    <a:pt x="200" y="22"/>
                    <a:pt x="210" y="13"/>
                  </a:cubicBezTo>
                  <a:cubicBezTo>
                    <a:pt x="197" y="33"/>
                    <a:pt x="176" y="49"/>
                    <a:pt x="150" y="58"/>
                  </a:cubicBezTo>
                  <a:cubicBezTo>
                    <a:pt x="139" y="94"/>
                    <a:pt x="122" y="126"/>
                    <a:pt x="100" y="153"/>
                  </a:cubicBezTo>
                  <a:cubicBezTo>
                    <a:pt x="79" y="180"/>
                    <a:pt x="54" y="204"/>
                    <a:pt x="19" y="217"/>
                  </a:cubicBezTo>
                  <a:cubicBezTo>
                    <a:pt x="69" y="184"/>
                    <a:pt x="103" y="135"/>
                    <a:pt x="119" y="67"/>
                  </a:cubicBezTo>
                  <a:cubicBezTo>
                    <a:pt x="104" y="70"/>
                    <a:pt x="86" y="75"/>
                    <a:pt x="67" y="77"/>
                  </a:cubicBezTo>
                  <a:cubicBezTo>
                    <a:pt x="46" y="80"/>
                    <a:pt x="20" y="81"/>
                    <a:pt x="8" y="71"/>
                  </a:cubicBezTo>
                  <a:cubicBezTo>
                    <a:pt x="3" y="67"/>
                    <a:pt x="0" y="59"/>
                    <a:pt x="4" y="51"/>
                  </a:cubicBezTo>
                  <a:cubicBezTo>
                    <a:pt x="9" y="38"/>
                    <a:pt x="24" y="27"/>
                    <a:pt x="36" y="20"/>
                  </a:cubicBezTo>
                  <a:cubicBezTo>
                    <a:pt x="51" y="12"/>
                    <a:pt x="67" y="5"/>
                    <a:pt x="82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8791576" y="5472113"/>
              <a:ext cx="438150" cy="419100"/>
            </a:xfrm>
            <a:custGeom>
              <a:avLst/>
              <a:gdLst>
                <a:gd name="T0" fmla="*/ 60 w 117"/>
                <a:gd name="T1" fmla="*/ 0 h 112"/>
                <a:gd name="T2" fmla="*/ 64 w 117"/>
                <a:gd name="T3" fmla="*/ 0 h 112"/>
                <a:gd name="T4" fmla="*/ 104 w 117"/>
                <a:gd name="T5" fmla="*/ 28 h 112"/>
                <a:gd name="T6" fmla="*/ 117 w 117"/>
                <a:gd name="T7" fmla="*/ 83 h 112"/>
                <a:gd name="T8" fmla="*/ 117 w 117"/>
                <a:gd name="T9" fmla="*/ 89 h 112"/>
                <a:gd name="T10" fmla="*/ 115 w 117"/>
                <a:gd name="T11" fmla="*/ 110 h 112"/>
                <a:gd name="T12" fmla="*/ 66 w 117"/>
                <a:gd name="T13" fmla="*/ 108 h 112"/>
                <a:gd name="T14" fmla="*/ 95 w 117"/>
                <a:gd name="T15" fmla="*/ 106 h 112"/>
                <a:gd name="T16" fmla="*/ 76 w 117"/>
                <a:gd name="T17" fmla="*/ 57 h 112"/>
                <a:gd name="T18" fmla="*/ 35 w 117"/>
                <a:gd name="T19" fmla="*/ 30 h 112"/>
                <a:gd name="T20" fmla="*/ 0 w 117"/>
                <a:gd name="T21" fmla="*/ 40 h 112"/>
                <a:gd name="T22" fmla="*/ 60 w 117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12">
                  <a:moveTo>
                    <a:pt x="60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4" y="2"/>
                    <a:pt x="96" y="14"/>
                    <a:pt x="104" y="28"/>
                  </a:cubicBezTo>
                  <a:cubicBezTo>
                    <a:pt x="112" y="42"/>
                    <a:pt x="116" y="61"/>
                    <a:pt x="117" y="83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16" y="96"/>
                    <a:pt x="116" y="104"/>
                    <a:pt x="115" y="110"/>
                  </a:cubicBezTo>
                  <a:cubicBezTo>
                    <a:pt x="99" y="111"/>
                    <a:pt x="79" y="112"/>
                    <a:pt x="66" y="108"/>
                  </a:cubicBezTo>
                  <a:cubicBezTo>
                    <a:pt x="76" y="108"/>
                    <a:pt x="87" y="108"/>
                    <a:pt x="95" y="106"/>
                  </a:cubicBezTo>
                  <a:cubicBezTo>
                    <a:pt x="92" y="84"/>
                    <a:pt x="88" y="74"/>
                    <a:pt x="76" y="57"/>
                  </a:cubicBezTo>
                  <a:cubicBezTo>
                    <a:pt x="67" y="44"/>
                    <a:pt x="53" y="31"/>
                    <a:pt x="35" y="30"/>
                  </a:cubicBezTo>
                  <a:cubicBezTo>
                    <a:pt x="19" y="29"/>
                    <a:pt x="9" y="34"/>
                    <a:pt x="0" y="40"/>
                  </a:cubicBezTo>
                  <a:cubicBezTo>
                    <a:pt x="15" y="22"/>
                    <a:pt x="31" y="4"/>
                    <a:pt x="60" y="0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9045576" y="5956300"/>
              <a:ext cx="166688" cy="352425"/>
            </a:xfrm>
            <a:custGeom>
              <a:avLst/>
              <a:gdLst>
                <a:gd name="T0" fmla="*/ 29 w 44"/>
                <a:gd name="T1" fmla="*/ 3 h 94"/>
                <a:gd name="T2" fmla="*/ 44 w 44"/>
                <a:gd name="T3" fmla="*/ 0 h 94"/>
                <a:gd name="T4" fmla="*/ 0 w 44"/>
                <a:gd name="T5" fmla="*/ 94 h 94"/>
                <a:gd name="T6" fmla="*/ 29 w 44"/>
                <a:gd name="T7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94">
                  <a:moveTo>
                    <a:pt x="29" y="3"/>
                  </a:moveTo>
                  <a:cubicBezTo>
                    <a:pt x="33" y="2"/>
                    <a:pt x="39" y="1"/>
                    <a:pt x="44" y="0"/>
                  </a:cubicBezTo>
                  <a:cubicBezTo>
                    <a:pt x="36" y="38"/>
                    <a:pt x="20" y="68"/>
                    <a:pt x="0" y="94"/>
                  </a:cubicBezTo>
                  <a:cubicBezTo>
                    <a:pt x="14" y="69"/>
                    <a:pt x="27" y="41"/>
                    <a:pt x="29" y="3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9556751" y="5726113"/>
              <a:ext cx="225425" cy="442913"/>
            </a:xfrm>
            <a:custGeom>
              <a:avLst/>
              <a:gdLst>
                <a:gd name="T0" fmla="*/ 40 w 60"/>
                <a:gd name="T1" fmla="*/ 0 h 118"/>
                <a:gd name="T2" fmla="*/ 40 w 60"/>
                <a:gd name="T3" fmla="*/ 24 h 118"/>
                <a:gd name="T4" fmla="*/ 60 w 60"/>
                <a:gd name="T5" fmla="*/ 24 h 118"/>
                <a:gd name="T6" fmla="*/ 60 w 60"/>
                <a:gd name="T7" fmla="*/ 45 h 118"/>
                <a:gd name="T8" fmla="*/ 40 w 60"/>
                <a:gd name="T9" fmla="*/ 45 h 118"/>
                <a:gd name="T10" fmla="*/ 40 w 60"/>
                <a:gd name="T11" fmla="*/ 78 h 118"/>
                <a:gd name="T12" fmla="*/ 51 w 60"/>
                <a:gd name="T13" fmla="*/ 94 h 118"/>
                <a:gd name="T14" fmla="*/ 59 w 60"/>
                <a:gd name="T15" fmla="*/ 93 h 118"/>
                <a:gd name="T16" fmla="*/ 59 w 60"/>
                <a:gd name="T17" fmla="*/ 115 h 118"/>
                <a:gd name="T18" fmla="*/ 41 w 60"/>
                <a:gd name="T19" fmla="*/ 118 h 118"/>
                <a:gd name="T20" fmla="*/ 20 w 60"/>
                <a:gd name="T21" fmla="*/ 109 h 118"/>
                <a:gd name="T22" fmla="*/ 12 w 60"/>
                <a:gd name="T23" fmla="*/ 82 h 118"/>
                <a:gd name="T24" fmla="*/ 12 w 60"/>
                <a:gd name="T25" fmla="*/ 45 h 118"/>
                <a:gd name="T26" fmla="*/ 0 w 60"/>
                <a:gd name="T27" fmla="*/ 45 h 118"/>
                <a:gd name="T28" fmla="*/ 0 w 60"/>
                <a:gd name="T29" fmla="*/ 24 h 118"/>
                <a:gd name="T30" fmla="*/ 12 w 60"/>
                <a:gd name="T31" fmla="*/ 24 h 118"/>
                <a:gd name="T32" fmla="*/ 12 w 60"/>
                <a:gd name="T33" fmla="*/ 7 h 118"/>
                <a:gd name="T34" fmla="*/ 40 w 60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118">
                  <a:moveTo>
                    <a:pt x="40" y="0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9"/>
                    <a:pt x="42" y="94"/>
                    <a:pt x="51" y="94"/>
                  </a:cubicBezTo>
                  <a:cubicBezTo>
                    <a:pt x="55" y="94"/>
                    <a:pt x="56" y="94"/>
                    <a:pt x="59" y="93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56" y="116"/>
                    <a:pt x="49" y="118"/>
                    <a:pt x="41" y="118"/>
                  </a:cubicBezTo>
                  <a:cubicBezTo>
                    <a:pt x="32" y="118"/>
                    <a:pt x="24" y="114"/>
                    <a:pt x="20" y="109"/>
                  </a:cubicBezTo>
                  <a:cubicBezTo>
                    <a:pt x="14" y="104"/>
                    <a:pt x="12" y="95"/>
                    <a:pt x="12" y="82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16"/>
            <p:cNvSpPr>
              <a:spLocks noEditPoints="1"/>
            </p:cNvSpPr>
            <p:nvPr/>
          </p:nvSpPr>
          <p:spPr bwMode="auto">
            <a:xfrm>
              <a:off x="9820276" y="5808663"/>
              <a:ext cx="327025" cy="360363"/>
            </a:xfrm>
            <a:custGeom>
              <a:avLst/>
              <a:gdLst>
                <a:gd name="T0" fmla="*/ 27 w 87"/>
                <a:gd name="T1" fmla="*/ 57 h 96"/>
                <a:gd name="T2" fmla="*/ 53 w 87"/>
                <a:gd name="T3" fmla="*/ 74 h 96"/>
                <a:gd name="T4" fmla="*/ 78 w 87"/>
                <a:gd name="T5" fmla="*/ 71 h 96"/>
                <a:gd name="T6" fmla="*/ 82 w 87"/>
                <a:gd name="T7" fmla="*/ 90 h 96"/>
                <a:gd name="T8" fmla="*/ 49 w 87"/>
                <a:gd name="T9" fmla="*/ 96 h 96"/>
                <a:gd name="T10" fmla="*/ 0 w 87"/>
                <a:gd name="T11" fmla="*/ 49 h 96"/>
                <a:gd name="T12" fmla="*/ 46 w 87"/>
                <a:gd name="T13" fmla="*/ 0 h 96"/>
                <a:gd name="T14" fmla="*/ 87 w 87"/>
                <a:gd name="T15" fmla="*/ 46 h 96"/>
                <a:gd name="T16" fmla="*/ 86 w 87"/>
                <a:gd name="T17" fmla="*/ 57 h 96"/>
                <a:gd name="T18" fmla="*/ 27 w 87"/>
                <a:gd name="T19" fmla="*/ 57 h 96"/>
                <a:gd name="T20" fmla="*/ 60 w 87"/>
                <a:gd name="T21" fmla="*/ 38 h 96"/>
                <a:gd name="T22" fmla="*/ 44 w 87"/>
                <a:gd name="T23" fmla="*/ 19 h 96"/>
                <a:gd name="T24" fmla="*/ 27 w 87"/>
                <a:gd name="T25" fmla="*/ 38 h 96"/>
                <a:gd name="T26" fmla="*/ 60 w 87"/>
                <a:gd name="T27" fmla="*/ 3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96">
                  <a:moveTo>
                    <a:pt x="27" y="57"/>
                  </a:moveTo>
                  <a:cubicBezTo>
                    <a:pt x="28" y="69"/>
                    <a:pt x="40" y="74"/>
                    <a:pt x="53" y="74"/>
                  </a:cubicBezTo>
                  <a:cubicBezTo>
                    <a:pt x="63" y="74"/>
                    <a:pt x="70" y="73"/>
                    <a:pt x="78" y="71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2" y="93"/>
                    <a:pt x="61" y="96"/>
                    <a:pt x="49" y="96"/>
                  </a:cubicBezTo>
                  <a:cubicBezTo>
                    <a:pt x="18" y="96"/>
                    <a:pt x="0" y="77"/>
                    <a:pt x="0" y="49"/>
                  </a:cubicBezTo>
                  <a:cubicBezTo>
                    <a:pt x="0" y="26"/>
                    <a:pt x="14" y="0"/>
                    <a:pt x="46" y="0"/>
                  </a:cubicBezTo>
                  <a:cubicBezTo>
                    <a:pt x="76" y="0"/>
                    <a:pt x="87" y="23"/>
                    <a:pt x="87" y="46"/>
                  </a:cubicBezTo>
                  <a:cubicBezTo>
                    <a:pt x="87" y="51"/>
                    <a:pt x="86" y="55"/>
                    <a:pt x="86" y="57"/>
                  </a:cubicBezTo>
                  <a:lnTo>
                    <a:pt x="27" y="57"/>
                  </a:lnTo>
                  <a:close/>
                  <a:moveTo>
                    <a:pt x="60" y="38"/>
                  </a:moveTo>
                  <a:cubicBezTo>
                    <a:pt x="60" y="31"/>
                    <a:pt x="57" y="19"/>
                    <a:pt x="44" y="19"/>
                  </a:cubicBezTo>
                  <a:cubicBezTo>
                    <a:pt x="33" y="19"/>
                    <a:pt x="28" y="30"/>
                    <a:pt x="27" y="38"/>
                  </a:cubicBezTo>
                  <a:lnTo>
                    <a:pt x="60" y="38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10188576" y="5808663"/>
              <a:ext cx="277813" cy="360363"/>
            </a:xfrm>
            <a:custGeom>
              <a:avLst/>
              <a:gdLst>
                <a:gd name="T0" fmla="*/ 74 w 74"/>
                <a:gd name="T1" fmla="*/ 91 h 96"/>
                <a:gd name="T2" fmla="*/ 49 w 74"/>
                <a:gd name="T3" fmla="*/ 96 h 96"/>
                <a:gd name="T4" fmla="*/ 0 w 74"/>
                <a:gd name="T5" fmla="*/ 49 h 96"/>
                <a:gd name="T6" fmla="*/ 53 w 74"/>
                <a:gd name="T7" fmla="*/ 0 h 96"/>
                <a:gd name="T8" fmla="*/ 74 w 74"/>
                <a:gd name="T9" fmla="*/ 4 h 96"/>
                <a:gd name="T10" fmla="*/ 70 w 74"/>
                <a:gd name="T11" fmla="*/ 25 h 96"/>
                <a:gd name="T12" fmla="*/ 54 w 74"/>
                <a:gd name="T13" fmla="*/ 22 h 96"/>
                <a:gd name="T14" fmla="*/ 30 w 74"/>
                <a:gd name="T15" fmla="*/ 48 h 96"/>
                <a:gd name="T16" fmla="*/ 55 w 74"/>
                <a:gd name="T17" fmla="*/ 73 h 96"/>
                <a:gd name="T18" fmla="*/ 71 w 74"/>
                <a:gd name="T19" fmla="*/ 70 h 96"/>
                <a:gd name="T20" fmla="*/ 74 w 74"/>
                <a:gd name="T21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6">
                  <a:moveTo>
                    <a:pt x="74" y="91"/>
                  </a:moveTo>
                  <a:cubicBezTo>
                    <a:pt x="69" y="93"/>
                    <a:pt x="60" y="96"/>
                    <a:pt x="49" y="96"/>
                  </a:cubicBezTo>
                  <a:cubicBezTo>
                    <a:pt x="19" y="96"/>
                    <a:pt x="0" y="77"/>
                    <a:pt x="0" y="49"/>
                  </a:cubicBezTo>
                  <a:cubicBezTo>
                    <a:pt x="0" y="22"/>
                    <a:pt x="19" y="0"/>
                    <a:pt x="53" y="0"/>
                  </a:cubicBezTo>
                  <a:cubicBezTo>
                    <a:pt x="60" y="0"/>
                    <a:pt x="68" y="2"/>
                    <a:pt x="74" y="4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6" y="23"/>
                    <a:pt x="61" y="22"/>
                    <a:pt x="54" y="22"/>
                  </a:cubicBezTo>
                  <a:cubicBezTo>
                    <a:pt x="39" y="22"/>
                    <a:pt x="29" y="33"/>
                    <a:pt x="30" y="48"/>
                  </a:cubicBezTo>
                  <a:cubicBezTo>
                    <a:pt x="30" y="64"/>
                    <a:pt x="41" y="73"/>
                    <a:pt x="55" y="73"/>
                  </a:cubicBezTo>
                  <a:cubicBezTo>
                    <a:pt x="61" y="73"/>
                    <a:pt x="66" y="72"/>
                    <a:pt x="71" y="70"/>
                  </a:cubicBezTo>
                  <a:lnTo>
                    <a:pt x="74" y="91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10526713" y="5662613"/>
              <a:ext cx="104775" cy="49530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10699751" y="5808663"/>
              <a:ext cx="357188" cy="360363"/>
            </a:xfrm>
            <a:custGeom>
              <a:avLst/>
              <a:gdLst>
                <a:gd name="T0" fmla="*/ 95 w 95"/>
                <a:gd name="T1" fmla="*/ 47 h 96"/>
                <a:gd name="T2" fmla="*/ 47 w 95"/>
                <a:gd name="T3" fmla="*/ 96 h 96"/>
                <a:gd name="T4" fmla="*/ 0 w 95"/>
                <a:gd name="T5" fmla="*/ 49 h 96"/>
                <a:gd name="T6" fmla="*/ 48 w 95"/>
                <a:gd name="T7" fmla="*/ 0 h 96"/>
                <a:gd name="T8" fmla="*/ 95 w 95"/>
                <a:gd name="T9" fmla="*/ 47 h 96"/>
                <a:gd name="T10" fmla="*/ 29 w 95"/>
                <a:gd name="T11" fmla="*/ 48 h 96"/>
                <a:gd name="T12" fmla="*/ 48 w 95"/>
                <a:gd name="T13" fmla="*/ 75 h 96"/>
                <a:gd name="T14" fmla="*/ 66 w 95"/>
                <a:gd name="T15" fmla="*/ 48 h 96"/>
                <a:gd name="T16" fmla="*/ 48 w 95"/>
                <a:gd name="T17" fmla="*/ 20 h 96"/>
                <a:gd name="T18" fmla="*/ 29 w 95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95" y="47"/>
                  </a:moveTo>
                  <a:cubicBezTo>
                    <a:pt x="95" y="80"/>
                    <a:pt x="71" y="96"/>
                    <a:pt x="47" y="96"/>
                  </a:cubicBezTo>
                  <a:cubicBezTo>
                    <a:pt x="20" y="96"/>
                    <a:pt x="0" y="78"/>
                    <a:pt x="0" y="49"/>
                  </a:cubicBezTo>
                  <a:cubicBezTo>
                    <a:pt x="0" y="19"/>
                    <a:pt x="19" y="0"/>
                    <a:pt x="48" y="0"/>
                  </a:cubicBezTo>
                  <a:cubicBezTo>
                    <a:pt x="76" y="0"/>
                    <a:pt x="95" y="19"/>
                    <a:pt x="95" y="47"/>
                  </a:cubicBezTo>
                  <a:moveTo>
                    <a:pt x="29" y="48"/>
                  </a:moveTo>
                  <a:cubicBezTo>
                    <a:pt x="29" y="63"/>
                    <a:pt x="36" y="75"/>
                    <a:pt x="48" y="75"/>
                  </a:cubicBezTo>
                  <a:cubicBezTo>
                    <a:pt x="59" y="75"/>
                    <a:pt x="66" y="64"/>
                    <a:pt x="66" y="48"/>
                  </a:cubicBezTo>
                  <a:cubicBezTo>
                    <a:pt x="66" y="34"/>
                    <a:pt x="61" y="20"/>
                    <a:pt x="48" y="20"/>
                  </a:cubicBezTo>
                  <a:cubicBezTo>
                    <a:pt x="34" y="20"/>
                    <a:pt x="29" y="34"/>
                    <a:pt x="29" y="48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9610726" y="6221413"/>
              <a:ext cx="261938" cy="101600"/>
            </a:xfrm>
            <a:custGeom>
              <a:avLst/>
              <a:gdLst>
                <a:gd name="T0" fmla="*/ 125 w 165"/>
                <a:gd name="T1" fmla="*/ 64 h 64"/>
                <a:gd name="T2" fmla="*/ 165 w 165"/>
                <a:gd name="T3" fmla="*/ 64 h 64"/>
                <a:gd name="T4" fmla="*/ 165 w 165"/>
                <a:gd name="T5" fmla="*/ 57 h 64"/>
                <a:gd name="T6" fmla="*/ 132 w 165"/>
                <a:gd name="T7" fmla="*/ 57 h 64"/>
                <a:gd name="T8" fmla="*/ 132 w 165"/>
                <a:gd name="T9" fmla="*/ 34 h 64"/>
                <a:gd name="T10" fmla="*/ 163 w 165"/>
                <a:gd name="T11" fmla="*/ 34 h 64"/>
                <a:gd name="T12" fmla="*/ 163 w 165"/>
                <a:gd name="T13" fmla="*/ 26 h 64"/>
                <a:gd name="T14" fmla="*/ 132 w 165"/>
                <a:gd name="T15" fmla="*/ 26 h 64"/>
                <a:gd name="T16" fmla="*/ 132 w 165"/>
                <a:gd name="T17" fmla="*/ 8 h 64"/>
                <a:gd name="T18" fmla="*/ 165 w 165"/>
                <a:gd name="T19" fmla="*/ 8 h 64"/>
                <a:gd name="T20" fmla="*/ 165 w 165"/>
                <a:gd name="T21" fmla="*/ 0 h 64"/>
                <a:gd name="T22" fmla="*/ 125 w 165"/>
                <a:gd name="T23" fmla="*/ 0 h 64"/>
                <a:gd name="T24" fmla="*/ 125 w 165"/>
                <a:gd name="T25" fmla="*/ 64 h 64"/>
                <a:gd name="T26" fmla="*/ 0 w 165"/>
                <a:gd name="T27" fmla="*/ 64 h 64"/>
                <a:gd name="T28" fmla="*/ 9 w 165"/>
                <a:gd name="T29" fmla="*/ 64 h 64"/>
                <a:gd name="T30" fmla="*/ 9 w 165"/>
                <a:gd name="T31" fmla="*/ 10 h 64"/>
                <a:gd name="T32" fmla="*/ 37 w 165"/>
                <a:gd name="T33" fmla="*/ 64 h 64"/>
                <a:gd name="T34" fmla="*/ 49 w 165"/>
                <a:gd name="T35" fmla="*/ 64 h 64"/>
                <a:gd name="T36" fmla="*/ 49 w 165"/>
                <a:gd name="T37" fmla="*/ 0 h 64"/>
                <a:gd name="T38" fmla="*/ 40 w 165"/>
                <a:gd name="T39" fmla="*/ 0 h 64"/>
                <a:gd name="T40" fmla="*/ 40 w 165"/>
                <a:gd name="T41" fmla="*/ 55 h 64"/>
                <a:gd name="T42" fmla="*/ 11 w 165"/>
                <a:gd name="T43" fmla="*/ 0 h 64"/>
                <a:gd name="T44" fmla="*/ 0 w 165"/>
                <a:gd name="T45" fmla="*/ 0 h 64"/>
                <a:gd name="T46" fmla="*/ 0 w 165"/>
                <a:gd name="T4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5" h="64">
                  <a:moveTo>
                    <a:pt x="125" y="64"/>
                  </a:moveTo>
                  <a:lnTo>
                    <a:pt x="165" y="64"/>
                  </a:lnTo>
                  <a:lnTo>
                    <a:pt x="165" y="57"/>
                  </a:lnTo>
                  <a:lnTo>
                    <a:pt x="132" y="57"/>
                  </a:lnTo>
                  <a:lnTo>
                    <a:pt x="132" y="34"/>
                  </a:lnTo>
                  <a:lnTo>
                    <a:pt x="163" y="34"/>
                  </a:lnTo>
                  <a:lnTo>
                    <a:pt x="163" y="26"/>
                  </a:lnTo>
                  <a:lnTo>
                    <a:pt x="132" y="26"/>
                  </a:lnTo>
                  <a:lnTo>
                    <a:pt x="132" y="8"/>
                  </a:lnTo>
                  <a:lnTo>
                    <a:pt x="165" y="8"/>
                  </a:lnTo>
                  <a:lnTo>
                    <a:pt x="165" y="0"/>
                  </a:lnTo>
                  <a:lnTo>
                    <a:pt x="125" y="0"/>
                  </a:lnTo>
                  <a:lnTo>
                    <a:pt x="125" y="64"/>
                  </a:lnTo>
                  <a:close/>
                  <a:moveTo>
                    <a:pt x="0" y="64"/>
                  </a:moveTo>
                  <a:lnTo>
                    <a:pt x="9" y="64"/>
                  </a:lnTo>
                  <a:lnTo>
                    <a:pt x="9" y="10"/>
                  </a:lnTo>
                  <a:lnTo>
                    <a:pt x="37" y="64"/>
                  </a:lnTo>
                  <a:lnTo>
                    <a:pt x="49" y="64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40" y="5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9971088" y="6221413"/>
              <a:ext cx="311150" cy="101600"/>
            </a:xfrm>
            <a:custGeom>
              <a:avLst/>
              <a:gdLst>
                <a:gd name="T0" fmla="*/ 132 w 196"/>
                <a:gd name="T1" fmla="*/ 64 h 64"/>
                <a:gd name="T2" fmla="*/ 142 w 196"/>
                <a:gd name="T3" fmla="*/ 64 h 64"/>
                <a:gd name="T4" fmla="*/ 156 w 196"/>
                <a:gd name="T5" fmla="*/ 8 h 64"/>
                <a:gd name="T6" fmla="*/ 170 w 196"/>
                <a:gd name="T7" fmla="*/ 64 h 64"/>
                <a:gd name="T8" fmla="*/ 182 w 196"/>
                <a:gd name="T9" fmla="*/ 64 h 64"/>
                <a:gd name="T10" fmla="*/ 196 w 196"/>
                <a:gd name="T11" fmla="*/ 0 h 64"/>
                <a:gd name="T12" fmla="*/ 189 w 196"/>
                <a:gd name="T13" fmla="*/ 0 h 64"/>
                <a:gd name="T14" fmla="*/ 175 w 196"/>
                <a:gd name="T15" fmla="*/ 55 h 64"/>
                <a:gd name="T16" fmla="*/ 161 w 196"/>
                <a:gd name="T17" fmla="*/ 0 h 64"/>
                <a:gd name="T18" fmla="*/ 151 w 196"/>
                <a:gd name="T19" fmla="*/ 0 h 64"/>
                <a:gd name="T20" fmla="*/ 137 w 196"/>
                <a:gd name="T21" fmla="*/ 55 h 64"/>
                <a:gd name="T22" fmla="*/ 125 w 196"/>
                <a:gd name="T23" fmla="*/ 0 h 64"/>
                <a:gd name="T24" fmla="*/ 116 w 196"/>
                <a:gd name="T25" fmla="*/ 0 h 64"/>
                <a:gd name="T26" fmla="*/ 132 w 196"/>
                <a:gd name="T27" fmla="*/ 64 h 64"/>
                <a:gd name="T28" fmla="*/ 0 w 196"/>
                <a:gd name="T29" fmla="*/ 8 h 64"/>
                <a:gd name="T30" fmla="*/ 21 w 196"/>
                <a:gd name="T31" fmla="*/ 8 h 64"/>
                <a:gd name="T32" fmla="*/ 21 w 196"/>
                <a:gd name="T33" fmla="*/ 64 h 64"/>
                <a:gd name="T34" fmla="*/ 31 w 196"/>
                <a:gd name="T35" fmla="*/ 64 h 64"/>
                <a:gd name="T36" fmla="*/ 31 w 196"/>
                <a:gd name="T37" fmla="*/ 8 h 64"/>
                <a:gd name="T38" fmla="*/ 54 w 196"/>
                <a:gd name="T39" fmla="*/ 8 h 64"/>
                <a:gd name="T40" fmla="*/ 54 w 196"/>
                <a:gd name="T41" fmla="*/ 0 h 64"/>
                <a:gd name="T42" fmla="*/ 0 w 196"/>
                <a:gd name="T43" fmla="*/ 0 h 64"/>
                <a:gd name="T44" fmla="*/ 0 w 196"/>
                <a:gd name="T4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64">
                  <a:moveTo>
                    <a:pt x="132" y="64"/>
                  </a:moveTo>
                  <a:lnTo>
                    <a:pt x="142" y="64"/>
                  </a:lnTo>
                  <a:lnTo>
                    <a:pt x="156" y="8"/>
                  </a:lnTo>
                  <a:lnTo>
                    <a:pt x="170" y="64"/>
                  </a:lnTo>
                  <a:lnTo>
                    <a:pt x="182" y="64"/>
                  </a:lnTo>
                  <a:lnTo>
                    <a:pt x="196" y="0"/>
                  </a:lnTo>
                  <a:lnTo>
                    <a:pt x="189" y="0"/>
                  </a:lnTo>
                  <a:lnTo>
                    <a:pt x="175" y="55"/>
                  </a:lnTo>
                  <a:lnTo>
                    <a:pt x="161" y="0"/>
                  </a:lnTo>
                  <a:lnTo>
                    <a:pt x="151" y="0"/>
                  </a:lnTo>
                  <a:lnTo>
                    <a:pt x="137" y="55"/>
                  </a:lnTo>
                  <a:lnTo>
                    <a:pt x="125" y="0"/>
                  </a:lnTo>
                  <a:lnTo>
                    <a:pt x="116" y="0"/>
                  </a:lnTo>
                  <a:lnTo>
                    <a:pt x="132" y="64"/>
                  </a:lnTo>
                  <a:close/>
                  <a:moveTo>
                    <a:pt x="0" y="8"/>
                  </a:moveTo>
                  <a:lnTo>
                    <a:pt x="21" y="8"/>
                  </a:lnTo>
                  <a:lnTo>
                    <a:pt x="21" y="64"/>
                  </a:lnTo>
                  <a:lnTo>
                    <a:pt x="31" y="64"/>
                  </a:lnTo>
                  <a:lnTo>
                    <a:pt x="31" y="8"/>
                  </a:lnTo>
                  <a:lnTo>
                    <a:pt x="54" y="8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22"/>
            <p:cNvSpPr>
              <a:spLocks noEditPoints="1"/>
            </p:cNvSpPr>
            <p:nvPr/>
          </p:nvSpPr>
          <p:spPr bwMode="auto">
            <a:xfrm>
              <a:off x="10380663" y="6218238"/>
              <a:ext cx="288925" cy="104775"/>
            </a:xfrm>
            <a:custGeom>
              <a:avLst/>
              <a:gdLst>
                <a:gd name="T0" fmla="*/ 64 w 77"/>
                <a:gd name="T1" fmla="*/ 4 h 28"/>
                <a:gd name="T2" fmla="*/ 68 w 77"/>
                <a:gd name="T3" fmla="*/ 5 h 28"/>
                <a:gd name="T4" fmla="*/ 69 w 77"/>
                <a:gd name="T5" fmla="*/ 9 h 28"/>
                <a:gd name="T6" fmla="*/ 68 w 77"/>
                <a:gd name="T7" fmla="*/ 12 h 28"/>
                <a:gd name="T8" fmla="*/ 64 w 77"/>
                <a:gd name="T9" fmla="*/ 13 h 28"/>
                <a:gd name="T10" fmla="*/ 59 w 77"/>
                <a:gd name="T11" fmla="*/ 13 h 28"/>
                <a:gd name="T12" fmla="*/ 59 w 77"/>
                <a:gd name="T13" fmla="*/ 4 h 28"/>
                <a:gd name="T14" fmla="*/ 64 w 77"/>
                <a:gd name="T15" fmla="*/ 4 h 28"/>
                <a:gd name="T16" fmla="*/ 72 w 77"/>
                <a:gd name="T17" fmla="*/ 13 h 28"/>
                <a:gd name="T18" fmla="*/ 73 w 77"/>
                <a:gd name="T19" fmla="*/ 9 h 28"/>
                <a:gd name="T20" fmla="*/ 71 w 77"/>
                <a:gd name="T21" fmla="*/ 3 h 28"/>
                <a:gd name="T22" fmla="*/ 64 w 77"/>
                <a:gd name="T23" fmla="*/ 1 h 28"/>
                <a:gd name="T24" fmla="*/ 56 w 77"/>
                <a:gd name="T25" fmla="*/ 1 h 28"/>
                <a:gd name="T26" fmla="*/ 56 w 77"/>
                <a:gd name="T27" fmla="*/ 28 h 28"/>
                <a:gd name="T28" fmla="*/ 59 w 77"/>
                <a:gd name="T29" fmla="*/ 28 h 28"/>
                <a:gd name="T30" fmla="*/ 59 w 77"/>
                <a:gd name="T31" fmla="*/ 16 h 28"/>
                <a:gd name="T32" fmla="*/ 63 w 77"/>
                <a:gd name="T33" fmla="*/ 16 h 28"/>
                <a:gd name="T34" fmla="*/ 67 w 77"/>
                <a:gd name="T35" fmla="*/ 17 h 28"/>
                <a:gd name="T36" fmla="*/ 69 w 77"/>
                <a:gd name="T37" fmla="*/ 21 h 28"/>
                <a:gd name="T38" fmla="*/ 73 w 77"/>
                <a:gd name="T39" fmla="*/ 28 h 28"/>
                <a:gd name="T40" fmla="*/ 77 w 77"/>
                <a:gd name="T41" fmla="*/ 28 h 28"/>
                <a:gd name="T42" fmla="*/ 73 w 77"/>
                <a:gd name="T43" fmla="*/ 21 h 28"/>
                <a:gd name="T44" fmla="*/ 71 w 77"/>
                <a:gd name="T45" fmla="*/ 17 h 28"/>
                <a:gd name="T46" fmla="*/ 68 w 77"/>
                <a:gd name="T47" fmla="*/ 15 h 28"/>
                <a:gd name="T48" fmla="*/ 72 w 77"/>
                <a:gd name="T49" fmla="*/ 13 h 28"/>
                <a:gd name="T50" fmla="*/ 4 w 77"/>
                <a:gd name="T51" fmla="*/ 4 h 28"/>
                <a:gd name="T52" fmla="*/ 0 w 77"/>
                <a:gd name="T53" fmla="*/ 14 h 28"/>
                <a:gd name="T54" fmla="*/ 4 w 77"/>
                <a:gd name="T55" fmla="*/ 25 h 28"/>
                <a:gd name="T56" fmla="*/ 13 w 77"/>
                <a:gd name="T57" fmla="*/ 28 h 28"/>
                <a:gd name="T58" fmla="*/ 22 w 77"/>
                <a:gd name="T59" fmla="*/ 25 h 28"/>
                <a:gd name="T60" fmla="*/ 26 w 77"/>
                <a:gd name="T61" fmla="*/ 14 h 28"/>
                <a:gd name="T62" fmla="*/ 22 w 77"/>
                <a:gd name="T63" fmla="*/ 4 h 28"/>
                <a:gd name="T64" fmla="*/ 13 w 77"/>
                <a:gd name="T65" fmla="*/ 0 h 28"/>
                <a:gd name="T66" fmla="*/ 4 w 77"/>
                <a:gd name="T67" fmla="*/ 4 h 28"/>
                <a:gd name="T68" fmla="*/ 19 w 77"/>
                <a:gd name="T69" fmla="*/ 6 h 28"/>
                <a:gd name="T70" fmla="*/ 22 w 77"/>
                <a:gd name="T71" fmla="*/ 14 h 28"/>
                <a:gd name="T72" fmla="*/ 19 w 77"/>
                <a:gd name="T73" fmla="*/ 23 h 28"/>
                <a:gd name="T74" fmla="*/ 13 w 77"/>
                <a:gd name="T75" fmla="*/ 25 h 28"/>
                <a:gd name="T76" fmla="*/ 7 w 77"/>
                <a:gd name="T77" fmla="*/ 23 h 28"/>
                <a:gd name="T78" fmla="*/ 4 w 77"/>
                <a:gd name="T79" fmla="*/ 14 h 28"/>
                <a:gd name="T80" fmla="*/ 7 w 77"/>
                <a:gd name="T81" fmla="*/ 6 h 28"/>
                <a:gd name="T82" fmla="*/ 13 w 77"/>
                <a:gd name="T83" fmla="*/ 3 h 28"/>
                <a:gd name="T84" fmla="*/ 19 w 77"/>
                <a:gd name="T8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8">
                  <a:moveTo>
                    <a:pt x="64" y="4"/>
                  </a:moveTo>
                  <a:cubicBezTo>
                    <a:pt x="66" y="4"/>
                    <a:pt x="67" y="4"/>
                    <a:pt x="68" y="5"/>
                  </a:cubicBezTo>
                  <a:cubicBezTo>
                    <a:pt x="69" y="6"/>
                    <a:pt x="69" y="7"/>
                    <a:pt x="69" y="9"/>
                  </a:cubicBezTo>
                  <a:cubicBezTo>
                    <a:pt x="69" y="10"/>
                    <a:pt x="69" y="11"/>
                    <a:pt x="68" y="12"/>
                  </a:cubicBezTo>
                  <a:cubicBezTo>
                    <a:pt x="67" y="13"/>
                    <a:pt x="66" y="13"/>
                    <a:pt x="64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4"/>
                    <a:pt x="59" y="4"/>
                    <a:pt x="59" y="4"/>
                  </a:cubicBezTo>
                  <a:lnTo>
                    <a:pt x="64" y="4"/>
                  </a:lnTo>
                  <a:close/>
                  <a:moveTo>
                    <a:pt x="72" y="13"/>
                  </a:moveTo>
                  <a:cubicBezTo>
                    <a:pt x="73" y="12"/>
                    <a:pt x="73" y="10"/>
                    <a:pt x="73" y="9"/>
                  </a:cubicBezTo>
                  <a:cubicBezTo>
                    <a:pt x="73" y="6"/>
                    <a:pt x="72" y="4"/>
                    <a:pt x="71" y="3"/>
                  </a:cubicBezTo>
                  <a:cubicBezTo>
                    <a:pt x="69" y="1"/>
                    <a:pt x="67" y="1"/>
                    <a:pt x="64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5" y="16"/>
                    <a:pt x="66" y="17"/>
                    <a:pt x="67" y="17"/>
                  </a:cubicBezTo>
                  <a:cubicBezTo>
                    <a:pt x="68" y="18"/>
                    <a:pt x="68" y="19"/>
                    <a:pt x="69" y="21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2" y="19"/>
                    <a:pt x="72" y="18"/>
                    <a:pt x="71" y="17"/>
                  </a:cubicBezTo>
                  <a:cubicBezTo>
                    <a:pt x="70" y="16"/>
                    <a:pt x="69" y="15"/>
                    <a:pt x="68" y="15"/>
                  </a:cubicBezTo>
                  <a:cubicBezTo>
                    <a:pt x="70" y="15"/>
                    <a:pt x="71" y="14"/>
                    <a:pt x="72" y="13"/>
                  </a:cubicBezTo>
                  <a:moveTo>
                    <a:pt x="4" y="4"/>
                  </a:moveTo>
                  <a:cubicBezTo>
                    <a:pt x="2" y="7"/>
                    <a:pt x="0" y="10"/>
                    <a:pt x="0" y="14"/>
                  </a:cubicBezTo>
                  <a:cubicBezTo>
                    <a:pt x="0" y="19"/>
                    <a:pt x="2" y="22"/>
                    <a:pt x="4" y="25"/>
                  </a:cubicBezTo>
                  <a:cubicBezTo>
                    <a:pt x="6" y="27"/>
                    <a:pt x="9" y="28"/>
                    <a:pt x="13" y="28"/>
                  </a:cubicBezTo>
                  <a:cubicBezTo>
                    <a:pt x="17" y="28"/>
                    <a:pt x="20" y="27"/>
                    <a:pt x="22" y="25"/>
                  </a:cubicBezTo>
                  <a:cubicBezTo>
                    <a:pt x="24" y="22"/>
                    <a:pt x="26" y="19"/>
                    <a:pt x="26" y="14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moveTo>
                    <a:pt x="19" y="6"/>
                  </a:moveTo>
                  <a:cubicBezTo>
                    <a:pt x="21" y="8"/>
                    <a:pt x="22" y="11"/>
                    <a:pt x="22" y="14"/>
                  </a:cubicBezTo>
                  <a:cubicBezTo>
                    <a:pt x="22" y="18"/>
                    <a:pt x="21" y="21"/>
                    <a:pt x="19" y="23"/>
                  </a:cubicBezTo>
                  <a:cubicBezTo>
                    <a:pt x="18" y="24"/>
                    <a:pt x="16" y="25"/>
                    <a:pt x="13" y="25"/>
                  </a:cubicBezTo>
                  <a:cubicBezTo>
                    <a:pt x="10" y="25"/>
                    <a:pt x="8" y="24"/>
                    <a:pt x="7" y="23"/>
                  </a:cubicBezTo>
                  <a:cubicBezTo>
                    <a:pt x="5" y="21"/>
                    <a:pt x="4" y="18"/>
                    <a:pt x="4" y="14"/>
                  </a:cubicBezTo>
                  <a:cubicBezTo>
                    <a:pt x="4" y="11"/>
                    <a:pt x="5" y="8"/>
                    <a:pt x="7" y="6"/>
                  </a:cubicBezTo>
                  <a:cubicBezTo>
                    <a:pt x="8" y="4"/>
                    <a:pt x="10" y="3"/>
                    <a:pt x="13" y="3"/>
                  </a:cubicBezTo>
                  <a:cubicBezTo>
                    <a:pt x="16" y="3"/>
                    <a:pt x="18" y="4"/>
                    <a:pt x="19" y="6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0771188" y="6218238"/>
              <a:ext cx="247650" cy="104775"/>
            </a:xfrm>
            <a:custGeom>
              <a:avLst/>
              <a:gdLst>
                <a:gd name="T0" fmla="*/ 60 w 66"/>
                <a:gd name="T1" fmla="*/ 1 h 28"/>
                <a:gd name="T2" fmla="*/ 56 w 66"/>
                <a:gd name="T3" fmla="*/ 0 h 28"/>
                <a:gd name="T4" fmla="*/ 49 w 66"/>
                <a:gd name="T5" fmla="*/ 2 h 28"/>
                <a:gd name="T6" fmla="*/ 47 w 66"/>
                <a:gd name="T7" fmla="*/ 8 h 28"/>
                <a:gd name="T8" fmla="*/ 48 w 66"/>
                <a:gd name="T9" fmla="*/ 13 h 28"/>
                <a:gd name="T10" fmla="*/ 54 w 66"/>
                <a:gd name="T11" fmla="*/ 15 h 28"/>
                <a:gd name="T12" fmla="*/ 57 w 66"/>
                <a:gd name="T13" fmla="*/ 16 h 28"/>
                <a:gd name="T14" fmla="*/ 61 w 66"/>
                <a:gd name="T15" fmla="*/ 18 h 28"/>
                <a:gd name="T16" fmla="*/ 62 w 66"/>
                <a:gd name="T17" fmla="*/ 21 h 28"/>
                <a:gd name="T18" fmla="*/ 60 w 66"/>
                <a:gd name="T19" fmla="*/ 24 h 28"/>
                <a:gd name="T20" fmla="*/ 55 w 66"/>
                <a:gd name="T21" fmla="*/ 25 h 28"/>
                <a:gd name="T22" fmla="*/ 51 w 66"/>
                <a:gd name="T23" fmla="*/ 25 h 28"/>
                <a:gd name="T24" fmla="*/ 47 w 66"/>
                <a:gd name="T25" fmla="*/ 23 h 28"/>
                <a:gd name="T26" fmla="*/ 47 w 66"/>
                <a:gd name="T27" fmla="*/ 27 h 28"/>
                <a:gd name="T28" fmla="*/ 51 w 66"/>
                <a:gd name="T29" fmla="*/ 28 h 28"/>
                <a:gd name="T30" fmla="*/ 55 w 66"/>
                <a:gd name="T31" fmla="*/ 28 h 28"/>
                <a:gd name="T32" fmla="*/ 63 w 66"/>
                <a:gd name="T33" fmla="*/ 26 h 28"/>
                <a:gd name="T34" fmla="*/ 66 w 66"/>
                <a:gd name="T35" fmla="*/ 20 h 28"/>
                <a:gd name="T36" fmla="*/ 64 w 66"/>
                <a:gd name="T37" fmla="*/ 15 h 28"/>
                <a:gd name="T38" fmla="*/ 58 w 66"/>
                <a:gd name="T39" fmla="*/ 12 h 28"/>
                <a:gd name="T40" fmla="*/ 55 w 66"/>
                <a:gd name="T41" fmla="*/ 12 h 28"/>
                <a:gd name="T42" fmla="*/ 51 w 66"/>
                <a:gd name="T43" fmla="*/ 10 h 28"/>
                <a:gd name="T44" fmla="*/ 50 w 66"/>
                <a:gd name="T45" fmla="*/ 8 h 28"/>
                <a:gd name="T46" fmla="*/ 52 w 66"/>
                <a:gd name="T47" fmla="*/ 4 h 28"/>
                <a:gd name="T48" fmla="*/ 57 w 66"/>
                <a:gd name="T49" fmla="*/ 3 h 28"/>
                <a:gd name="T50" fmla="*/ 60 w 66"/>
                <a:gd name="T51" fmla="*/ 4 h 28"/>
                <a:gd name="T52" fmla="*/ 64 w 66"/>
                <a:gd name="T53" fmla="*/ 5 h 28"/>
                <a:gd name="T54" fmla="*/ 64 w 66"/>
                <a:gd name="T55" fmla="*/ 2 h 28"/>
                <a:gd name="T56" fmla="*/ 60 w 66"/>
                <a:gd name="T57" fmla="*/ 1 h 28"/>
                <a:gd name="T58" fmla="*/ 0 w 66"/>
                <a:gd name="T59" fmla="*/ 28 h 28"/>
                <a:gd name="T60" fmla="*/ 3 w 66"/>
                <a:gd name="T61" fmla="*/ 28 h 28"/>
                <a:gd name="T62" fmla="*/ 3 w 66"/>
                <a:gd name="T63" fmla="*/ 15 h 28"/>
                <a:gd name="T64" fmla="*/ 16 w 66"/>
                <a:gd name="T65" fmla="*/ 28 h 28"/>
                <a:gd name="T66" fmla="*/ 21 w 66"/>
                <a:gd name="T67" fmla="*/ 28 h 28"/>
                <a:gd name="T68" fmla="*/ 7 w 66"/>
                <a:gd name="T69" fmla="*/ 13 h 28"/>
                <a:gd name="T70" fmla="*/ 20 w 66"/>
                <a:gd name="T71" fmla="*/ 1 h 28"/>
                <a:gd name="T72" fmla="*/ 15 w 66"/>
                <a:gd name="T73" fmla="*/ 1 h 28"/>
                <a:gd name="T74" fmla="*/ 3 w 66"/>
                <a:gd name="T75" fmla="*/ 12 h 28"/>
                <a:gd name="T76" fmla="*/ 3 w 66"/>
                <a:gd name="T77" fmla="*/ 1 h 28"/>
                <a:gd name="T78" fmla="*/ 0 w 66"/>
                <a:gd name="T79" fmla="*/ 1 h 28"/>
                <a:gd name="T80" fmla="*/ 0 w 66"/>
                <a:gd name="T8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" h="28">
                  <a:moveTo>
                    <a:pt x="60" y="1"/>
                  </a:moveTo>
                  <a:cubicBezTo>
                    <a:pt x="59" y="0"/>
                    <a:pt x="57" y="0"/>
                    <a:pt x="56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47" y="4"/>
                    <a:pt x="47" y="6"/>
                    <a:pt x="47" y="8"/>
                  </a:cubicBezTo>
                  <a:cubicBezTo>
                    <a:pt x="47" y="10"/>
                    <a:pt x="47" y="12"/>
                    <a:pt x="48" y="13"/>
                  </a:cubicBezTo>
                  <a:cubicBezTo>
                    <a:pt x="50" y="14"/>
                    <a:pt x="52" y="15"/>
                    <a:pt x="54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8" y="16"/>
                    <a:pt x="60" y="17"/>
                    <a:pt x="61" y="18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62" y="22"/>
                    <a:pt x="61" y="23"/>
                    <a:pt x="60" y="24"/>
                  </a:cubicBezTo>
                  <a:cubicBezTo>
                    <a:pt x="59" y="25"/>
                    <a:pt x="57" y="25"/>
                    <a:pt x="55" y="25"/>
                  </a:cubicBezTo>
                  <a:cubicBezTo>
                    <a:pt x="54" y="25"/>
                    <a:pt x="52" y="25"/>
                    <a:pt x="51" y="25"/>
                  </a:cubicBezTo>
                  <a:cubicBezTo>
                    <a:pt x="50" y="24"/>
                    <a:pt x="48" y="24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50" y="28"/>
                    <a:pt x="51" y="28"/>
                  </a:cubicBezTo>
                  <a:cubicBezTo>
                    <a:pt x="53" y="28"/>
                    <a:pt x="54" y="28"/>
                    <a:pt x="55" y="28"/>
                  </a:cubicBezTo>
                  <a:cubicBezTo>
                    <a:pt x="59" y="28"/>
                    <a:pt x="61" y="28"/>
                    <a:pt x="63" y="26"/>
                  </a:cubicBezTo>
                  <a:cubicBezTo>
                    <a:pt x="65" y="25"/>
                    <a:pt x="66" y="23"/>
                    <a:pt x="66" y="20"/>
                  </a:cubicBezTo>
                  <a:cubicBezTo>
                    <a:pt x="66" y="18"/>
                    <a:pt x="65" y="16"/>
                    <a:pt x="64" y="15"/>
                  </a:cubicBezTo>
                  <a:cubicBezTo>
                    <a:pt x="62" y="14"/>
                    <a:pt x="60" y="13"/>
                    <a:pt x="58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2" y="11"/>
                    <a:pt x="51" y="10"/>
                  </a:cubicBezTo>
                  <a:cubicBezTo>
                    <a:pt x="51" y="10"/>
                    <a:pt x="50" y="9"/>
                    <a:pt x="50" y="8"/>
                  </a:cubicBezTo>
                  <a:cubicBezTo>
                    <a:pt x="50" y="6"/>
                    <a:pt x="51" y="5"/>
                    <a:pt x="52" y="4"/>
                  </a:cubicBezTo>
                  <a:cubicBezTo>
                    <a:pt x="53" y="4"/>
                    <a:pt x="55" y="3"/>
                    <a:pt x="57" y="3"/>
                  </a:cubicBezTo>
                  <a:cubicBezTo>
                    <a:pt x="58" y="3"/>
                    <a:pt x="59" y="3"/>
                    <a:pt x="60" y="4"/>
                  </a:cubicBezTo>
                  <a:cubicBezTo>
                    <a:pt x="61" y="4"/>
                    <a:pt x="63" y="5"/>
                    <a:pt x="64" y="5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1"/>
                    <a:pt x="61" y="1"/>
                    <a:pt x="60" y="1"/>
                  </a:cubicBezTo>
                  <a:moveTo>
                    <a:pt x="0" y="28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528" y="467278"/>
            <a:ext cx="900100" cy="4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35114"/>
      </p:ext>
    </p:extLst>
  </p:cSld>
  <p:clrMapOvr>
    <a:masterClrMapping/>
  </p:clrMapOvr>
  <p:transition spd="med">
    <p:wipe dir="r"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마스터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11111" y="0"/>
            <a:ext cx="9906002" cy="6858003"/>
            <a:chOff x="11111" y="0"/>
            <a:chExt cx="9906002" cy="6858003"/>
          </a:xfrm>
        </p:grpSpPr>
        <p:pic>
          <p:nvPicPr>
            <p:cNvPr id="8" name="그림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22" y="0"/>
              <a:ext cx="990478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그림 8" descr="06.png"/>
            <p:cNvPicPr preferRelativeResize="0">
              <a:picLocks/>
            </p:cNvPicPr>
            <p:nvPr/>
          </p:nvPicPr>
          <p:blipFill>
            <a:blip r:embed="rId3" cstate="print">
              <a:grayscl/>
            </a:blip>
            <a:srcRect t="98201"/>
            <a:stretch>
              <a:fillRect/>
            </a:stretch>
          </p:blipFill>
          <p:spPr>
            <a:xfrm>
              <a:off x="11111" y="6734632"/>
              <a:ext cx="9906002" cy="123371"/>
            </a:xfrm>
            <a:prstGeom prst="rect">
              <a:avLst/>
            </a:prstGeom>
          </p:spPr>
        </p:pic>
        <p:pic>
          <p:nvPicPr>
            <p:cNvPr id="10" name="그림 9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13" y="118859"/>
              <a:ext cx="276225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9845113" y="118778"/>
              <a:ext cx="72000" cy="57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Title 6"/>
          <p:cNvSpPr>
            <a:spLocks noGrp="1"/>
          </p:cNvSpPr>
          <p:nvPr>
            <p:ph type="title" hasCustomPrompt="1"/>
          </p:nvPr>
        </p:nvSpPr>
        <p:spPr>
          <a:xfrm>
            <a:off x="384267" y="183554"/>
            <a:ext cx="5521396" cy="426046"/>
          </a:xfrm>
          <a:prstGeom prst="rect">
            <a:avLst/>
          </a:prstGeom>
        </p:spPr>
        <p:txBody>
          <a:bodyPr/>
          <a:lstStyle>
            <a:lvl1pPr algn="l">
              <a:defRPr sz="2400" b="1" spc="-50" baseline="0">
                <a:gradFill>
                  <a:gsLst>
                    <a:gs pos="0">
                      <a:schemeClr val="bg2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75000"/>
                        <a:lumOff val="25000"/>
                      </a:schemeClr>
                    </a:gs>
                  </a:gsLst>
                  <a:lin ang="0" scaled="1"/>
                </a:gradFill>
                <a:latin typeface="(한글 글꼴 사용)"/>
                <a:ea typeface="맑은 고딕" pitchFamily="50" charset="-12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768612" y="6511547"/>
            <a:ext cx="339964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300" b="1" baseline="0">
                <a:solidFill>
                  <a:schemeClr val="bg2">
                    <a:lumMod val="75000"/>
                    <a:lumOff val="25000"/>
                  </a:schemeClr>
                </a:solidFill>
                <a:latin typeface="(한글 글꼴 사용)"/>
                <a:ea typeface="맑은 고딕" pitchFamily="50" charset="-127"/>
              </a:defRPr>
            </a:lvl1pPr>
          </a:lstStyle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‹#›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5" name="그룹 14"/>
          <p:cNvGrpSpPr>
            <a:grpSpLocks noChangeAspect="1"/>
          </p:cNvGrpSpPr>
          <p:nvPr userDrawn="1"/>
        </p:nvGrpSpPr>
        <p:grpSpPr>
          <a:xfrm>
            <a:off x="8544673" y="209280"/>
            <a:ext cx="1136096" cy="558241"/>
            <a:chOff x="8666163" y="5340350"/>
            <a:chExt cx="2390776" cy="1174751"/>
          </a:xfrm>
        </p:grpSpPr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8666163" y="5340350"/>
              <a:ext cx="722313" cy="539750"/>
            </a:xfrm>
            <a:custGeom>
              <a:avLst/>
              <a:gdLst>
                <a:gd name="T0" fmla="*/ 118 w 192"/>
                <a:gd name="T1" fmla="*/ 0 h 144"/>
                <a:gd name="T2" fmla="*/ 122 w 192"/>
                <a:gd name="T3" fmla="*/ 0 h 144"/>
                <a:gd name="T4" fmla="*/ 123 w 192"/>
                <a:gd name="T5" fmla="*/ 0 h 144"/>
                <a:gd name="T6" fmla="*/ 183 w 192"/>
                <a:gd name="T7" fmla="*/ 46 h 144"/>
                <a:gd name="T8" fmla="*/ 184 w 192"/>
                <a:gd name="T9" fmla="*/ 139 h 144"/>
                <a:gd name="T10" fmla="*/ 152 w 192"/>
                <a:gd name="T11" fmla="*/ 144 h 144"/>
                <a:gd name="T12" fmla="*/ 143 w 192"/>
                <a:gd name="T13" fmla="*/ 66 h 144"/>
                <a:gd name="T14" fmla="*/ 90 w 192"/>
                <a:gd name="T15" fmla="*/ 31 h 144"/>
                <a:gd name="T16" fmla="*/ 58 w 192"/>
                <a:gd name="T17" fmla="*/ 44 h 144"/>
                <a:gd name="T18" fmla="*/ 0 w 192"/>
                <a:gd name="T19" fmla="*/ 119 h 144"/>
                <a:gd name="T20" fmla="*/ 40 w 192"/>
                <a:gd name="T21" fmla="*/ 41 h 144"/>
                <a:gd name="T22" fmla="*/ 118 w 192"/>
                <a:gd name="T2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144">
                  <a:moveTo>
                    <a:pt x="118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3" y="0"/>
                  </a:cubicBezTo>
                  <a:cubicBezTo>
                    <a:pt x="154" y="2"/>
                    <a:pt x="174" y="20"/>
                    <a:pt x="183" y="46"/>
                  </a:cubicBezTo>
                  <a:cubicBezTo>
                    <a:pt x="192" y="71"/>
                    <a:pt x="192" y="111"/>
                    <a:pt x="184" y="139"/>
                  </a:cubicBezTo>
                  <a:cubicBezTo>
                    <a:pt x="174" y="141"/>
                    <a:pt x="163" y="143"/>
                    <a:pt x="152" y="144"/>
                  </a:cubicBezTo>
                  <a:cubicBezTo>
                    <a:pt x="155" y="116"/>
                    <a:pt x="152" y="87"/>
                    <a:pt x="143" y="66"/>
                  </a:cubicBezTo>
                  <a:cubicBezTo>
                    <a:pt x="134" y="48"/>
                    <a:pt x="118" y="28"/>
                    <a:pt x="90" y="31"/>
                  </a:cubicBezTo>
                  <a:cubicBezTo>
                    <a:pt x="77" y="33"/>
                    <a:pt x="67" y="38"/>
                    <a:pt x="58" y="44"/>
                  </a:cubicBezTo>
                  <a:cubicBezTo>
                    <a:pt x="32" y="63"/>
                    <a:pt x="15" y="91"/>
                    <a:pt x="0" y="119"/>
                  </a:cubicBezTo>
                  <a:cubicBezTo>
                    <a:pt x="7" y="88"/>
                    <a:pt x="22" y="62"/>
                    <a:pt x="40" y="41"/>
                  </a:cubicBezTo>
                  <a:cubicBezTo>
                    <a:pt x="58" y="20"/>
                    <a:pt x="82" y="3"/>
                    <a:pt x="118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8778876" y="5700713"/>
              <a:ext cx="790575" cy="814388"/>
            </a:xfrm>
            <a:custGeom>
              <a:avLst/>
              <a:gdLst>
                <a:gd name="T0" fmla="*/ 82 w 210"/>
                <a:gd name="T1" fmla="*/ 0 h 217"/>
                <a:gd name="T2" fmla="*/ 83 w 210"/>
                <a:gd name="T3" fmla="*/ 2 h 217"/>
                <a:gd name="T4" fmla="*/ 76 w 210"/>
                <a:gd name="T5" fmla="*/ 6 h 217"/>
                <a:gd name="T6" fmla="*/ 42 w 210"/>
                <a:gd name="T7" fmla="*/ 30 h 217"/>
                <a:gd name="T8" fmla="*/ 34 w 210"/>
                <a:gd name="T9" fmla="*/ 46 h 217"/>
                <a:gd name="T10" fmla="*/ 79 w 210"/>
                <a:gd name="T11" fmla="*/ 59 h 217"/>
                <a:gd name="T12" fmla="*/ 130 w 210"/>
                <a:gd name="T13" fmla="*/ 51 h 217"/>
                <a:gd name="T14" fmla="*/ 175 w 210"/>
                <a:gd name="T15" fmla="*/ 37 h 217"/>
                <a:gd name="T16" fmla="*/ 210 w 210"/>
                <a:gd name="T17" fmla="*/ 13 h 217"/>
                <a:gd name="T18" fmla="*/ 150 w 210"/>
                <a:gd name="T19" fmla="*/ 58 h 217"/>
                <a:gd name="T20" fmla="*/ 100 w 210"/>
                <a:gd name="T21" fmla="*/ 153 h 217"/>
                <a:gd name="T22" fmla="*/ 19 w 210"/>
                <a:gd name="T23" fmla="*/ 217 h 217"/>
                <a:gd name="T24" fmla="*/ 119 w 210"/>
                <a:gd name="T25" fmla="*/ 67 h 217"/>
                <a:gd name="T26" fmla="*/ 67 w 210"/>
                <a:gd name="T27" fmla="*/ 77 h 217"/>
                <a:gd name="T28" fmla="*/ 8 w 210"/>
                <a:gd name="T29" fmla="*/ 71 h 217"/>
                <a:gd name="T30" fmla="*/ 4 w 210"/>
                <a:gd name="T31" fmla="*/ 51 h 217"/>
                <a:gd name="T32" fmla="*/ 36 w 210"/>
                <a:gd name="T33" fmla="*/ 20 h 217"/>
                <a:gd name="T34" fmla="*/ 82 w 210"/>
                <a:gd name="T3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217">
                  <a:moveTo>
                    <a:pt x="82" y="0"/>
                  </a:moveTo>
                  <a:cubicBezTo>
                    <a:pt x="82" y="0"/>
                    <a:pt x="83" y="2"/>
                    <a:pt x="83" y="2"/>
                  </a:cubicBezTo>
                  <a:cubicBezTo>
                    <a:pt x="82" y="3"/>
                    <a:pt x="78" y="5"/>
                    <a:pt x="76" y="6"/>
                  </a:cubicBezTo>
                  <a:cubicBezTo>
                    <a:pt x="63" y="13"/>
                    <a:pt x="52" y="19"/>
                    <a:pt x="42" y="30"/>
                  </a:cubicBezTo>
                  <a:cubicBezTo>
                    <a:pt x="38" y="34"/>
                    <a:pt x="33" y="39"/>
                    <a:pt x="34" y="46"/>
                  </a:cubicBezTo>
                  <a:cubicBezTo>
                    <a:pt x="36" y="59"/>
                    <a:pt x="64" y="60"/>
                    <a:pt x="79" y="59"/>
                  </a:cubicBezTo>
                  <a:cubicBezTo>
                    <a:pt x="99" y="58"/>
                    <a:pt x="114" y="55"/>
                    <a:pt x="130" y="51"/>
                  </a:cubicBezTo>
                  <a:cubicBezTo>
                    <a:pt x="146" y="47"/>
                    <a:pt x="162" y="43"/>
                    <a:pt x="175" y="37"/>
                  </a:cubicBezTo>
                  <a:cubicBezTo>
                    <a:pt x="189" y="31"/>
                    <a:pt x="200" y="22"/>
                    <a:pt x="210" y="13"/>
                  </a:cubicBezTo>
                  <a:cubicBezTo>
                    <a:pt x="197" y="33"/>
                    <a:pt x="176" y="49"/>
                    <a:pt x="150" y="58"/>
                  </a:cubicBezTo>
                  <a:cubicBezTo>
                    <a:pt x="139" y="94"/>
                    <a:pt x="122" y="126"/>
                    <a:pt x="100" y="153"/>
                  </a:cubicBezTo>
                  <a:cubicBezTo>
                    <a:pt x="79" y="180"/>
                    <a:pt x="54" y="204"/>
                    <a:pt x="19" y="217"/>
                  </a:cubicBezTo>
                  <a:cubicBezTo>
                    <a:pt x="69" y="184"/>
                    <a:pt x="103" y="135"/>
                    <a:pt x="119" y="67"/>
                  </a:cubicBezTo>
                  <a:cubicBezTo>
                    <a:pt x="104" y="70"/>
                    <a:pt x="86" y="75"/>
                    <a:pt x="67" y="77"/>
                  </a:cubicBezTo>
                  <a:cubicBezTo>
                    <a:pt x="46" y="80"/>
                    <a:pt x="20" y="81"/>
                    <a:pt x="8" y="71"/>
                  </a:cubicBezTo>
                  <a:cubicBezTo>
                    <a:pt x="3" y="67"/>
                    <a:pt x="0" y="59"/>
                    <a:pt x="4" y="51"/>
                  </a:cubicBezTo>
                  <a:cubicBezTo>
                    <a:pt x="9" y="38"/>
                    <a:pt x="24" y="27"/>
                    <a:pt x="36" y="20"/>
                  </a:cubicBezTo>
                  <a:cubicBezTo>
                    <a:pt x="51" y="12"/>
                    <a:pt x="67" y="5"/>
                    <a:pt x="82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8791576" y="5472113"/>
              <a:ext cx="438150" cy="419100"/>
            </a:xfrm>
            <a:custGeom>
              <a:avLst/>
              <a:gdLst>
                <a:gd name="T0" fmla="*/ 60 w 117"/>
                <a:gd name="T1" fmla="*/ 0 h 112"/>
                <a:gd name="T2" fmla="*/ 64 w 117"/>
                <a:gd name="T3" fmla="*/ 0 h 112"/>
                <a:gd name="T4" fmla="*/ 104 w 117"/>
                <a:gd name="T5" fmla="*/ 28 h 112"/>
                <a:gd name="T6" fmla="*/ 117 w 117"/>
                <a:gd name="T7" fmla="*/ 83 h 112"/>
                <a:gd name="T8" fmla="*/ 117 w 117"/>
                <a:gd name="T9" fmla="*/ 89 h 112"/>
                <a:gd name="T10" fmla="*/ 115 w 117"/>
                <a:gd name="T11" fmla="*/ 110 h 112"/>
                <a:gd name="T12" fmla="*/ 66 w 117"/>
                <a:gd name="T13" fmla="*/ 108 h 112"/>
                <a:gd name="T14" fmla="*/ 95 w 117"/>
                <a:gd name="T15" fmla="*/ 106 h 112"/>
                <a:gd name="T16" fmla="*/ 76 w 117"/>
                <a:gd name="T17" fmla="*/ 57 h 112"/>
                <a:gd name="T18" fmla="*/ 35 w 117"/>
                <a:gd name="T19" fmla="*/ 30 h 112"/>
                <a:gd name="T20" fmla="*/ 0 w 117"/>
                <a:gd name="T21" fmla="*/ 40 h 112"/>
                <a:gd name="T22" fmla="*/ 60 w 117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12">
                  <a:moveTo>
                    <a:pt x="60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4" y="2"/>
                    <a:pt x="96" y="14"/>
                    <a:pt x="104" y="28"/>
                  </a:cubicBezTo>
                  <a:cubicBezTo>
                    <a:pt x="112" y="42"/>
                    <a:pt x="116" y="61"/>
                    <a:pt x="117" y="83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16" y="96"/>
                    <a:pt x="116" y="104"/>
                    <a:pt x="115" y="110"/>
                  </a:cubicBezTo>
                  <a:cubicBezTo>
                    <a:pt x="99" y="111"/>
                    <a:pt x="79" y="112"/>
                    <a:pt x="66" y="108"/>
                  </a:cubicBezTo>
                  <a:cubicBezTo>
                    <a:pt x="76" y="108"/>
                    <a:pt x="87" y="108"/>
                    <a:pt x="95" y="106"/>
                  </a:cubicBezTo>
                  <a:cubicBezTo>
                    <a:pt x="92" y="84"/>
                    <a:pt x="88" y="74"/>
                    <a:pt x="76" y="57"/>
                  </a:cubicBezTo>
                  <a:cubicBezTo>
                    <a:pt x="67" y="44"/>
                    <a:pt x="53" y="31"/>
                    <a:pt x="35" y="30"/>
                  </a:cubicBezTo>
                  <a:cubicBezTo>
                    <a:pt x="19" y="29"/>
                    <a:pt x="9" y="34"/>
                    <a:pt x="0" y="40"/>
                  </a:cubicBezTo>
                  <a:cubicBezTo>
                    <a:pt x="15" y="22"/>
                    <a:pt x="31" y="4"/>
                    <a:pt x="60" y="0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9045576" y="5956300"/>
              <a:ext cx="166688" cy="352425"/>
            </a:xfrm>
            <a:custGeom>
              <a:avLst/>
              <a:gdLst>
                <a:gd name="T0" fmla="*/ 29 w 44"/>
                <a:gd name="T1" fmla="*/ 3 h 94"/>
                <a:gd name="T2" fmla="*/ 44 w 44"/>
                <a:gd name="T3" fmla="*/ 0 h 94"/>
                <a:gd name="T4" fmla="*/ 0 w 44"/>
                <a:gd name="T5" fmla="*/ 94 h 94"/>
                <a:gd name="T6" fmla="*/ 29 w 44"/>
                <a:gd name="T7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94">
                  <a:moveTo>
                    <a:pt x="29" y="3"/>
                  </a:moveTo>
                  <a:cubicBezTo>
                    <a:pt x="33" y="2"/>
                    <a:pt x="39" y="1"/>
                    <a:pt x="44" y="0"/>
                  </a:cubicBezTo>
                  <a:cubicBezTo>
                    <a:pt x="36" y="38"/>
                    <a:pt x="20" y="68"/>
                    <a:pt x="0" y="94"/>
                  </a:cubicBezTo>
                  <a:cubicBezTo>
                    <a:pt x="14" y="69"/>
                    <a:pt x="27" y="41"/>
                    <a:pt x="29" y="3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9556751" y="5726113"/>
              <a:ext cx="225425" cy="442913"/>
            </a:xfrm>
            <a:custGeom>
              <a:avLst/>
              <a:gdLst>
                <a:gd name="T0" fmla="*/ 40 w 60"/>
                <a:gd name="T1" fmla="*/ 0 h 118"/>
                <a:gd name="T2" fmla="*/ 40 w 60"/>
                <a:gd name="T3" fmla="*/ 24 h 118"/>
                <a:gd name="T4" fmla="*/ 60 w 60"/>
                <a:gd name="T5" fmla="*/ 24 h 118"/>
                <a:gd name="T6" fmla="*/ 60 w 60"/>
                <a:gd name="T7" fmla="*/ 45 h 118"/>
                <a:gd name="T8" fmla="*/ 40 w 60"/>
                <a:gd name="T9" fmla="*/ 45 h 118"/>
                <a:gd name="T10" fmla="*/ 40 w 60"/>
                <a:gd name="T11" fmla="*/ 78 h 118"/>
                <a:gd name="T12" fmla="*/ 51 w 60"/>
                <a:gd name="T13" fmla="*/ 94 h 118"/>
                <a:gd name="T14" fmla="*/ 59 w 60"/>
                <a:gd name="T15" fmla="*/ 93 h 118"/>
                <a:gd name="T16" fmla="*/ 59 w 60"/>
                <a:gd name="T17" fmla="*/ 115 h 118"/>
                <a:gd name="T18" fmla="*/ 41 w 60"/>
                <a:gd name="T19" fmla="*/ 118 h 118"/>
                <a:gd name="T20" fmla="*/ 20 w 60"/>
                <a:gd name="T21" fmla="*/ 109 h 118"/>
                <a:gd name="T22" fmla="*/ 12 w 60"/>
                <a:gd name="T23" fmla="*/ 82 h 118"/>
                <a:gd name="T24" fmla="*/ 12 w 60"/>
                <a:gd name="T25" fmla="*/ 45 h 118"/>
                <a:gd name="T26" fmla="*/ 0 w 60"/>
                <a:gd name="T27" fmla="*/ 45 h 118"/>
                <a:gd name="T28" fmla="*/ 0 w 60"/>
                <a:gd name="T29" fmla="*/ 24 h 118"/>
                <a:gd name="T30" fmla="*/ 12 w 60"/>
                <a:gd name="T31" fmla="*/ 24 h 118"/>
                <a:gd name="T32" fmla="*/ 12 w 60"/>
                <a:gd name="T33" fmla="*/ 7 h 118"/>
                <a:gd name="T34" fmla="*/ 40 w 60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" h="118">
                  <a:moveTo>
                    <a:pt x="40" y="0"/>
                  </a:moveTo>
                  <a:cubicBezTo>
                    <a:pt x="40" y="24"/>
                    <a:pt x="40" y="24"/>
                    <a:pt x="4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9"/>
                    <a:pt x="42" y="94"/>
                    <a:pt x="51" y="94"/>
                  </a:cubicBezTo>
                  <a:cubicBezTo>
                    <a:pt x="55" y="94"/>
                    <a:pt x="56" y="94"/>
                    <a:pt x="59" y="93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56" y="116"/>
                    <a:pt x="49" y="118"/>
                    <a:pt x="41" y="118"/>
                  </a:cubicBezTo>
                  <a:cubicBezTo>
                    <a:pt x="32" y="118"/>
                    <a:pt x="24" y="114"/>
                    <a:pt x="20" y="109"/>
                  </a:cubicBezTo>
                  <a:cubicBezTo>
                    <a:pt x="14" y="104"/>
                    <a:pt x="12" y="95"/>
                    <a:pt x="12" y="82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9820276" y="5808663"/>
              <a:ext cx="327025" cy="360363"/>
            </a:xfrm>
            <a:custGeom>
              <a:avLst/>
              <a:gdLst>
                <a:gd name="T0" fmla="*/ 27 w 87"/>
                <a:gd name="T1" fmla="*/ 57 h 96"/>
                <a:gd name="T2" fmla="*/ 53 w 87"/>
                <a:gd name="T3" fmla="*/ 74 h 96"/>
                <a:gd name="T4" fmla="*/ 78 w 87"/>
                <a:gd name="T5" fmla="*/ 71 h 96"/>
                <a:gd name="T6" fmla="*/ 82 w 87"/>
                <a:gd name="T7" fmla="*/ 90 h 96"/>
                <a:gd name="T8" fmla="*/ 49 w 87"/>
                <a:gd name="T9" fmla="*/ 96 h 96"/>
                <a:gd name="T10" fmla="*/ 0 w 87"/>
                <a:gd name="T11" fmla="*/ 49 h 96"/>
                <a:gd name="T12" fmla="*/ 46 w 87"/>
                <a:gd name="T13" fmla="*/ 0 h 96"/>
                <a:gd name="T14" fmla="*/ 87 w 87"/>
                <a:gd name="T15" fmla="*/ 46 h 96"/>
                <a:gd name="T16" fmla="*/ 86 w 87"/>
                <a:gd name="T17" fmla="*/ 57 h 96"/>
                <a:gd name="T18" fmla="*/ 27 w 87"/>
                <a:gd name="T19" fmla="*/ 57 h 96"/>
                <a:gd name="T20" fmla="*/ 60 w 87"/>
                <a:gd name="T21" fmla="*/ 38 h 96"/>
                <a:gd name="T22" fmla="*/ 44 w 87"/>
                <a:gd name="T23" fmla="*/ 19 h 96"/>
                <a:gd name="T24" fmla="*/ 27 w 87"/>
                <a:gd name="T25" fmla="*/ 38 h 96"/>
                <a:gd name="T26" fmla="*/ 60 w 87"/>
                <a:gd name="T27" fmla="*/ 3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96">
                  <a:moveTo>
                    <a:pt x="27" y="57"/>
                  </a:moveTo>
                  <a:cubicBezTo>
                    <a:pt x="28" y="69"/>
                    <a:pt x="40" y="74"/>
                    <a:pt x="53" y="74"/>
                  </a:cubicBezTo>
                  <a:cubicBezTo>
                    <a:pt x="63" y="74"/>
                    <a:pt x="70" y="73"/>
                    <a:pt x="78" y="71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72" y="93"/>
                    <a:pt x="61" y="96"/>
                    <a:pt x="49" y="96"/>
                  </a:cubicBezTo>
                  <a:cubicBezTo>
                    <a:pt x="18" y="96"/>
                    <a:pt x="0" y="77"/>
                    <a:pt x="0" y="49"/>
                  </a:cubicBezTo>
                  <a:cubicBezTo>
                    <a:pt x="0" y="26"/>
                    <a:pt x="14" y="0"/>
                    <a:pt x="46" y="0"/>
                  </a:cubicBezTo>
                  <a:cubicBezTo>
                    <a:pt x="76" y="0"/>
                    <a:pt x="87" y="23"/>
                    <a:pt x="87" y="46"/>
                  </a:cubicBezTo>
                  <a:cubicBezTo>
                    <a:pt x="87" y="51"/>
                    <a:pt x="86" y="55"/>
                    <a:pt x="86" y="57"/>
                  </a:cubicBezTo>
                  <a:lnTo>
                    <a:pt x="27" y="57"/>
                  </a:lnTo>
                  <a:close/>
                  <a:moveTo>
                    <a:pt x="60" y="38"/>
                  </a:moveTo>
                  <a:cubicBezTo>
                    <a:pt x="60" y="31"/>
                    <a:pt x="57" y="19"/>
                    <a:pt x="44" y="19"/>
                  </a:cubicBezTo>
                  <a:cubicBezTo>
                    <a:pt x="33" y="19"/>
                    <a:pt x="28" y="30"/>
                    <a:pt x="27" y="38"/>
                  </a:cubicBezTo>
                  <a:lnTo>
                    <a:pt x="60" y="38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10188576" y="5808663"/>
              <a:ext cx="277813" cy="360363"/>
            </a:xfrm>
            <a:custGeom>
              <a:avLst/>
              <a:gdLst>
                <a:gd name="T0" fmla="*/ 74 w 74"/>
                <a:gd name="T1" fmla="*/ 91 h 96"/>
                <a:gd name="T2" fmla="*/ 49 w 74"/>
                <a:gd name="T3" fmla="*/ 96 h 96"/>
                <a:gd name="T4" fmla="*/ 0 w 74"/>
                <a:gd name="T5" fmla="*/ 49 h 96"/>
                <a:gd name="T6" fmla="*/ 53 w 74"/>
                <a:gd name="T7" fmla="*/ 0 h 96"/>
                <a:gd name="T8" fmla="*/ 74 w 74"/>
                <a:gd name="T9" fmla="*/ 4 h 96"/>
                <a:gd name="T10" fmla="*/ 70 w 74"/>
                <a:gd name="T11" fmla="*/ 25 h 96"/>
                <a:gd name="T12" fmla="*/ 54 w 74"/>
                <a:gd name="T13" fmla="*/ 22 h 96"/>
                <a:gd name="T14" fmla="*/ 30 w 74"/>
                <a:gd name="T15" fmla="*/ 48 h 96"/>
                <a:gd name="T16" fmla="*/ 55 w 74"/>
                <a:gd name="T17" fmla="*/ 73 h 96"/>
                <a:gd name="T18" fmla="*/ 71 w 74"/>
                <a:gd name="T19" fmla="*/ 70 h 96"/>
                <a:gd name="T20" fmla="*/ 74 w 74"/>
                <a:gd name="T21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6">
                  <a:moveTo>
                    <a:pt x="74" y="91"/>
                  </a:moveTo>
                  <a:cubicBezTo>
                    <a:pt x="69" y="93"/>
                    <a:pt x="60" y="96"/>
                    <a:pt x="49" y="96"/>
                  </a:cubicBezTo>
                  <a:cubicBezTo>
                    <a:pt x="19" y="96"/>
                    <a:pt x="0" y="77"/>
                    <a:pt x="0" y="49"/>
                  </a:cubicBezTo>
                  <a:cubicBezTo>
                    <a:pt x="0" y="22"/>
                    <a:pt x="19" y="0"/>
                    <a:pt x="53" y="0"/>
                  </a:cubicBezTo>
                  <a:cubicBezTo>
                    <a:pt x="60" y="0"/>
                    <a:pt x="68" y="2"/>
                    <a:pt x="74" y="4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6" y="23"/>
                    <a:pt x="61" y="22"/>
                    <a:pt x="54" y="22"/>
                  </a:cubicBezTo>
                  <a:cubicBezTo>
                    <a:pt x="39" y="22"/>
                    <a:pt x="29" y="33"/>
                    <a:pt x="30" y="48"/>
                  </a:cubicBezTo>
                  <a:cubicBezTo>
                    <a:pt x="30" y="64"/>
                    <a:pt x="41" y="73"/>
                    <a:pt x="55" y="73"/>
                  </a:cubicBezTo>
                  <a:cubicBezTo>
                    <a:pt x="61" y="73"/>
                    <a:pt x="66" y="72"/>
                    <a:pt x="71" y="70"/>
                  </a:cubicBezTo>
                  <a:lnTo>
                    <a:pt x="74" y="91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10526713" y="5662613"/>
              <a:ext cx="104775" cy="49530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0699751" y="5808663"/>
              <a:ext cx="357188" cy="360363"/>
            </a:xfrm>
            <a:custGeom>
              <a:avLst/>
              <a:gdLst>
                <a:gd name="T0" fmla="*/ 95 w 95"/>
                <a:gd name="T1" fmla="*/ 47 h 96"/>
                <a:gd name="T2" fmla="*/ 47 w 95"/>
                <a:gd name="T3" fmla="*/ 96 h 96"/>
                <a:gd name="T4" fmla="*/ 0 w 95"/>
                <a:gd name="T5" fmla="*/ 49 h 96"/>
                <a:gd name="T6" fmla="*/ 48 w 95"/>
                <a:gd name="T7" fmla="*/ 0 h 96"/>
                <a:gd name="T8" fmla="*/ 95 w 95"/>
                <a:gd name="T9" fmla="*/ 47 h 96"/>
                <a:gd name="T10" fmla="*/ 29 w 95"/>
                <a:gd name="T11" fmla="*/ 48 h 96"/>
                <a:gd name="T12" fmla="*/ 48 w 95"/>
                <a:gd name="T13" fmla="*/ 75 h 96"/>
                <a:gd name="T14" fmla="*/ 66 w 95"/>
                <a:gd name="T15" fmla="*/ 48 h 96"/>
                <a:gd name="T16" fmla="*/ 48 w 95"/>
                <a:gd name="T17" fmla="*/ 20 h 96"/>
                <a:gd name="T18" fmla="*/ 29 w 95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96">
                  <a:moveTo>
                    <a:pt x="95" y="47"/>
                  </a:moveTo>
                  <a:cubicBezTo>
                    <a:pt x="95" y="80"/>
                    <a:pt x="71" y="96"/>
                    <a:pt x="47" y="96"/>
                  </a:cubicBezTo>
                  <a:cubicBezTo>
                    <a:pt x="20" y="96"/>
                    <a:pt x="0" y="78"/>
                    <a:pt x="0" y="49"/>
                  </a:cubicBezTo>
                  <a:cubicBezTo>
                    <a:pt x="0" y="19"/>
                    <a:pt x="19" y="0"/>
                    <a:pt x="48" y="0"/>
                  </a:cubicBezTo>
                  <a:cubicBezTo>
                    <a:pt x="76" y="0"/>
                    <a:pt x="95" y="19"/>
                    <a:pt x="95" y="47"/>
                  </a:cubicBezTo>
                  <a:moveTo>
                    <a:pt x="29" y="48"/>
                  </a:moveTo>
                  <a:cubicBezTo>
                    <a:pt x="29" y="63"/>
                    <a:pt x="36" y="75"/>
                    <a:pt x="48" y="75"/>
                  </a:cubicBezTo>
                  <a:cubicBezTo>
                    <a:pt x="59" y="75"/>
                    <a:pt x="66" y="64"/>
                    <a:pt x="66" y="48"/>
                  </a:cubicBezTo>
                  <a:cubicBezTo>
                    <a:pt x="66" y="34"/>
                    <a:pt x="61" y="20"/>
                    <a:pt x="48" y="20"/>
                  </a:cubicBezTo>
                  <a:cubicBezTo>
                    <a:pt x="34" y="20"/>
                    <a:pt x="29" y="34"/>
                    <a:pt x="29" y="48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9610726" y="6221413"/>
              <a:ext cx="261938" cy="101600"/>
            </a:xfrm>
            <a:custGeom>
              <a:avLst/>
              <a:gdLst>
                <a:gd name="T0" fmla="*/ 125 w 165"/>
                <a:gd name="T1" fmla="*/ 64 h 64"/>
                <a:gd name="T2" fmla="*/ 165 w 165"/>
                <a:gd name="T3" fmla="*/ 64 h 64"/>
                <a:gd name="T4" fmla="*/ 165 w 165"/>
                <a:gd name="T5" fmla="*/ 57 h 64"/>
                <a:gd name="T6" fmla="*/ 132 w 165"/>
                <a:gd name="T7" fmla="*/ 57 h 64"/>
                <a:gd name="T8" fmla="*/ 132 w 165"/>
                <a:gd name="T9" fmla="*/ 34 h 64"/>
                <a:gd name="T10" fmla="*/ 163 w 165"/>
                <a:gd name="T11" fmla="*/ 34 h 64"/>
                <a:gd name="T12" fmla="*/ 163 w 165"/>
                <a:gd name="T13" fmla="*/ 26 h 64"/>
                <a:gd name="T14" fmla="*/ 132 w 165"/>
                <a:gd name="T15" fmla="*/ 26 h 64"/>
                <a:gd name="T16" fmla="*/ 132 w 165"/>
                <a:gd name="T17" fmla="*/ 8 h 64"/>
                <a:gd name="T18" fmla="*/ 165 w 165"/>
                <a:gd name="T19" fmla="*/ 8 h 64"/>
                <a:gd name="T20" fmla="*/ 165 w 165"/>
                <a:gd name="T21" fmla="*/ 0 h 64"/>
                <a:gd name="T22" fmla="*/ 125 w 165"/>
                <a:gd name="T23" fmla="*/ 0 h 64"/>
                <a:gd name="T24" fmla="*/ 125 w 165"/>
                <a:gd name="T25" fmla="*/ 64 h 64"/>
                <a:gd name="T26" fmla="*/ 0 w 165"/>
                <a:gd name="T27" fmla="*/ 64 h 64"/>
                <a:gd name="T28" fmla="*/ 9 w 165"/>
                <a:gd name="T29" fmla="*/ 64 h 64"/>
                <a:gd name="T30" fmla="*/ 9 w 165"/>
                <a:gd name="T31" fmla="*/ 10 h 64"/>
                <a:gd name="T32" fmla="*/ 37 w 165"/>
                <a:gd name="T33" fmla="*/ 64 h 64"/>
                <a:gd name="T34" fmla="*/ 49 w 165"/>
                <a:gd name="T35" fmla="*/ 64 h 64"/>
                <a:gd name="T36" fmla="*/ 49 w 165"/>
                <a:gd name="T37" fmla="*/ 0 h 64"/>
                <a:gd name="T38" fmla="*/ 40 w 165"/>
                <a:gd name="T39" fmla="*/ 0 h 64"/>
                <a:gd name="T40" fmla="*/ 40 w 165"/>
                <a:gd name="T41" fmla="*/ 55 h 64"/>
                <a:gd name="T42" fmla="*/ 11 w 165"/>
                <a:gd name="T43" fmla="*/ 0 h 64"/>
                <a:gd name="T44" fmla="*/ 0 w 165"/>
                <a:gd name="T45" fmla="*/ 0 h 64"/>
                <a:gd name="T46" fmla="*/ 0 w 165"/>
                <a:gd name="T4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5" h="64">
                  <a:moveTo>
                    <a:pt x="125" y="64"/>
                  </a:moveTo>
                  <a:lnTo>
                    <a:pt x="165" y="64"/>
                  </a:lnTo>
                  <a:lnTo>
                    <a:pt x="165" y="57"/>
                  </a:lnTo>
                  <a:lnTo>
                    <a:pt x="132" y="57"/>
                  </a:lnTo>
                  <a:lnTo>
                    <a:pt x="132" y="34"/>
                  </a:lnTo>
                  <a:lnTo>
                    <a:pt x="163" y="34"/>
                  </a:lnTo>
                  <a:lnTo>
                    <a:pt x="163" y="26"/>
                  </a:lnTo>
                  <a:lnTo>
                    <a:pt x="132" y="26"/>
                  </a:lnTo>
                  <a:lnTo>
                    <a:pt x="132" y="8"/>
                  </a:lnTo>
                  <a:lnTo>
                    <a:pt x="165" y="8"/>
                  </a:lnTo>
                  <a:lnTo>
                    <a:pt x="165" y="0"/>
                  </a:lnTo>
                  <a:lnTo>
                    <a:pt x="125" y="0"/>
                  </a:lnTo>
                  <a:lnTo>
                    <a:pt x="125" y="64"/>
                  </a:lnTo>
                  <a:close/>
                  <a:moveTo>
                    <a:pt x="0" y="64"/>
                  </a:moveTo>
                  <a:lnTo>
                    <a:pt x="9" y="64"/>
                  </a:lnTo>
                  <a:lnTo>
                    <a:pt x="9" y="10"/>
                  </a:lnTo>
                  <a:lnTo>
                    <a:pt x="37" y="64"/>
                  </a:lnTo>
                  <a:lnTo>
                    <a:pt x="49" y="64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40" y="5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9971088" y="6221413"/>
              <a:ext cx="311150" cy="101600"/>
            </a:xfrm>
            <a:custGeom>
              <a:avLst/>
              <a:gdLst>
                <a:gd name="T0" fmla="*/ 132 w 196"/>
                <a:gd name="T1" fmla="*/ 64 h 64"/>
                <a:gd name="T2" fmla="*/ 142 w 196"/>
                <a:gd name="T3" fmla="*/ 64 h 64"/>
                <a:gd name="T4" fmla="*/ 156 w 196"/>
                <a:gd name="T5" fmla="*/ 8 h 64"/>
                <a:gd name="T6" fmla="*/ 170 w 196"/>
                <a:gd name="T7" fmla="*/ 64 h 64"/>
                <a:gd name="T8" fmla="*/ 182 w 196"/>
                <a:gd name="T9" fmla="*/ 64 h 64"/>
                <a:gd name="T10" fmla="*/ 196 w 196"/>
                <a:gd name="T11" fmla="*/ 0 h 64"/>
                <a:gd name="T12" fmla="*/ 189 w 196"/>
                <a:gd name="T13" fmla="*/ 0 h 64"/>
                <a:gd name="T14" fmla="*/ 175 w 196"/>
                <a:gd name="T15" fmla="*/ 55 h 64"/>
                <a:gd name="T16" fmla="*/ 161 w 196"/>
                <a:gd name="T17" fmla="*/ 0 h 64"/>
                <a:gd name="T18" fmla="*/ 151 w 196"/>
                <a:gd name="T19" fmla="*/ 0 h 64"/>
                <a:gd name="T20" fmla="*/ 137 w 196"/>
                <a:gd name="T21" fmla="*/ 55 h 64"/>
                <a:gd name="T22" fmla="*/ 125 w 196"/>
                <a:gd name="T23" fmla="*/ 0 h 64"/>
                <a:gd name="T24" fmla="*/ 116 w 196"/>
                <a:gd name="T25" fmla="*/ 0 h 64"/>
                <a:gd name="T26" fmla="*/ 132 w 196"/>
                <a:gd name="T27" fmla="*/ 64 h 64"/>
                <a:gd name="T28" fmla="*/ 0 w 196"/>
                <a:gd name="T29" fmla="*/ 8 h 64"/>
                <a:gd name="T30" fmla="*/ 21 w 196"/>
                <a:gd name="T31" fmla="*/ 8 h 64"/>
                <a:gd name="T32" fmla="*/ 21 w 196"/>
                <a:gd name="T33" fmla="*/ 64 h 64"/>
                <a:gd name="T34" fmla="*/ 31 w 196"/>
                <a:gd name="T35" fmla="*/ 64 h 64"/>
                <a:gd name="T36" fmla="*/ 31 w 196"/>
                <a:gd name="T37" fmla="*/ 8 h 64"/>
                <a:gd name="T38" fmla="*/ 54 w 196"/>
                <a:gd name="T39" fmla="*/ 8 h 64"/>
                <a:gd name="T40" fmla="*/ 54 w 196"/>
                <a:gd name="T41" fmla="*/ 0 h 64"/>
                <a:gd name="T42" fmla="*/ 0 w 196"/>
                <a:gd name="T43" fmla="*/ 0 h 64"/>
                <a:gd name="T44" fmla="*/ 0 w 196"/>
                <a:gd name="T4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64">
                  <a:moveTo>
                    <a:pt x="132" y="64"/>
                  </a:moveTo>
                  <a:lnTo>
                    <a:pt x="142" y="64"/>
                  </a:lnTo>
                  <a:lnTo>
                    <a:pt x="156" y="8"/>
                  </a:lnTo>
                  <a:lnTo>
                    <a:pt x="170" y="64"/>
                  </a:lnTo>
                  <a:lnTo>
                    <a:pt x="182" y="64"/>
                  </a:lnTo>
                  <a:lnTo>
                    <a:pt x="196" y="0"/>
                  </a:lnTo>
                  <a:lnTo>
                    <a:pt x="189" y="0"/>
                  </a:lnTo>
                  <a:lnTo>
                    <a:pt x="175" y="55"/>
                  </a:lnTo>
                  <a:lnTo>
                    <a:pt x="161" y="0"/>
                  </a:lnTo>
                  <a:lnTo>
                    <a:pt x="151" y="0"/>
                  </a:lnTo>
                  <a:lnTo>
                    <a:pt x="137" y="55"/>
                  </a:lnTo>
                  <a:lnTo>
                    <a:pt x="125" y="0"/>
                  </a:lnTo>
                  <a:lnTo>
                    <a:pt x="116" y="0"/>
                  </a:lnTo>
                  <a:lnTo>
                    <a:pt x="132" y="64"/>
                  </a:lnTo>
                  <a:close/>
                  <a:moveTo>
                    <a:pt x="0" y="8"/>
                  </a:moveTo>
                  <a:lnTo>
                    <a:pt x="21" y="8"/>
                  </a:lnTo>
                  <a:lnTo>
                    <a:pt x="21" y="64"/>
                  </a:lnTo>
                  <a:lnTo>
                    <a:pt x="31" y="64"/>
                  </a:lnTo>
                  <a:lnTo>
                    <a:pt x="31" y="8"/>
                  </a:lnTo>
                  <a:lnTo>
                    <a:pt x="54" y="8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10380663" y="6218238"/>
              <a:ext cx="288925" cy="104775"/>
            </a:xfrm>
            <a:custGeom>
              <a:avLst/>
              <a:gdLst>
                <a:gd name="T0" fmla="*/ 64 w 77"/>
                <a:gd name="T1" fmla="*/ 4 h 28"/>
                <a:gd name="T2" fmla="*/ 68 w 77"/>
                <a:gd name="T3" fmla="*/ 5 h 28"/>
                <a:gd name="T4" fmla="*/ 69 w 77"/>
                <a:gd name="T5" fmla="*/ 9 h 28"/>
                <a:gd name="T6" fmla="*/ 68 w 77"/>
                <a:gd name="T7" fmla="*/ 12 h 28"/>
                <a:gd name="T8" fmla="*/ 64 w 77"/>
                <a:gd name="T9" fmla="*/ 13 h 28"/>
                <a:gd name="T10" fmla="*/ 59 w 77"/>
                <a:gd name="T11" fmla="*/ 13 h 28"/>
                <a:gd name="T12" fmla="*/ 59 w 77"/>
                <a:gd name="T13" fmla="*/ 4 h 28"/>
                <a:gd name="T14" fmla="*/ 64 w 77"/>
                <a:gd name="T15" fmla="*/ 4 h 28"/>
                <a:gd name="T16" fmla="*/ 72 w 77"/>
                <a:gd name="T17" fmla="*/ 13 h 28"/>
                <a:gd name="T18" fmla="*/ 73 w 77"/>
                <a:gd name="T19" fmla="*/ 9 h 28"/>
                <a:gd name="T20" fmla="*/ 71 w 77"/>
                <a:gd name="T21" fmla="*/ 3 h 28"/>
                <a:gd name="T22" fmla="*/ 64 w 77"/>
                <a:gd name="T23" fmla="*/ 1 h 28"/>
                <a:gd name="T24" fmla="*/ 56 w 77"/>
                <a:gd name="T25" fmla="*/ 1 h 28"/>
                <a:gd name="T26" fmla="*/ 56 w 77"/>
                <a:gd name="T27" fmla="*/ 28 h 28"/>
                <a:gd name="T28" fmla="*/ 59 w 77"/>
                <a:gd name="T29" fmla="*/ 28 h 28"/>
                <a:gd name="T30" fmla="*/ 59 w 77"/>
                <a:gd name="T31" fmla="*/ 16 h 28"/>
                <a:gd name="T32" fmla="*/ 63 w 77"/>
                <a:gd name="T33" fmla="*/ 16 h 28"/>
                <a:gd name="T34" fmla="*/ 67 w 77"/>
                <a:gd name="T35" fmla="*/ 17 h 28"/>
                <a:gd name="T36" fmla="*/ 69 w 77"/>
                <a:gd name="T37" fmla="*/ 21 h 28"/>
                <a:gd name="T38" fmla="*/ 73 w 77"/>
                <a:gd name="T39" fmla="*/ 28 h 28"/>
                <a:gd name="T40" fmla="*/ 77 w 77"/>
                <a:gd name="T41" fmla="*/ 28 h 28"/>
                <a:gd name="T42" fmla="*/ 73 w 77"/>
                <a:gd name="T43" fmla="*/ 21 h 28"/>
                <a:gd name="T44" fmla="*/ 71 w 77"/>
                <a:gd name="T45" fmla="*/ 17 h 28"/>
                <a:gd name="T46" fmla="*/ 68 w 77"/>
                <a:gd name="T47" fmla="*/ 15 h 28"/>
                <a:gd name="T48" fmla="*/ 72 w 77"/>
                <a:gd name="T49" fmla="*/ 13 h 28"/>
                <a:gd name="T50" fmla="*/ 4 w 77"/>
                <a:gd name="T51" fmla="*/ 4 h 28"/>
                <a:gd name="T52" fmla="*/ 0 w 77"/>
                <a:gd name="T53" fmla="*/ 14 h 28"/>
                <a:gd name="T54" fmla="*/ 4 w 77"/>
                <a:gd name="T55" fmla="*/ 25 h 28"/>
                <a:gd name="T56" fmla="*/ 13 w 77"/>
                <a:gd name="T57" fmla="*/ 28 h 28"/>
                <a:gd name="T58" fmla="*/ 22 w 77"/>
                <a:gd name="T59" fmla="*/ 25 h 28"/>
                <a:gd name="T60" fmla="*/ 26 w 77"/>
                <a:gd name="T61" fmla="*/ 14 h 28"/>
                <a:gd name="T62" fmla="*/ 22 w 77"/>
                <a:gd name="T63" fmla="*/ 4 h 28"/>
                <a:gd name="T64" fmla="*/ 13 w 77"/>
                <a:gd name="T65" fmla="*/ 0 h 28"/>
                <a:gd name="T66" fmla="*/ 4 w 77"/>
                <a:gd name="T67" fmla="*/ 4 h 28"/>
                <a:gd name="T68" fmla="*/ 19 w 77"/>
                <a:gd name="T69" fmla="*/ 6 h 28"/>
                <a:gd name="T70" fmla="*/ 22 w 77"/>
                <a:gd name="T71" fmla="*/ 14 h 28"/>
                <a:gd name="T72" fmla="*/ 19 w 77"/>
                <a:gd name="T73" fmla="*/ 23 h 28"/>
                <a:gd name="T74" fmla="*/ 13 w 77"/>
                <a:gd name="T75" fmla="*/ 25 h 28"/>
                <a:gd name="T76" fmla="*/ 7 w 77"/>
                <a:gd name="T77" fmla="*/ 23 h 28"/>
                <a:gd name="T78" fmla="*/ 4 w 77"/>
                <a:gd name="T79" fmla="*/ 14 h 28"/>
                <a:gd name="T80" fmla="*/ 7 w 77"/>
                <a:gd name="T81" fmla="*/ 6 h 28"/>
                <a:gd name="T82" fmla="*/ 13 w 77"/>
                <a:gd name="T83" fmla="*/ 3 h 28"/>
                <a:gd name="T84" fmla="*/ 19 w 77"/>
                <a:gd name="T85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8">
                  <a:moveTo>
                    <a:pt x="64" y="4"/>
                  </a:moveTo>
                  <a:cubicBezTo>
                    <a:pt x="66" y="4"/>
                    <a:pt x="67" y="4"/>
                    <a:pt x="68" y="5"/>
                  </a:cubicBezTo>
                  <a:cubicBezTo>
                    <a:pt x="69" y="6"/>
                    <a:pt x="69" y="7"/>
                    <a:pt x="69" y="9"/>
                  </a:cubicBezTo>
                  <a:cubicBezTo>
                    <a:pt x="69" y="10"/>
                    <a:pt x="69" y="11"/>
                    <a:pt x="68" y="12"/>
                  </a:cubicBezTo>
                  <a:cubicBezTo>
                    <a:pt x="67" y="13"/>
                    <a:pt x="66" y="13"/>
                    <a:pt x="64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4"/>
                    <a:pt x="59" y="4"/>
                    <a:pt x="59" y="4"/>
                  </a:cubicBezTo>
                  <a:lnTo>
                    <a:pt x="64" y="4"/>
                  </a:lnTo>
                  <a:close/>
                  <a:moveTo>
                    <a:pt x="72" y="13"/>
                  </a:moveTo>
                  <a:cubicBezTo>
                    <a:pt x="73" y="12"/>
                    <a:pt x="73" y="10"/>
                    <a:pt x="73" y="9"/>
                  </a:cubicBezTo>
                  <a:cubicBezTo>
                    <a:pt x="73" y="6"/>
                    <a:pt x="72" y="4"/>
                    <a:pt x="71" y="3"/>
                  </a:cubicBezTo>
                  <a:cubicBezTo>
                    <a:pt x="69" y="1"/>
                    <a:pt x="67" y="1"/>
                    <a:pt x="64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5" y="16"/>
                    <a:pt x="66" y="17"/>
                    <a:pt x="67" y="17"/>
                  </a:cubicBezTo>
                  <a:cubicBezTo>
                    <a:pt x="68" y="18"/>
                    <a:pt x="68" y="19"/>
                    <a:pt x="69" y="21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2" y="19"/>
                    <a:pt x="72" y="18"/>
                    <a:pt x="71" y="17"/>
                  </a:cubicBezTo>
                  <a:cubicBezTo>
                    <a:pt x="70" y="16"/>
                    <a:pt x="69" y="15"/>
                    <a:pt x="68" y="15"/>
                  </a:cubicBezTo>
                  <a:cubicBezTo>
                    <a:pt x="70" y="15"/>
                    <a:pt x="71" y="14"/>
                    <a:pt x="72" y="13"/>
                  </a:cubicBezTo>
                  <a:moveTo>
                    <a:pt x="4" y="4"/>
                  </a:moveTo>
                  <a:cubicBezTo>
                    <a:pt x="2" y="7"/>
                    <a:pt x="0" y="10"/>
                    <a:pt x="0" y="14"/>
                  </a:cubicBezTo>
                  <a:cubicBezTo>
                    <a:pt x="0" y="19"/>
                    <a:pt x="2" y="22"/>
                    <a:pt x="4" y="25"/>
                  </a:cubicBezTo>
                  <a:cubicBezTo>
                    <a:pt x="6" y="27"/>
                    <a:pt x="9" y="28"/>
                    <a:pt x="13" y="28"/>
                  </a:cubicBezTo>
                  <a:cubicBezTo>
                    <a:pt x="17" y="28"/>
                    <a:pt x="20" y="27"/>
                    <a:pt x="22" y="25"/>
                  </a:cubicBezTo>
                  <a:cubicBezTo>
                    <a:pt x="24" y="22"/>
                    <a:pt x="26" y="19"/>
                    <a:pt x="26" y="14"/>
                  </a:cubicBezTo>
                  <a:cubicBezTo>
                    <a:pt x="26" y="10"/>
                    <a:pt x="24" y="7"/>
                    <a:pt x="22" y="4"/>
                  </a:cubicBezTo>
                  <a:cubicBezTo>
                    <a:pt x="20" y="2"/>
                    <a:pt x="17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moveTo>
                    <a:pt x="19" y="6"/>
                  </a:moveTo>
                  <a:cubicBezTo>
                    <a:pt x="21" y="8"/>
                    <a:pt x="22" y="11"/>
                    <a:pt x="22" y="14"/>
                  </a:cubicBezTo>
                  <a:cubicBezTo>
                    <a:pt x="22" y="18"/>
                    <a:pt x="21" y="21"/>
                    <a:pt x="19" y="23"/>
                  </a:cubicBezTo>
                  <a:cubicBezTo>
                    <a:pt x="18" y="24"/>
                    <a:pt x="16" y="25"/>
                    <a:pt x="13" y="25"/>
                  </a:cubicBezTo>
                  <a:cubicBezTo>
                    <a:pt x="10" y="25"/>
                    <a:pt x="8" y="24"/>
                    <a:pt x="7" y="23"/>
                  </a:cubicBezTo>
                  <a:cubicBezTo>
                    <a:pt x="5" y="21"/>
                    <a:pt x="4" y="18"/>
                    <a:pt x="4" y="14"/>
                  </a:cubicBezTo>
                  <a:cubicBezTo>
                    <a:pt x="4" y="11"/>
                    <a:pt x="5" y="8"/>
                    <a:pt x="7" y="6"/>
                  </a:cubicBezTo>
                  <a:cubicBezTo>
                    <a:pt x="8" y="4"/>
                    <a:pt x="10" y="3"/>
                    <a:pt x="13" y="3"/>
                  </a:cubicBezTo>
                  <a:cubicBezTo>
                    <a:pt x="16" y="3"/>
                    <a:pt x="18" y="4"/>
                    <a:pt x="19" y="6"/>
                  </a:cubicBezTo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10771188" y="6218238"/>
              <a:ext cx="247650" cy="104775"/>
            </a:xfrm>
            <a:custGeom>
              <a:avLst/>
              <a:gdLst>
                <a:gd name="T0" fmla="*/ 60 w 66"/>
                <a:gd name="T1" fmla="*/ 1 h 28"/>
                <a:gd name="T2" fmla="*/ 56 w 66"/>
                <a:gd name="T3" fmla="*/ 0 h 28"/>
                <a:gd name="T4" fmla="*/ 49 w 66"/>
                <a:gd name="T5" fmla="*/ 2 h 28"/>
                <a:gd name="T6" fmla="*/ 47 w 66"/>
                <a:gd name="T7" fmla="*/ 8 h 28"/>
                <a:gd name="T8" fmla="*/ 48 w 66"/>
                <a:gd name="T9" fmla="*/ 13 h 28"/>
                <a:gd name="T10" fmla="*/ 54 w 66"/>
                <a:gd name="T11" fmla="*/ 15 h 28"/>
                <a:gd name="T12" fmla="*/ 57 w 66"/>
                <a:gd name="T13" fmla="*/ 16 h 28"/>
                <a:gd name="T14" fmla="*/ 61 w 66"/>
                <a:gd name="T15" fmla="*/ 18 h 28"/>
                <a:gd name="T16" fmla="*/ 62 w 66"/>
                <a:gd name="T17" fmla="*/ 21 h 28"/>
                <a:gd name="T18" fmla="*/ 60 w 66"/>
                <a:gd name="T19" fmla="*/ 24 h 28"/>
                <a:gd name="T20" fmla="*/ 55 w 66"/>
                <a:gd name="T21" fmla="*/ 25 h 28"/>
                <a:gd name="T22" fmla="*/ 51 w 66"/>
                <a:gd name="T23" fmla="*/ 25 h 28"/>
                <a:gd name="T24" fmla="*/ 47 w 66"/>
                <a:gd name="T25" fmla="*/ 23 h 28"/>
                <a:gd name="T26" fmla="*/ 47 w 66"/>
                <a:gd name="T27" fmla="*/ 27 h 28"/>
                <a:gd name="T28" fmla="*/ 51 w 66"/>
                <a:gd name="T29" fmla="*/ 28 h 28"/>
                <a:gd name="T30" fmla="*/ 55 w 66"/>
                <a:gd name="T31" fmla="*/ 28 h 28"/>
                <a:gd name="T32" fmla="*/ 63 w 66"/>
                <a:gd name="T33" fmla="*/ 26 h 28"/>
                <a:gd name="T34" fmla="*/ 66 w 66"/>
                <a:gd name="T35" fmla="*/ 20 h 28"/>
                <a:gd name="T36" fmla="*/ 64 w 66"/>
                <a:gd name="T37" fmla="*/ 15 h 28"/>
                <a:gd name="T38" fmla="*/ 58 w 66"/>
                <a:gd name="T39" fmla="*/ 12 h 28"/>
                <a:gd name="T40" fmla="*/ 55 w 66"/>
                <a:gd name="T41" fmla="*/ 12 h 28"/>
                <a:gd name="T42" fmla="*/ 51 w 66"/>
                <a:gd name="T43" fmla="*/ 10 h 28"/>
                <a:gd name="T44" fmla="*/ 50 w 66"/>
                <a:gd name="T45" fmla="*/ 8 h 28"/>
                <a:gd name="T46" fmla="*/ 52 w 66"/>
                <a:gd name="T47" fmla="*/ 4 h 28"/>
                <a:gd name="T48" fmla="*/ 57 w 66"/>
                <a:gd name="T49" fmla="*/ 3 h 28"/>
                <a:gd name="T50" fmla="*/ 60 w 66"/>
                <a:gd name="T51" fmla="*/ 4 h 28"/>
                <a:gd name="T52" fmla="*/ 64 w 66"/>
                <a:gd name="T53" fmla="*/ 5 h 28"/>
                <a:gd name="T54" fmla="*/ 64 w 66"/>
                <a:gd name="T55" fmla="*/ 2 h 28"/>
                <a:gd name="T56" fmla="*/ 60 w 66"/>
                <a:gd name="T57" fmla="*/ 1 h 28"/>
                <a:gd name="T58" fmla="*/ 0 w 66"/>
                <a:gd name="T59" fmla="*/ 28 h 28"/>
                <a:gd name="T60" fmla="*/ 3 w 66"/>
                <a:gd name="T61" fmla="*/ 28 h 28"/>
                <a:gd name="T62" fmla="*/ 3 w 66"/>
                <a:gd name="T63" fmla="*/ 15 h 28"/>
                <a:gd name="T64" fmla="*/ 16 w 66"/>
                <a:gd name="T65" fmla="*/ 28 h 28"/>
                <a:gd name="T66" fmla="*/ 21 w 66"/>
                <a:gd name="T67" fmla="*/ 28 h 28"/>
                <a:gd name="T68" fmla="*/ 7 w 66"/>
                <a:gd name="T69" fmla="*/ 13 h 28"/>
                <a:gd name="T70" fmla="*/ 20 w 66"/>
                <a:gd name="T71" fmla="*/ 1 h 28"/>
                <a:gd name="T72" fmla="*/ 15 w 66"/>
                <a:gd name="T73" fmla="*/ 1 h 28"/>
                <a:gd name="T74" fmla="*/ 3 w 66"/>
                <a:gd name="T75" fmla="*/ 12 h 28"/>
                <a:gd name="T76" fmla="*/ 3 w 66"/>
                <a:gd name="T77" fmla="*/ 1 h 28"/>
                <a:gd name="T78" fmla="*/ 0 w 66"/>
                <a:gd name="T79" fmla="*/ 1 h 28"/>
                <a:gd name="T80" fmla="*/ 0 w 66"/>
                <a:gd name="T8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" h="28">
                  <a:moveTo>
                    <a:pt x="60" y="1"/>
                  </a:moveTo>
                  <a:cubicBezTo>
                    <a:pt x="59" y="0"/>
                    <a:pt x="57" y="0"/>
                    <a:pt x="56" y="0"/>
                  </a:cubicBezTo>
                  <a:cubicBezTo>
                    <a:pt x="53" y="0"/>
                    <a:pt x="51" y="1"/>
                    <a:pt x="49" y="2"/>
                  </a:cubicBezTo>
                  <a:cubicBezTo>
                    <a:pt x="47" y="4"/>
                    <a:pt x="47" y="6"/>
                    <a:pt x="47" y="8"/>
                  </a:cubicBezTo>
                  <a:cubicBezTo>
                    <a:pt x="47" y="10"/>
                    <a:pt x="47" y="12"/>
                    <a:pt x="48" y="13"/>
                  </a:cubicBezTo>
                  <a:cubicBezTo>
                    <a:pt x="50" y="14"/>
                    <a:pt x="52" y="15"/>
                    <a:pt x="54" y="15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8" y="16"/>
                    <a:pt x="60" y="17"/>
                    <a:pt x="61" y="18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62" y="22"/>
                    <a:pt x="61" y="23"/>
                    <a:pt x="60" y="24"/>
                  </a:cubicBezTo>
                  <a:cubicBezTo>
                    <a:pt x="59" y="25"/>
                    <a:pt x="57" y="25"/>
                    <a:pt x="55" y="25"/>
                  </a:cubicBezTo>
                  <a:cubicBezTo>
                    <a:pt x="54" y="25"/>
                    <a:pt x="52" y="25"/>
                    <a:pt x="51" y="25"/>
                  </a:cubicBezTo>
                  <a:cubicBezTo>
                    <a:pt x="50" y="24"/>
                    <a:pt x="48" y="24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50" y="28"/>
                    <a:pt x="51" y="28"/>
                  </a:cubicBezTo>
                  <a:cubicBezTo>
                    <a:pt x="53" y="28"/>
                    <a:pt x="54" y="28"/>
                    <a:pt x="55" y="28"/>
                  </a:cubicBezTo>
                  <a:cubicBezTo>
                    <a:pt x="59" y="28"/>
                    <a:pt x="61" y="28"/>
                    <a:pt x="63" y="26"/>
                  </a:cubicBezTo>
                  <a:cubicBezTo>
                    <a:pt x="65" y="25"/>
                    <a:pt x="66" y="23"/>
                    <a:pt x="66" y="20"/>
                  </a:cubicBezTo>
                  <a:cubicBezTo>
                    <a:pt x="66" y="18"/>
                    <a:pt x="65" y="16"/>
                    <a:pt x="64" y="15"/>
                  </a:cubicBezTo>
                  <a:cubicBezTo>
                    <a:pt x="62" y="14"/>
                    <a:pt x="60" y="13"/>
                    <a:pt x="58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2" y="11"/>
                    <a:pt x="51" y="10"/>
                  </a:cubicBezTo>
                  <a:cubicBezTo>
                    <a:pt x="51" y="10"/>
                    <a:pt x="50" y="9"/>
                    <a:pt x="50" y="8"/>
                  </a:cubicBezTo>
                  <a:cubicBezTo>
                    <a:pt x="50" y="6"/>
                    <a:pt x="51" y="5"/>
                    <a:pt x="52" y="4"/>
                  </a:cubicBezTo>
                  <a:cubicBezTo>
                    <a:pt x="53" y="4"/>
                    <a:pt x="55" y="3"/>
                    <a:pt x="57" y="3"/>
                  </a:cubicBezTo>
                  <a:cubicBezTo>
                    <a:pt x="58" y="3"/>
                    <a:pt x="59" y="3"/>
                    <a:pt x="60" y="4"/>
                  </a:cubicBezTo>
                  <a:cubicBezTo>
                    <a:pt x="61" y="4"/>
                    <a:pt x="63" y="5"/>
                    <a:pt x="64" y="5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1"/>
                    <a:pt x="61" y="1"/>
                    <a:pt x="60" y="1"/>
                  </a:cubicBezTo>
                  <a:moveTo>
                    <a:pt x="0" y="28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8"/>
                  </a:lnTo>
                  <a:close/>
                </a:path>
              </a:pathLst>
            </a:custGeom>
            <a:solidFill>
              <a:srgbClr val="0058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82274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177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415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4" r:id="rId5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0" cap="none" baseline="0">
          <a:solidFill>
            <a:schemeClr val="tx2"/>
          </a:solidFill>
          <a:latin typeface="Museo For Dell" pitchFamily="2" charset="0"/>
          <a:ea typeface="맑은 고딕" pitchFamily="50" charset="-127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200">
          <a:solidFill>
            <a:schemeClr val="bg2"/>
          </a:solidFill>
          <a:latin typeface="Museo Sans For Dell" pitchFamily="2" charset="0"/>
          <a:ea typeface="가는각진제목체" pitchFamily="18" charset="-127"/>
          <a:cs typeface="+mn-cs"/>
        </a:defRPr>
      </a:lvl1pPr>
      <a:lvl2pPr marL="574675" indent="-2238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Sans For Dell" pitchFamily="2" charset="0"/>
        <a:buChar char="–"/>
        <a:defRPr sz="1800" baseline="0">
          <a:solidFill>
            <a:schemeClr val="bg2"/>
          </a:solidFill>
          <a:latin typeface="Museo Sans For Dell" pitchFamily="2" charset="0"/>
          <a:ea typeface="가는각진제목체" pitchFamily="18" charset="-127"/>
        </a:defRPr>
      </a:lvl2pPr>
      <a:lvl3pPr marL="909638" indent="-22066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Sans For Dell" pitchFamily="2" charset="0"/>
        <a:buChar char="›"/>
        <a:defRPr sz="1600">
          <a:solidFill>
            <a:schemeClr val="bg2"/>
          </a:solidFill>
          <a:latin typeface="Museo Sans For Dell" pitchFamily="2" charset="0"/>
          <a:ea typeface="가는각진제목체" pitchFamily="18" charset="-127"/>
        </a:defRPr>
      </a:lvl3pPr>
      <a:lvl4pPr marL="1246188" indent="-2222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gi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0.jpeg"/><Relationship Id="rId4" Type="http://schemas.openxmlformats.org/officeDocument/2006/relationships/diagramData" Target="../diagrams/data1.xml"/><Relationship Id="rId9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9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.emf"/><Relationship Id="rId21" Type="http://schemas.openxmlformats.org/officeDocument/2006/relationships/image" Target="../media/image92.emf"/><Relationship Id="rId42" Type="http://schemas.openxmlformats.org/officeDocument/2006/relationships/image" Target="../media/image113.emf"/><Relationship Id="rId47" Type="http://schemas.openxmlformats.org/officeDocument/2006/relationships/image" Target="../media/image118.emf"/><Relationship Id="rId63" Type="http://schemas.openxmlformats.org/officeDocument/2006/relationships/image" Target="../media/image134.emf"/><Relationship Id="rId68" Type="http://schemas.openxmlformats.org/officeDocument/2006/relationships/image" Target="../media/image139.emf"/><Relationship Id="rId84" Type="http://schemas.openxmlformats.org/officeDocument/2006/relationships/image" Target="../media/image155.emf"/><Relationship Id="rId89" Type="http://schemas.openxmlformats.org/officeDocument/2006/relationships/image" Target="../media/image160.emf"/><Relationship Id="rId16" Type="http://schemas.openxmlformats.org/officeDocument/2006/relationships/image" Target="../media/image87.png"/><Relationship Id="rId107" Type="http://schemas.openxmlformats.org/officeDocument/2006/relationships/image" Target="../media/image178.png"/><Relationship Id="rId11" Type="http://schemas.openxmlformats.org/officeDocument/2006/relationships/image" Target="../media/image82.png"/><Relationship Id="rId32" Type="http://schemas.openxmlformats.org/officeDocument/2006/relationships/image" Target="../media/image103.emf"/><Relationship Id="rId37" Type="http://schemas.openxmlformats.org/officeDocument/2006/relationships/image" Target="../media/image108.emf"/><Relationship Id="rId53" Type="http://schemas.openxmlformats.org/officeDocument/2006/relationships/image" Target="../media/image124.emf"/><Relationship Id="rId58" Type="http://schemas.openxmlformats.org/officeDocument/2006/relationships/image" Target="../media/image129.png"/><Relationship Id="rId74" Type="http://schemas.openxmlformats.org/officeDocument/2006/relationships/image" Target="../media/image145.emf"/><Relationship Id="rId79" Type="http://schemas.openxmlformats.org/officeDocument/2006/relationships/image" Target="../media/image150.emf"/><Relationship Id="rId102" Type="http://schemas.openxmlformats.org/officeDocument/2006/relationships/image" Target="../media/image173.emf"/><Relationship Id="rId5" Type="http://schemas.openxmlformats.org/officeDocument/2006/relationships/image" Target="../media/image76.emf"/><Relationship Id="rId90" Type="http://schemas.openxmlformats.org/officeDocument/2006/relationships/image" Target="../media/image161.emf"/><Relationship Id="rId95" Type="http://schemas.openxmlformats.org/officeDocument/2006/relationships/image" Target="../media/image166.emf"/><Relationship Id="rId22" Type="http://schemas.openxmlformats.org/officeDocument/2006/relationships/image" Target="../media/image93.emf"/><Relationship Id="rId27" Type="http://schemas.openxmlformats.org/officeDocument/2006/relationships/image" Target="../media/image98.emf"/><Relationship Id="rId43" Type="http://schemas.openxmlformats.org/officeDocument/2006/relationships/image" Target="../media/image114.emf"/><Relationship Id="rId48" Type="http://schemas.openxmlformats.org/officeDocument/2006/relationships/image" Target="../media/image119.emf"/><Relationship Id="rId64" Type="http://schemas.openxmlformats.org/officeDocument/2006/relationships/image" Target="../media/image135.emf"/><Relationship Id="rId69" Type="http://schemas.openxmlformats.org/officeDocument/2006/relationships/image" Target="../media/image140.emf"/><Relationship Id="rId80" Type="http://schemas.openxmlformats.org/officeDocument/2006/relationships/image" Target="../media/image151.png"/><Relationship Id="rId85" Type="http://schemas.openxmlformats.org/officeDocument/2006/relationships/image" Target="../media/image156.png"/><Relationship Id="rId12" Type="http://schemas.openxmlformats.org/officeDocument/2006/relationships/image" Target="../media/image83.emf"/><Relationship Id="rId17" Type="http://schemas.openxmlformats.org/officeDocument/2006/relationships/image" Target="../media/image88.emf"/><Relationship Id="rId33" Type="http://schemas.openxmlformats.org/officeDocument/2006/relationships/image" Target="../media/image104.emf"/><Relationship Id="rId38" Type="http://schemas.openxmlformats.org/officeDocument/2006/relationships/image" Target="../media/image109.emf"/><Relationship Id="rId59" Type="http://schemas.openxmlformats.org/officeDocument/2006/relationships/image" Target="../media/image130.emf"/><Relationship Id="rId103" Type="http://schemas.openxmlformats.org/officeDocument/2006/relationships/image" Target="../media/image174.emf"/><Relationship Id="rId108" Type="http://schemas.openxmlformats.org/officeDocument/2006/relationships/image" Target="../media/image179.png"/><Relationship Id="rId54" Type="http://schemas.openxmlformats.org/officeDocument/2006/relationships/image" Target="../media/image125.emf"/><Relationship Id="rId70" Type="http://schemas.openxmlformats.org/officeDocument/2006/relationships/image" Target="../media/image141.emf"/><Relationship Id="rId75" Type="http://schemas.openxmlformats.org/officeDocument/2006/relationships/image" Target="../media/image146.emf"/><Relationship Id="rId91" Type="http://schemas.openxmlformats.org/officeDocument/2006/relationships/image" Target="../media/image162.emf"/><Relationship Id="rId96" Type="http://schemas.openxmlformats.org/officeDocument/2006/relationships/image" Target="../media/image16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emf"/><Relationship Id="rId15" Type="http://schemas.openxmlformats.org/officeDocument/2006/relationships/image" Target="../media/image86.emf"/><Relationship Id="rId23" Type="http://schemas.openxmlformats.org/officeDocument/2006/relationships/image" Target="../media/image94.emf"/><Relationship Id="rId28" Type="http://schemas.openxmlformats.org/officeDocument/2006/relationships/image" Target="../media/image99.emf"/><Relationship Id="rId36" Type="http://schemas.openxmlformats.org/officeDocument/2006/relationships/image" Target="../media/image107.emf"/><Relationship Id="rId49" Type="http://schemas.openxmlformats.org/officeDocument/2006/relationships/image" Target="../media/image120.emf"/><Relationship Id="rId57" Type="http://schemas.openxmlformats.org/officeDocument/2006/relationships/image" Target="../media/image128.emf"/><Relationship Id="rId106" Type="http://schemas.openxmlformats.org/officeDocument/2006/relationships/image" Target="../media/image177.png"/><Relationship Id="rId10" Type="http://schemas.openxmlformats.org/officeDocument/2006/relationships/image" Target="../media/image81.emf"/><Relationship Id="rId31" Type="http://schemas.openxmlformats.org/officeDocument/2006/relationships/image" Target="../media/image102.emf"/><Relationship Id="rId44" Type="http://schemas.openxmlformats.org/officeDocument/2006/relationships/image" Target="../media/image115.emf"/><Relationship Id="rId52" Type="http://schemas.openxmlformats.org/officeDocument/2006/relationships/image" Target="../media/image123.emf"/><Relationship Id="rId60" Type="http://schemas.openxmlformats.org/officeDocument/2006/relationships/image" Target="../media/image131.emf"/><Relationship Id="rId65" Type="http://schemas.openxmlformats.org/officeDocument/2006/relationships/image" Target="../media/image136.emf"/><Relationship Id="rId73" Type="http://schemas.openxmlformats.org/officeDocument/2006/relationships/image" Target="../media/image144.emf"/><Relationship Id="rId78" Type="http://schemas.openxmlformats.org/officeDocument/2006/relationships/image" Target="../media/image149.emf"/><Relationship Id="rId81" Type="http://schemas.openxmlformats.org/officeDocument/2006/relationships/image" Target="../media/image152.emf"/><Relationship Id="rId86" Type="http://schemas.openxmlformats.org/officeDocument/2006/relationships/image" Target="../media/image157.png"/><Relationship Id="rId94" Type="http://schemas.openxmlformats.org/officeDocument/2006/relationships/image" Target="../media/image165.emf"/><Relationship Id="rId99" Type="http://schemas.openxmlformats.org/officeDocument/2006/relationships/image" Target="../media/image170.emf"/><Relationship Id="rId101" Type="http://schemas.openxmlformats.org/officeDocument/2006/relationships/image" Target="../media/image172.png"/><Relationship Id="rId4" Type="http://schemas.openxmlformats.org/officeDocument/2006/relationships/image" Target="../media/image75.emf"/><Relationship Id="rId9" Type="http://schemas.openxmlformats.org/officeDocument/2006/relationships/image" Target="../media/image80.emf"/><Relationship Id="rId13" Type="http://schemas.openxmlformats.org/officeDocument/2006/relationships/image" Target="../media/image84.emf"/><Relationship Id="rId18" Type="http://schemas.openxmlformats.org/officeDocument/2006/relationships/image" Target="../media/image89.emf"/><Relationship Id="rId39" Type="http://schemas.openxmlformats.org/officeDocument/2006/relationships/image" Target="../media/image110.emf"/><Relationship Id="rId109" Type="http://schemas.openxmlformats.org/officeDocument/2006/relationships/image" Target="../media/image180.emf"/><Relationship Id="rId34" Type="http://schemas.openxmlformats.org/officeDocument/2006/relationships/image" Target="../media/image105.png"/><Relationship Id="rId50" Type="http://schemas.openxmlformats.org/officeDocument/2006/relationships/image" Target="../media/image121.emf"/><Relationship Id="rId55" Type="http://schemas.openxmlformats.org/officeDocument/2006/relationships/image" Target="../media/image126.emf"/><Relationship Id="rId76" Type="http://schemas.openxmlformats.org/officeDocument/2006/relationships/image" Target="../media/image147.emf"/><Relationship Id="rId97" Type="http://schemas.openxmlformats.org/officeDocument/2006/relationships/image" Target="../media/image168.emf"/><Relationship Id="rId104" Type="http://schemas.openxmlformats.org/officeDocument/2006/relationships/image" Target="../media/image175.emf"/><Relationship Id="rId7" Type="http://schemas.openxmlformats.org/officeDocument/2006/relationships/image" Target="../media/image78.emf"/><Relationship Id="rId71" Type="http://schemas.openxmlformats.org/officeDocument/2006/relationships/image" Target="../media/image142.emf"/><Relationship Id="rId92" Type="http://schemas.openxmlformats.org/officeDocument/2006/relationships/image" Target="../media/image163.emf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100.emf"/><Relationship Id="rId24" Type="http://schemas.openxmlformats.org/officeDocument/2006/relationships/image" Target="../media/image95.emf"/><Relationship Id="rId40" Type="http://schemas.openxmlformats.org/officeDocument/2006/relationships/image" Target="../media/image111.emf"/><Relationship Id="rId45" Type="http://schemas.openxmlformats.org/officeDocument/2006/relationships/image" Target="../media/image116.emf"/><Relationship Id="rId66" Type="http://schemas.openxmlformats.org/officeDocument/2006/relationships/image" Target="../media/image137.emf"/><Relationship Id="rId87" Type="http://schemas.openxmlformats.org/officeDocument/2006/relationships/image" Target="../media/image158.emf"/><Relationship Id="rId110" Type="http://schemas.openxmlformats.org/officeDocument/2006/relationships/image" Target="../media/image181.png"/><Relationship Id="rId61" Type="http://schemas.openxmlformats.org/officeDocument/2006/relationships/image" Target="../media/image132.emf"/><Relationship Id="rId82" Type="http://schemas.openxmlformats.org/officeDocument/2006/relationships/image" Target="../media/image153.emf"/><Relationship Id="rId19" Type="http://schemas.openxmlformats.org/officeDocument/2006/relationships/image" Target="../media/image90.emf"/><Relationship Id="rId14" Type="http://schemas.openxmlformats.org/officeDocument/2006/relationships/image" Target="../media/image85.emf"/><Relationship Id="rId30" Type="http://schemas.openxmlformats.org/officeDocument/2006/relationships/image" Target="../media/image101.emf"/><Relationship Id="rId35" Type="http://schemas.openxmlformats.org/officeDocument/2006/relationships/image" Target="../media/image106.emf"/><Relationship Id="rId56" Type="http://schemas.openxmlformats.org/officeDocument/2006/relationships/image" Target="../media/image127.emf"/><Relationship Id="rId77" Type="http://schemas.openxmlformats.org/officeDocument/2006/relationships/image" Target="../media/image148.png"/><Relationship Id="rId100" Type="http://schemas.openxmlformats.org/officeDocument/2006/relationships/image" Target="../media/image171.emf"/><Relationship Id="rId105" Type="http://schemas.openxmlformats.org/officeDocument/2006/relationships/image" Target="../media/image176.emf"/><Relationship Id="rId8" Type="http://schemas.openxmlformats.org/officeDocument/2006/relationships/image" Target="../media/image79.emf"/><Relationship Id="rId51" Type="http://schemas.openxmlformats.org/officeDocument/2006/relationships/image" Target="../media/image122.png"/><Relationship Id="rId72" Type="http://schemas.openxmlformats.org/officeDocument/2006/relationships/image" Target="../media/image143.emf"/><Relationship Id="rId93" Type="http://schemas.openxmlformats.org/officeDocument/2006/relationships/image" Target="../media/image164.emf"/><Relationship Id="rId98" Type="http://schemas.openxmlformats.org/officeDocument/2006/relationships/image" Target="../media/image169.emf"/><Relationship Id="rId3" Type="http://schemas.openxmlformats.org/officeDocument/2006/relationships/image" Target="../media/image74.emf"/><Relationship Id="rId25" Type="http://schemas.openxmlformats.org/officeDocument/2006/relationships/image" Target="../media/image96.png"/><Relationship Id="rId46" Type="http://schemas.openxmlformats.org/officeDocument/2006/relationships/image" Target="../media/image117.emf"/><Relationship Id="rId67" Type="http://schemas.openxmlformats.org/officeDocument/2006/relationships/image" Target="../media/image138.emf"/><Relationship Id="rId20" Type="http://schemas.openxmlformats.org/officeDocument/2006/relationships/image" Target="../media/image91.emf"/><Relationship Id="rId41" Type="http://schemas.openxmlformats.org/officeDocument/2006/relationships/image" Target="../media/image112.emf"/><Relationship Id="rId62" Type="http://schemas.openxmlformats.org/officeDocument/2006/relationships/image" Target="../media/image133.emf"/><Relationship Id="rId83" Type="http://schemas.openxmlformats.org/officeDocument/2006/relationships/image" Target="../media/image154.emf"/><Relationship Id="rId88" Type="http://schemas.openxmlformats.org/officeDocument/2006/relationships/image" Target="../media/image159.emf"/><Relationship Id="rId11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5.png"/><Relationship Id="rId12" Type="http://schemas.openxmlformats.org/officeDocument/2006/relationships/image" Target="../media/image13.emf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e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83.jpeg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2.emf"/><Relationship Id="rId19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9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4.png"/><Relationship Id="rId3" Type="http://schemas.openxmlformats.org/officeDocument/2006/relationships/image" Target="../media/image9.png"/><Relationship Id="rId7" Type="http://schemas.openxmlformats.org/officeDocument/2006/relationships/image" Target="../media/image186.png"/><Relationship Id="rId12" Type="http://schemas.openxmlformats.org/officeDocument/2006/relationships/image" Target="../media/image193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5.png"/><Relationship Id="rId11" Type="http://schemas.openxmlformats.org/officeDocument/2006/relationships/image" Target="../media/image192.png"/><Relationship Id="rId5" Type="http://schemas.openxmlformats.org/officeDocument/2006/relationships/image" Target="../media/image189.png"/><Relationship Id="rId15" Type="http://schemas.openxmlformats.org/officeDocument/2006/relationships/image" Target="../media/image196.png"/><Relationship Id="rId10" Type="http://schemas.openxmlformats.org/officeDocument/2006/relationships/image" Target="../media/image191.png"/><Relationship Id="rId4" Type="http://schemas.openxmlformats.org/officeDocument/2006/relationships/image" Target="../media/image184.png"/><Relationship Id="rId9" Type="http://schemas.openxmlformats.org/officeDocument/2006/relationships/image" Target="../media/image187.png"/><Relationship Id="rId14" Type="http://schemas.openxmlformats.org/officeDocument/2006/relationships/image" Target="../media/image19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4.emf"/><Relationship Id="rId1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e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11" Type="http://schemas.openxmlformats.org/officeDocument/2006/relationships/image" Target="../media/image13.emf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3.emf"/><Relationship Id="rId18" Type="http://schemas.openxmlformats.org/officeDocument/2006/relationships/image" Target="../media/image26.jpe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8.png"/><Relationship Id="rId7" Type="http://schemas.openxmlformats.org/officeDocument/2006/relationships/image" Target="../media/image16.jpe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11" Type="http://schemas.openxmlformats.org/officeDocument/2006/relationships/image" Target="../media/image12.emf"/><Relationship Id="rId5" Type="http://schemas.openxmlformats.org/officeDocument/2006/relationships/image" Target="../media/image24.png"/><Relationship Id="rId15" Type="http://schemas.openxmlformats.org/officeDocument/2006/relationships/image" Target="../media/image13.emf"/><Relationship Id="rId23" Type="http://schemas.openxmlformats.org/officeDocument/2006/relationships/image" Target="../media/image21.png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9.bin"/><Relationship Id="rId4" Type="http://schemas.openxmlformats.org/officeDocument/2006/relationships/image" Target="../media/image9.png"/><Relationship Id="rId9" Type="http://schemas.openxmlformats.org/officeDocument/2006/relationships/image" Target="../media/image17.jpeg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057587" y="3897052"/>
            <a:ext cx="2180866" cy="268792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0" cap="none" baseline="0">
                <a:solidFill>
                  <a:schemeClr val="tx2"/>
                </a:solidFill>
                <a:latin typeface="Museo For Dell" pitchFamily="2" charset="0"/>
                <a:ea typeface="맑은 고딕" pitchFamily="50" charset="-127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pPr>
              <a:lnSpc>
                <a:spcPts val="2300"/>
              </a:lnSpc>
            </a:pPr>
            <a:fld id="{E9901162-AAAF-437C-BA7C-120C857AFA87}" type="datetime1">
              <a:rPr lang="en-US" altLang="ko-KR" sz="1600" kern="0" spc="-100" smtClean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78000">
                      <a:schemeClr val="bg1">
                        <a:lumMod val="50000"/>
                      </a:schemeClr>
                    </a:gs>
                  </a:gsLst>
                  <a:lin ang="10800000" scaled="1"/>
                </a:gradFill>
                <a:latin typeface="맑은 고딕"/>
              </a:rPr>
              <a:t>1/24/2016</a:t>
            </a:fld>
            <a:endParaRPr lang="en-US" altLang="ko-KR" sz="1600" kern="0" spc="-1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78000">
                    <a:schemeClr val="bg1">
                      <a:lumMod val="50000"/>
                    </a:schemeClr>
                  </a:gs>
                </a:gsLst>
                <a:lin ang="10800000" scaled="1"/>
              </a:gradFill>
              <a:latin typeface="맑은 고딕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028564" y="2576054"/>
            <a:ext cx="8352928" cy="55399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0" cap="none" baseline="0">
                <a:solidFill>
                  <a:schemeClr val="tx2"/>
                </a:solidFill>
                <a:latin typeface="Museo For Dell" pitchFamily="2" charset="0"/>
                <a:ea typeface="맑은 고딕" pitchFamily="50" charset="-127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ko-KR" altLang="en-US" sz="4000" b="1" kern="0" spc="-1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78000">
                      <a:schemeClr val="bg1">
                        <a:lumMod val="50000"/>
                      </a:schemeClr>
                    </a:gs>
                  </a:gsLst>
                  <a:lin ang="10800000" scaled="1"/>
                </a:gradFill>
                <a:latin typeface="맑은 고딕"/>
              </a:rPr>
              <a:t>네트워크 </a:t>
            </a:r>
            <a:r>
              <a:rPr lang="ko-KR" altLang="en-US" sz="4000" b="1" kern="0" spc="-100" dirty="0" smtClean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78000">
                      <a:schemeClr val="bg1">
                        <a:lumMod val="50000"/>
                      </a:schemeClr>
                    </a:gs>
                  </a:gsLst>
                  <a:lin ang="10800000" scaled="1"/>
                </a:gradFill>
                <a:latin typeface="맑은 고딕"/>
              </a:rPr>
              <a:t>가속기</a:t>
            </a:r>
            <a:endParaRPr lang="en-US" altLang="ko-KR" sz="4000" b="1" kern="0" spc="-100" dirty="0">
              <a:gradFill>
                <a:gsLst>
                  <a:gs pos="0">
                    <a:schemeClr val="bg1">
                      <a:lumMod val="50000"/>
                    </a:schemeClr>
                  </a:gs>
                  <a:gs pos="78000">
                    <a:schemeClr val="bg1">
                      <a:lumMod val="50000"/>
                    </a:schemeClr>
                  </a:gs>
                </a:gsLst>
                <a:lin ang="10800000" scaled="1"/>
              </a:gradFill>
              <a:latin typeface="맑은 고딕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87105" y="3198168"/>
            <a:ext cx="4501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Network Acceleration Appliance</a:t>
            </a:r>
            <a:endParaRPr lang="ko-KR" alt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맑은 고딕" pitchFamily="50" charset="-127"/>
              </a:rPr>
              <a:t>1. WAN </a:t>
            </a:r>
            <a:r>
              <a:rPr lang="ko-KR" altLang="en-US">
                <a:latin typeface="맑은 고딕" pitchFamily="50" charset="-127"/>
              </a:rPr>
              <a:t>가속 기술 동향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9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4" name="그룹 13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6" name="이등변 삼각형 15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이등변 삼각형 16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altLang="ko-KR" kern="0" dirty="0" smtClean="0">
                  <a:latin typeface="맑은 고딕" pitchFamily="50" charset="-127"/>
                </a:rPr>
                <a:t>1.6 </a:t>
              </a:r>
              <a:r>
                <a:rPr lang="en-US" altLang="zh-TW" dirty="0" smtClean="0">
                  <a:solidFill>
                    <a:schemeClr val="bg1"/>
                  </a:solidFill>
                  <a:latin typeface="맑은 고딕" panose="020B0503020000020004" pitchFamily="50" charset="-127"/>
                  <a:cs typeface="Helvetica Neue" charset="0"/>
                  <a:sym typeface="Arial" panose="020B0604020202020204" pitchFamily="34" charset="0"/>
                </a:rPr>
                <a:t>Optimized </a:t>
              </a:r>
              <a:r>
                <a:rPr lang="en-US" altLang="zh-TW" dirty="0">
                  <a:solidFill>
                    <a:schemeClr val="bg1"/>
                  </a:solidFill>
                  <a:latin typeface="맑은 고딕" panose="020B0503020000020004" pitchFamily="50" charset="-127"/>
                  <a:cs typeface="Helvetica Neue" charset="0"/>
                  <a:sym typeface="Arial" panose="020B0604020202020204" pitchFamily="34" charset="0"/>
                </a:rPr>
                <a:t>TCP</a:t>
              </a:r>
            </a:p>
            <a:p>
              <a:endParaRPr lang="en-US" altLang="ko-KR" kern="0" dirty="0">
                <a:latin typeface="맑은 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18" name="직사각형 17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66180" y="1802030"/>
              <a:ext cx="2772101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Mobile </a:t>
              </a:r>
              <a:r>
                <a:rPr lang="ko-KR" altLang="en-US" sz="1600" b="1" spc="-10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환경 등에 최적화된 기술</a:t>
              </a:r>
              <a:endParaRPr lang="en-US" altLang="ko-KR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0" name="그림 19" descr="Untitled-1-04.png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sp>
        <p:nvSpPr>
          <p:cNvPr id="52" name="Rectangle 5"/>
          <p:cNvSpPr/>
          <p:nvPr/>
        </p:nvSpPr>
        <p:spPr>
          <a:xfrm>
            <a:off x="381001" y="2190368"/>
            <a:ext cx="3045460" cy="426282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ko-KR" altLang="en-US" sz="1200" b="0" i="0" u="none" strike="noStrike" kern="0" cap="none" spc="0" normalizeH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53" name="Rectangle 4"/>
          <p:cNvSpPr/>
          <p:nvPr/>
        </p:nvSpPr>
        <p:spPr>
          <a:xfrm>
            <a:off x="381001" y="1792267"/>
            <a:ext cx="3045460" cy="358292"/>
          </a:xfrm>
          <a:prstGeom prst="rect">
            <a:avLst/>
          </a:prstGeom>
          <a:solidFill>
            <a:srgbClr val="4F81BD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prstClr val="white"/>
              </a:solidFill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54" name="Isosceles Triangle 6"/>
          <p:cNvSpPr/>
          <p:nvPr/>
        </p:nvSpPr>
        <p:spPr>
          <a:xfrm>
            <a:off x="433303" y="2047052"/>
            <a:ext cx="563779" cy="222936"/>
          </a:xfrm>
          <a:prstGeom prst="triangl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2823" y="1850649"/>
            <a:ext cx="260363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1" kern="0" dirty="0">
                <a:solidFill>
                  <a:srgbClr val="FFFFFF"/>
                </a:solidFill>
                <a:latin typeface="+mn-lt"/>
                <a:ea typeface="맑은 고딕" panose="020B0503020000020004" pitchFamily="50" charset="-127"/>
                <a:cs typeface="나눔고딕"/>
              </a:rPr>
              <a:t>Quick Start</a:t>
            </a:r>
          </a:p>
        </p:txBody>
      </p:sp>
      <p:sp>
        <p:nvSpPr>
          <p:cNvPr id="56" name="Rectangle 10"/>
          <p:cNvSpPr/>
          <p:nvPr/>
        </p:nvSpPr>
        <p:spPr>
          <a:xfrm>
            <a:off x="3477164" y="2190368"/>
            <a:ext cx="3000154" cy="426282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ko-KR" altLang="en-US" sz="1200" b="0" i="0" u="none" strike="noStrike" kern="0" cap="none" spc="0" normalizeH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57" name="Rectangle 9"/>
          <p:cNvSpPr/>
          <p:nvPr/>
        </p:nvSpPr>
        <p:spPr>
          <a:xfrm>
            <a:off x="3470410" y="1792267"/>
            <a:ext cx="3013659" cy="358292"/>
          </a:xfrm>
          <a:prstGeom prst="rect">
            <a:avLst/>
          </a:prstGeom>
          <a:solidFill>
            <a:srgbClr val="4F81BD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prstClr val="white"/>
              </a:solidFill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58" name="Isosceles Triangle 11"/>
          <p:cNvSpPr/>
          <p:nvPr/>
        </p:nvSpPr>
        <p:spPr>
          <a:xfrm>
            <a:off x="3490911" y="2047052"/>
            <a:ext cx="563779" cy="222936"/>
          </a:xfrm>
          <a:prstGeom prst="triangl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13505" y="1850649"/>
            <a:ext cx="2770563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맑은 고딕" panose="020B0503020000020004" pitchFamily="50" charset="-127"/>
                <a:cs typeface="나눔고딕"/>
              </a:defRPr>
            </a:lvl1pPr>
          </a:lstStyle>
          <a:p>
            <a:r>
              <a:rPr lang="en-US" altLang="ko-KR" dirty="0"/>
              <a:t>Optimized windows size</a:t>
            </a:r>
          </a:p>
        </p:txBody>
      </p:sp>
      <p:sp>
        <p:nvSpPr>
          <p:cNvPr id="60" name="Rectangle 15"/>
          <p:cNvSpPr/>
          <p:nvPr/>
        </p:nvSpPr>
        <p:spPr>
          <a:xfrm>
            <a:off x="6528019" y="2190368"/>
            <a:ext cx="2996981" cy="426282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ko-KR" altLang="en-US" sz="1200" b="0" i="0" u="none" strike="noStrike" kern="0" cap="none" spc="0" normalizeH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61" name="Rectangle 14"/>
          <p:cNvSpPr/>
          <p:nvPr/>
        </p:nvSpPr>
        <p:spPr>
          <a:xfrm>
            <a:off x="6528019" y="1792267"/>
            <a:ext cx="2996982" cy="358292"/>
          </a:xfrm>
          <a:prstGeom prst="rect">
            <a:avLst/>
          </a:prstGeom>
          <a:solidFill>
            <a:srgbClr val="4F81BD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prstClr val="white"/>
              </a:solidFill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62" name="Isosceles Triangle 16"/>
          <p:cNvSpPr/>
          <p:nvPr/>
        </p:nvSpPr>
        <p:spPr>
          <a:xfrm>
            <a:off x="6548520" y="2047052"/>
            <a:ext cx="563779" cy="222936"/>
          </a:xfrm>
          <a:prstGeom prst="triangl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89204" y="1866037"/>
            <a:ext cx="2603637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FFFF"/>
                </a:solidFill>
                <a:latin typeface="+mn-lt"/>
                <a:ea typeface="맑은 고딕" panose="020B0503020000020004" pitchFamily="50" charset="-127"/>
                <a:cs typeface="나눔고딕"/>
              </a:rPr>
              <a:t>Optimized Congestion Control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584847" y="4797152"/>
            <a:ext cx="277230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/>
              <a:buChar char="•"/>
            </a:pP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Sender/Receiver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의 캡쳐된 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TCP store-and-forward</a:t>
            </a:r>
          </a:p>
          <a:p>
            <a:pPr marL="285750" indent="-285750" defTabSz="457200">
              <a:lnSpc>
                <a:spcPct val="150000"/>
              </a:lnSpc>
              <a:buFont typeface="Arial"/>
              <a:buChar char="•"/>
            </a:pPr>
            <a:r>
              <a:rPr lang="ko-KR" altLang="en-US" sz="120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패킷</a:t>
            </a:r>
            <a:r>
              <a:rPr lang="ko-KR" altLang="en-US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 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loss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가 인지시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, proxy 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처리</a:t>
            </a:r>
            <a:endParaRPr lang="en-US" altLang="ko-KR" sz="1200" dirty="0" smtClean="0">
              <a:solidFill>
                <a:prstClr val="black">
                  <a:lumMod val="85000"/>
                  <a:lumOff val="15000"/>
                </a:prstClr>
              </a:solidFill>
              <a:ea typeface="맑은 고딕" panose="020B0503020000020004" pitchFamily="50" charset="-127"/>
              <a:cs typeface="나눔고딕"/>
            </a:endParaRPr>
          </a:p>
          <a:p>
            <a:pPr marL="285750" indent="-285750" defTabSz="457200">
              <a:lnSpc>
                <a:spcPct val="150000"/>
              </a:lnSpc>
              <a:buFont typeface="Arial"/>
              <a:buChar char="•"/>
            </a:pPr>
            <a:r>
              <a:rPr lang="ko-KR" altLang="en-US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회선품질에 따라 하나 또는 이상의 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TCP packet 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미리 전달</a:t>
            </a:r>
            <a:endParaRPr lang="ko-KR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8950" y="4816313"/>
            <a:ext cx="284387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indent="-266700" defTabSz="457200">
              <a:lnSpc>
                <a:spcPct val="150000"/>
              </a:lnSpc>
              <a:buFont typeface="Arial"/>
              <a:buChar char="•"/>
            </a:pPr>
            <a:r>
              <a:rPr lang="ko-KR" altLang="en-US" sz="1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맑은 고딕" panose="020B0503020000020004" pitchFamily="50" charset="-127"/>
                <a:cs typeface="나눔고딕"/>
              </a:rPr>
              <a:t>고대역</a:t>
            </a:r>
            <a:r>
              <a:rPr lang="ko-KR" altLang="en-US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맑은 고딕" panose="020B0503020000020004" pitchFamily="50" charset="-127"/>
                <a:cs typeface="나눔고딕"/>
              </a:rPr>
              <a:t> 무선통신망 환경의 이동중인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맑은 고딕" panose="020B0503020000020004" pitchFamily="50" charset="-127"/>
                <a:cs typeface="나눔고딕"/>
              </a:rPr>
              <a:t> Sender/Receiver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맑은 고딕" panose="020B0503020000020004" pitchFamily="50" charset="-127"/>
                <a:cs typeface="나눔고딕"/>
              </a:rPr>
              <a:t>의 유동적인 대역폭에서 최적의 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맑은 고딕" panose="020B0503020000020004" pitchFamily="50" charset="-127"/>
                <a:cs typeface="나눔고딕"/>
              </a:rPr>
              <a:t>Binding</a:t>
            </a:r>
            <a:r>
              <a:rPr lang="ko-KR" altLang="en-US" sz="120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맑은 고딕" panose="020B0503020000020004" pitchFamily="50" charset="-127"/>
                <a:cs typeface="나눔고딕"/>
              </a:rPr>
              <a:t> 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맑은 고딕" panose="020B0503020000020004" pitchFamily="50" charset="-127"/>
                <a:cs typeface="나눔고딕"/>
              </a:rPr>
              <a:t>제공</a:t>
            </a:r>
            <a:endParaRPr lang="en-US" altLang="ko-KR" sz="1200" dirty="0" smtClean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맑은 고딕" panose="020B0503020000020004" pitchFamily="50" charset="-127"/>
              <a:cs typeface="나눔고딕"/>
            </a:endParaRPr>
          </a:p>
          <a:p>
            <a:pPr marL="266700" indent="-266700" defTabSz="457200">
              <a:lnSpc>
                <a:spcPct val="150000"/>
              </a:lnSpc>
              <a:buFont typeface="Arial"/>
              <a:buChar char="•"/>
            </a:pPr>
            <a:r>
              <a:rPr lang="en-US" altLang="ko-KR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맑은 고딕" panose="020B0503020000020004" pitchFamily="50" charset="-127"/>
                <a:cs typeface="나눔고딕"/>
              </a:rPr>
              <a:t>Link Characteristic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맑은 고딕" panose="020B0503020000020004" pitchFamily="50" charset="-127"/>
                <a:cs typeface="나눔고딕"/>
              </a:rPr>
              <a:t> 분석을 통한 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맑은 고딕" panose="020B0503020000020004" pitchFamily="50" charset="-127"/>
                <a:cs typeface="나눔고딕"/>
              </a:rPr>
              <a:t>Quick-Start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맑은 고딕" panose="020B0503020000020004" pitchFamily="50" charset="-127"/>
                <a:cs typeface="나눔고딕"/>
              </a:rPr>
              <a:t> 향상 알고리즘 적용</a:t>
            </a:r>
            <a:endParaRPr lang="en-US" altLang="ko-KR" sz="1200" dirty="0" smtClean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45187" y="4689140"/>
            <a:ext cx="2772309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/>
              <a:buChar char="•"/>
            </a:pP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Large 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큐잉에 의한 </a:t>
            </a:r>
            <a:r>
              <a:rPr lang="en-US" altLang="ko-KR" sz="120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Bufferbloat</a:t>
            </a:r>
            <a:r>
              <a:rPr lang="en-US" altLang="ko-KR" sz="1200" dirty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 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및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  Congestion 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 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avoidance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를 위하여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, TCP flow list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 스케쥴링 수행</a:t>
            </a:r>
            <a:endParaRPr lang="en-US" altLang="ko-KR" sz="1200" dirty="0" smtClean="0">
              <a:solidFill>
                <a:prstClr val="black">
                  <a:lumMod val="85000"/>
                  <a:lumOff val="15000"/>
                </a:prstClr>
              </a:solidFill>
              <a:ea typeface="맑은 고딕" panose="020B0503020000020004" pitchFamily="50" charset="-127"/>
              <a:cs typeface="나눔고딕"/>
            </a:endParaRPr>
          </a:p>
          <a:p>
            <a:pPr marL="285750" indent="-285750" defTabSz="457200">
              <a:lnSpc>
                <a:spcPct val="150000"/>
              </a:lnSpc>
              <a:buFont typeface="Arial"/>
              <a:buChar char="•"/>
            </a:pPr>
            <a:r>
              <a:rPr lang="ko-KR" altLang="en-US" sz="120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패킷</a:t>
            </a:r>
            <a:r>
              <a:rPr lang="ko-KR" altLang="en-US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 </a:t>
            </a:r>
            <a:r>
              <a:rPr lang="ko-KR" altLang="en-US" sz="1200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캡쳐및</a:t>
            </a:r>
            <a:r>
              <a:rPr lang="ko-KR" altLang="en-US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  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roundtrip time 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값을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 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저장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/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분석하여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, Speed-up/slow-down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시 </a:t>
            </a:r>
            <a:r>
              <a:rPr lang="en-US" altLang="ko-KR" sz="1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flow list </a:t>
            </a:r>
            <a:r>
              <a:rPr lang="ko-KR" altLang="en-US" sz="1200" smtClean="0">
                <a:solidFill>
                  <a:prstClr val="black">
                    <a:lumMod val="85000"/>
                    <a:lumOff val="15000"/>
                  </a:prstClr>
                </a:solidFill>
                <a:ea typeface="맑은 고딕" panose="020B0503020000020004" pitchFamily="50" charset="-127"/>
                <a:cs typeface="나눔고딕"/>
              </a:rPr>
              <a:t>업데이트</a:t>
            </a:r>
            <a:endParaRPr lang="ko-KR" altLang="en-US" sz="1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43" y="2418194"/>
            <a:ext cx="2238375" cy="22098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33775" y="2338387"/>
            <a:ext cx="2838450" cy="21812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884" y="2311852"/>
            <a:ext cx="2381250" cy="218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165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188804" y="2204864"/>
            <a:ext cx="5868652" cy="3528392"/>
          </a:xfrm>
          <a:prstGeom prst="roundRect">
            <a:avLst>
              <a:gd name="adj" fmla="val 5644"/>
            </a:avLst>
          </a:prstGeom>
          <a:solidFill>
            <a:schemeClr val="tx1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102376" y="2371138"/>
            <a:ext cx="5517508" cy="573436"/>
            <a:chOff x="3102376" y="2371138"/>
            <a:chExt cx="5517508" cy="573436"/>
          </a:xfrm>
        </p:grpSpPr>
        <p:sp>
          <p:nvSpPr>
            <p:cNvPr id="5" name="Title 3"/>
            <p:cNvSpPr txBox="1">
              <a:spLocks/>
            </p:cNvSpPr>
            <p:nvPr/>
          </p:nvSpPr>
          <p:spPr>
            <a:xfrm>
              <a:off x="4152376" y="2541864"/>
              <a:ext cx="4467508" cy="299506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b="0" cap="none" baseline="0">
                  <a:solidFill>
                    <a:schemeClr val="tx2"/>
                  </a:solidFill>
                  <a:latin typeface="Museo For Dell" pitchFamily="2" charset="0"/>
                  <a:ea typeface="맑은 고딕" pitchFamily="50" charset="-127"/>
                  <a:cs typeface="+mj-c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9pPr>
            </a:lstStyle>
            <a:p>
              <a:pPr>
                <a:lnSpc>
                  <a:spcPts val="2300"/>
                </a:lnSpc>
              </a:pPr>
              <a:r>
                <a:rPr lang="ko-KR" altLang="en-US" sz="2800" b="1" kern="0" spc="-100" dirty="0" smtClean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78000">
                        <a:schemeClr val="bg1">
                          <a:lumMod val="50000"/>
                        </a:schemeClr>
                      </a:gs>
                    </a:gsLst>
                    <a:lin ang="10800000" scaled="1"/>
                  </a:gradFill>
                  <a:latin typeface="맑은 고딕" pitchFamily="50" charset="-127"/>
                </a:rPr>
                <a:t>제품 소개</a:t>
              </a:r>
              <a:endParaRPr lang="en-US" altLang="ko-KR" sz="2800" b="1" kern="0" spc="-1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78000">
                      <a:schemeClr val="bg1">
                        <a:lumMod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3459302" y="2371138"/>
              <a:ext cx="573436" cy="573436"/>
            </a:xfrm>
            <a:prstGeom prst="roundRect">
              <a:avLst>
                <a:gd name="adj" fmla="val 695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3102376" y="2427011"/>
              <a:ext cx="1266106" cy="49859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b="0" cap="none" baseline="0">
                  <a:solidFill>
                    <a:schemeClr val="tx2"/>
                  </a:solidFill>
                  <a:latin typeface="Museo For Dell" pitchFamily="2" charset="0"/>
                  <a:ea typeface="맑은 고딕" pitchFamily="50" charset="-127"/>
                  <a:cs typeface="+mj-c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9pPr>
            </a:lstStyle>
            <a:p>
              <a:pPr algn="ctr"/>
              <a:r>
                <a:rPr lang="en-US" altLang="ko-KR" sz="3600" b="1" kern="0" spc="-100" dirty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</a:rPr>
                <a:t>2</a:t>
              </a:r>
              <a:endParaRPr lang="en-US" altLang="ko-KR" sz="2400" b="1" kern="0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57964" y="3107060"/>
            <a:ext cx="4218334" cy="2759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1700" b="1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테클로 네트워스 </a:t>
            </a:r>
            <a:r>
              <a:rPr lang="en-US" altLang="ko-KR" sz="1700" b="1" dirty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-Teclo Networks AG</a:t>
            </a:r>
          </a:p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2) Teclo </a:t>
            </a:r>
            <a:r>
              <a:rPr lang="en-US" altLang="ko-KR" sz="1700" b="1" dirty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B-Series </a:t>
            </a:r>
            <a:r>
              <a:rPr lang="ko-KR" altLang="en-US" sz="1700" b="1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특징</a:t>
            </a:r>
          </a:p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3) </a:t>
            </a:r>
            <a:r>
              <a:rPr lang="ko-KR" altLang="en-US" sz="1700" b="1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일반적인 </a:t>
            </a:r>
            <a:r>
              <a:rPr lang="en-US" altLang="ko-KR" sz="1700" b="1" dirty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WAN </a:t>
            </a:r>
            <a:r>
              <a:rPr lang="ko-KR" altLang="en-US" sz="1700" b="1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가속기 구성</a:t>
            </a:r>
          </a:p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4) </a:t>
            </a:r>
            <a:r>
              <a:rPr lang="ko-KR" altLang="en-US" sz="1700" b="1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테클로 </a:t>
            </a:r>
            <a:r>
              <a:rPr lang="ko-KR" altLang="en-US" sz="1700" b="1" dirty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구성</a:t>
            </a:r>
          </a:p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5) </a:t>
            </a:r>
            <a:r>
              <a:rPr lang="ko-KR" altLang="en-US" sz="1700" b="1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최적화된 </a:t>
            </a:r>
            <a:r>
              <a:rPr lang="en-US" altLang="ko-KR" sz="1700" b="1" dirty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WAN </a:t>
            </a:r>
            <a:r>
              <a:rPr lang="ko-KR" altLang="en-US" sz="1700" b="1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가속</a:t>
            </a:r>
          </a:p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6) Latency </a:t>
            </a:r>
            <a:r>
              <a:rPr lang="ko-KR" altLang="en-US" sz="1700" b="1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최소화</a:t>
            </a:r>
          </a:p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7) </a:t>
            </a:r>
            <a:r>
              <a:rPr lang="ko-KR" altLang="en-US" sz="1700" b="1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어플라이언스</a:t>
            </a:r>
            <a:endParaRPr lang="ko-KR" altLang="en-US" sz="1700" b="1" dirty="0">
              <a:gradFill>
                <a:gsLst>
                  <a:gs pos="0">
                    <a:schemeClr val="bg2">
                      <a:lumMod val="50000"/>
                      <a:lumOff val="50000"/>
                    </a:schemeClr>
                  </a:gs>
                  <a:gs pos="78000">
                    <a:schemeClr val="bg2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atin typeface="맑은 고딕" pitchFamily="50" charset="-127"/>
              <a:ea typeface="맑은 고딕" pitchFamily="50" charset="-127"/>
            </a:endParaRPr>
          </a:p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8) </a:t>
            </a:r>
            <a:r>
              <a:rPr lang="ko-KR" altLang="en-US" sz="1700" b="1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적용분야</a:t>
            </a:r>
            <a:endParaRPr lang="en-US" altLang="ko-KR" sz="1700" b="1" dirty="0">
              <a:gradFill>
                <a:gsLst>
                  <a:gs pos="0">
                    <a:schemeClr val="bg2">
                      <a:lumMod val="50000"/>
                      <a:lumOff val="50000"/>
                    </a:schemeClr>
                  </a:gs>
                  <a:gs pos="78000">
                    <a:schemeClr val="bg2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75518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0952" y="2531223"/>
            <a:ext cx="3038475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latin typeface="맑은 고딕"/>
              </a:rPr>
              <a:t>1</a:t>
            </a:r>
            <a:r>
              <a:rPr lang="en-US" altLang="ko-KR" dirty="0">
                <a:latin typeface="맑은 고딕"/>
              </a:rPr>
              <a:t>.</a:t>
            </a:r>
            <a:r>
              <a:rPr lang="en-US" altLang="ko-KR" dirty="0" smtClean="0">
                <a:latin typeface="맑은 고딕"/>
              </a:rPr>
              <a:t> </a:t>
            </a:r>
            <a:r>
              <a:rPr lang="ko-KR" altLang="en-US" smtClean="0">
                <a:latin typeface="맑은 고딕"/>
              </a:rPr>
              <a:t>제품소개</a:t>
            </a:r>
            <a:endParaRPr lang="en-US" dirty="0">
              <a:latin typeface="맑은 고딕"/>
            </a:endParaRPr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11</a:t>
            </a:fld>
            <a:endParaRPr lang="en-US" dirty="0">
              <a:latin typeface="맑은 고딕" pitchFamily="50" charset="-127"/>
            </a:endParaRPr>
          </a:p>
        </p:txBody>
      </p:sp>
      <p:sp>
        <p:nvSpPr>
          <p:cNvPr id="298" name="Text Placeholder 2"/>
          <p:cNvSpPr txBox="1">
            <a:spLocks/>
          </p:cNvSpPr>
          <p:nvPr/>
        </p:nvSpPr>
        <p:spPr>
          <a:xfrm>
            <a:off x="488950" y="1341932"/>
            <a:ext cx="9036050" cy="50289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  <a:defRPr sz="2200">
                <a:solidFill>
                  <a:schemeClr val="bg2"/>
                </a:solidFill>
                <a:latin typeface="Museo Sans For Dell" pitchFamily="2" charset="0"/>
                <a:ea typeface="가는각진제목체" pitchFamily="18" charset="-127"/>
                <a:cs typeface="+mn-cs"/>
              </a:defRPr>
            </a:lvl1pPr>
            <a:lvl2pPr marL="574675" indent="-2238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 baseline="0">
                <a:solidFill>
                  <a:schemeClr val="bg2"/>
                </a:solidFill>
                <a:latin typeface="Museo Sans For Dell" pitchFamily="2" charset="0"/>
                <a:ea typeface="가는각진제목체" pitchFamily="18" charset="-127"/>
              </a:defRPr>
            </a:lvl2pPr>
            <a:lvl3pPr marL="909638" indent="-22066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Sans For Dell" pitchFamily="2" charset="0"/>
              <a:buChar char="›"/>
              <a:defRPr sz="1600">
                <a:solidFill>
                  <a:schemeClr val="bg2"/>
                </a:solidFill>
                <a:latin typeface="Museo Sans For Dell" pitchFamily="2" charset="0"/>
                <a:ea typeface="가는각진제목체" pitchFamily="18" charset="-127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344488">
              <a:spcAft>
                <a:spcPts val="600"/>
              </a:spcAft>
              <a:buFont typeface="Helvetica Neue"/>
              <a:buChar char="•"/>
            </a:pPr>
            <a:r>
              <a:rPr lang="ko-KR" altLang="en-US" sz="1800" b="1" dirty="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비전</a:t>
            </a:r>
            <a:r>
              <a:rPr lang="en-US" altLang="zh-TW" sz="1800" b="1" dirty="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: </a:t>
            </a:r>
          </a:p>
          <a:p>
            <a:pPr marL="801688" lvl="1" indent="-342900">
              <a:buFont typeface="Helvetica Neue"/>
              <a:buChar char="–"/>
            </a:pP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글로벌 통신사업자에게 솔루션 공급 기업</a:t>
            </a:r>
            <a:endParaRPr lang="en-US" altLang="zh-TW" dirty="0"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  <a:p>
            <a:pPr marL="1258888" lvl="2" indent="-342900">
              <a:buFont typeface="Helvetica Neue"/>
              <a:buChar char="•"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전세계에 빠른 개발과 공급</a:t>
            </a:r>
            <a:endParaRPr lang="en-US" altLang="zh-TW" sz="1200" dirty="0"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  <a:p>
            <a:pPr marL="1258888" lvl="2" indent="-342900">
              <a:buFont typeface="Helvetica Neue"/>
              <a:buChar char="•"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고객 </a:t>
            </a: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&amp;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파트너 와의 파트너십</a:t>
            </a:r>
            <a:endParaRPr lang="en-US" altLang="zh-TW" sz="1200" dirty="0"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  <a:p>
            <a:pPr marL="1258888" lvl="2" indent="-342900">
              <a:buFont typeface="Helvetica Neue"/>
              <a:buChar char="•"/>
            </a:pPr>
            <a:r>
              <a: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이동통신 환경의 성능 향상</a:t>
            </a:r>
            <a:endParaRPr lang="en-US" altLang="zh-TW" sz="1200" dirty="0"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  <a:p>
            <a:pPr marL="344488">
              <a:spcBef>
                <a:spcPts val="1200"/>
              </a:spcBef>
              <a:spcAft>
                <a:spcPts val="600"/>
              </a:spcAft>
              <a:buFont typeface="Helvetica Neue"/>
              <a:buChar char="•"/>
            </a:pPr>
            <a:r>
              <a:rPr lang="en-US" altLang="zh-TW" sz="1800" dirty="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2010 </a:t>
            </a:r>
            <a:r>
              <a:rPr lang="ko-KR" altLang="en-US" sz="180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설립</a:t>
            </a:r>
            <a:endParaRPr lang="en-US" altLang="zh-TW" sz="1800" dirty="0"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  <a:p>
            <a:pPr marL="344488">
              <a:spcAft>
                <a:spcPts val="600"/>
              </a:spcAft>
              <a:buFont typeface="Helvetica Neue"/>
              <a:buChar char="•"/>
            </a:pPr>
            <a:r>
              <a:rPr lang="ko-KR" altLang="en-US" sz="1800" dirty="0" smtClean="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본사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: </a:t>
            </a:r>
            <a:r>
              <a:rPr lang="ko-KR" altLang="en-US" sz="180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스위스 </a:t>
            </a:r>
            <a:r>
              <a:rPr lang="ko-KR" altLang="en-US" sz="1800" smtClean="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취리히</a:t>
            </a:r>
            <a:endParaRPr lang="en-US" altLang="ko-KR" sz="1800" dirty="0" smtClean="0"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  <a:p>
            <a:pPr marL="344488">
              <a:spcAft>
                <a:spcPts val="600"/>
              </a:spcAft>
              <a:buFont typeface="Helvetica Neue"/>
              <a:buChar char="•"/>
            </a:pPr>
            <a:r>
              <a:rPr lang="en-US" altLang="zh-TW" sz="1800" dirty="0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CEO : Jane </a:t>
            </a:r>
            <a:r>
              <a:rPr lang="en-US" altLang="zh-TW" sz="1800" dirty="0" err="1">
                <a:latin typeface="맑은 고딕" panose="020B0503020000020004" pitchFamily="50" charset="-127"/>
                <a:ea typeface="맑은 고딕" panose="020B0503020000020004" pitchFamily="50" charset="-127"/>
                <a:sym typeface="Helvetica Neue"/>
              </a:rPr>
              <a:t>Walerud</a:t>
            </a:r>
            <a:endParaRPr lang="en-US" altLang="zh-TW" sz="1800" dirty="0">
              <a:latin typeface="맑은 고딕" panose="020B0503020000020004" pitchFamily="50" charset="-127"/>
              <a:ea typeface="맑은 고딕" panose="020B0503020000020004" pitchFamily="50" charset="-127"/>
              <a:sym typeface="Helvetica Neue"/>
            </a:endParaRPr>
          </a:p>
        </p:txBody>
      </p:sp>
      <p:grpSp>
        <p:nvGrpSpPr>
          <p:cNvPr id="299" name="그룹 298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300" name="그룹 299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302" name="이등변 삼각형 301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03" name="이등변 삼각형 302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301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kern="0" dirty="0" smtClean="0">
                  <a:latin typeface="맑은 고딕" pitchFamily="50" charset="-127"/>
                </a:rPr>
                <a:t>1.1 </a:t>
              </a:r>
              <a:r>
                <a:rPr lang="ko-KR" altLang="en-US" kern="0">
                  <a:latin typeface="맑은 고딕" pitchFamily="50" charset="-127"/>
                </a:rPr>
                <a:t>테클로 네트워스 </a:t>
              </a:r>
              <a:r>
                <a:rPr lang="en-US" altLang="ko-KR" kern="0" dirty="0">
                  <a:latin typeface="맑은 고딕" pitchFamily="50" charset="-127"/>
                </a:rPr>
                <a:t>-Teclo Networks AG</a:t>
              </a:r>
              <a:endParaRPr lang="en-US" kern="0" dirty="0" smtClean="0">
                <a:latin typeface="맑은 고딕" pitchFamily="50" charset="-127"/>
              </a:endParaRPr>
            </a:p>
          </p:txBody>
        </p:sp>
      </p:grp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5512" y="880023"/>
            <a:ext cx="3038475" cy="21336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2430" y="4823798"/>
            <a:ext cx="1328936" cy="16877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4" name="Picture 2" descr="https://patentscope.wipo.int/search/images/icons/icon_inf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0" y="4112217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361507"/>
              </p:ext>
            </p:extLst>
          </p:nvPr>
        </p:nvGraphicFramePr>
        <p:xfrm>
          <a:off x="3908884" y="4839586"/>
          <a:ext cx="5780069" cy="1325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72508"/>
                <a:gridCol w="1207561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solidFill>
                            <a:schemeClr val="bg2"/>
                          </a:solidFill>
                        </a:rPr>
                        <a:t>보유 특허 명칭</a:t>
                      </a:r>
                      <a:endParaRPr lang="ko-KR" altLang="en-US" sz="1050" dirty="0">
                        <a:solidFill>
                          <a:schemeClr val="bg2"/>
                        </a:solidFill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solidFill>
                            <a:schemeClr val="bg2"/>
                          </a:solidFill>
                        </a:rPr>
                        <a:t>공개일</a:t>
                      </a:r>
                      <a:endParaRPr lang="ko-KR" altLang="en-US" sz="1050" dirty="0">
                        <a:solidFill>
                          <a:schemeClr val="bg2"/>
                        </a:solidFill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</a:tr>
              <a:tr h="12309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kern="1200" dirty="0" smtClean="0">
                          <a:effectLst/>
                        </a:rPr>
                        <a:t>METHOD AND PROXY NODE FOR SOURCE TO DESTINATION PACKET TRANSFER</a:t>
                      </a:r>
                      <a:endParaRPr lang="ko-KR" altLang="en-US" sz="1050" b="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kern="1200" dirty="0" smtClean="0">
                          <a:effectLst/>
                        </a:rPr>
                        <a:t>2015.4.</a:t>
                      </a:r>
                      <a:endParaRPr lang="ko-KR" altLang="en-US" sz="105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kern="1200" dirty="0" smtClean="0">
                          <a:effectLst/>
                        </a:rPr>
                        <a:t>BUFFER BLOAT CONTROL</a:t>
                      </a:r>
                      <a:endParaRPr lang="ko-KR" altLang="en-US" sz="1050" b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kern="1200" dirty="0" smtClean="0">
                          <a:effectLst/>
                        </a:rPr>
                        <a:t>2015.8</a:t>
                      </a:r>
                      <a:endParaRPr lang="ko-KR" altLang="en-US" sz="105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</a:tr>
              <a:tr h="12309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kern="1200" dirty="0" smtClean="0">
                          <a:effectLst/>
                        </a:rPr>
                        <a:t>PROXY NODE FOR TRANSFERRING PACKETS BETWEEN A SERVER AND A CLIENT USING PORT SHARDING</a:t>
                      </a:r>
                      <a:endParaRPr lang="ko-KR" altLang="en-US" sz="1050" b="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/>
                        <a:t>2015.12</a:t>
                      </a:r>
                      <a:endParaRPr lang="ko-KR" altLang="en-US" sz="1050" dirty="0">
                        <a:latin typeface="Arial Unicode MS" panose="020B0604020202020204" pitchFamily="50" charset="-127"/>
                        <a:ea typeface="Arial Unicode MS" panose="020B0604020202020204" pitchFamily="50" charset="-127"/>
                        <a:cs typeface="Arial Unicode MS" panose="020B0604020202020204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3" name="Picture 1" descr="icon_inf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6570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latin typeface="맑은 고딕"/>
              </a:rPr>
              <a:t>1</a:t>
            </a:r>
            <a:r>
              <a:rPr lang="en-US" altLang="ko-KR" dirty="0">
                <a:latin typeface="맑은 고딕"/>
              </a:rPr>
              <a:t>.</a:t>
            </a:r>
            <a:r>
              <a:rPr lang="en-US" altLang="ko-KR" dirty="0" smtClean="0">
                <a:latin typeface="맑은 고딕"/>
              </a:rPr>
              <a:t> </a:t>
            </a:r>
            <a:r>
              <a:rPr lang="ko-KR" altLang="en-US" smtClean="0">
                <a:latin typeface="맑은 고딕"/>
              </a:rPr>
              <a:t>제품소개</a:t>
            </a:r>
            <a:endParaRPr lang="en-US" dirty="0">
              <a:latin typeface="맑은 고딕"/>
            </a:endParaRPr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12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76" name="그룹 75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78" name="이등변 삼각형 77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9" name="이등변 삼각형 78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7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kern="0" dirty="0" smtClean="0">
                  <a:latin typeface="맑은 고딕" pitchFamily="50" charset="-127"/>
                </a:rPr>
                <a:t>1.2 </a:t>
              </a:r>
              <a:r>
                <a:rPr lang="en-US" kern="0" dirty="0">
                  <a:latin typeface="맑은 고딕" pitchFamily="50" charset="-127"/>
                </a:rPr>
                <a:t>Teclo B-Series </a:t>
              </a:r>
              <a:r>
                <a:rPr lang="ko-KR" altLang="en-US" kern="0">
                  <a:latin typeface="맑은 고딕" pitchFamily="50" charset="-127"/>
                </a:rPr>
                <a:t>특징</a:t>
              </a:r>
              <a:endParaRPr lang="en-US" kern="0" dirty="0" smtClean="0">
                <a:latin typeface="맑은 고딕" pitchFamily="50" charset="-127"/>
              </a:endParaRPr>
            </a:p>
          </p:txBody>
        </p:sp>
      </p:grpSp>
      <p:sp>
        <p:nvSpPr>
          <p:cNvPr id="11" name="Rectangle 41"/>
          <p:cNvSpPr/>
          <p:nvPr/>
        </p:nvSpPr>
        <p:spPr>
          <a:xfrm>
            <a:off x="376427" y="2026471"/>
            <a:ext cx="2941251" cy="4196987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/>
              <a:ea typeface="맑은 고딕" panose="020B0503020000020004" pitchFamily="50" charset="-127"/>
              <a:cs typeface="Malgun Gothic"/>
            </a:endParaRPr>
          </a:p>
        </p:txBody>
      </p:sp>
      <p:sp>
        <p:nvSpPr>
          <p:cNvPr id="12" name="Rectangle 49"/>
          <p:cNvSpPr/>
          <p:nvPr/>
        </p:nvSpPr>
        <p:spPr>
          <a:xfrm>
            <a:off x="3493102" y="2032456"/>
            <a:ext cx="2941251" cy="4196987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/>
              <a:ea typeface="맑은 고딕" panose="020B0503020000020004" pitchFamily="50" charset="-127"/>
              <a:cs typeface="Malgun Gothic"/>
            </a:endParaRPr>
          </a:p>
        </p:txBody>
      </p:sp>
      <p:sp>
        <p:nvSpPr>
          <p:cNvPr id="13" name="Rectangle 50"/>
          <p:cNvSpPr/>
          <p:nvPr/>
        </p:nvSpPr>
        <p:spPr>
          <a:xfrm>
            <a:off x="6583749" y="2025986"/>
            <a:ext cx="2941251" cy="4196987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/>
              <a:ea typeface="맑은 고딕" panose="020B0503020000020004" pitchFamily="50" charset="-127"/>
              <a:cs typeface="Malgun Gothic"/>
            </a:endParaRPr>
          </a:p>
        </p:txBody>
      </p:sp>
      <p:sp>
        <p:nvSpPr>
          <p:cNvPr id="14" name="Rectangle 52"/>
          <p:cNvSpPr/>
          <p:nvPr/>
        </p:nvSpPr>
        <p:spPr>
          <a:xfrm>
            <a:off x="464654" y="1707277"/>
            <a:ext cx="2774482" cy="684661"/>
          </a:xfrm>
          <a:prstGeom prst="rect">
            <a:avLst/>
          </a:prstGeom>
          <a:solidFill>
            <a:srgbClr val="4F81B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err="1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싱글</a:t>
            </a:r>
            <a:r>
              <a:rPr lang="ko-KR" altLang="en-US" sz="16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사이드</a:t>
            </a:r>
            <a:endParaRPr lang="en-US" altLang="ko-KR" sz="16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Picture 53" descr="white-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24022" y="2197010"/>
            <a:ext cx="234574" cy="483395"/>
          </a:xfrm>
          <a:prstGeom prst="rect">
            <a:avLst/>
          </a:prstGeom>
        </p:spPr>
      </p:pic>
      <p:sp>
        <p:nvSpPr>
          <p:cNvPr id="16" name="Rectangle 55"/>
          <p:cNvSpPr/>
          <p:nvPr/>
        </p:nvSpPr>
        <p:spPr>
          <a:xfrm>
            <a:off x="3568313" y="1700808"/>
            <a:ext cx="2774482" cy="684661"/>
          </a:xfrm>
          <a:prstGeom prst="rect">
            <a:avLst/>
          </a:prstGeom>
          <a:solidFill>
            <a:srgbClr val="4F81B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확 장 성</a:t>
            </a:r>
            <a:endParaRPr lang="en-US" altLang="ko-KR" sz="16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7" name="Picture 56" descr="white-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27681" y="2190541"/>
            <a:ext cx="234574" cy="483395"/>
          </a:xfrm>
          <a:prstGeom prst="rect">
            <a:avLst/>
          </a:prstGeom>
        </p:spPr>
      </p:pic>
      <p:sp>
        <p:nvSpPr>
          <p:cNvPr id="18" name="Rectangle 58"/>
          <p:cNvSpPr/>
          <p:nvPr/>
        </p:nvSpPr>
        <p:spPr>
          <a:xfrm>
            <a:off x="6671971" y="1706794"/>
            <a:ext cx="2774482" cy="684661"/>
          </a:xfrm>
          <a:prstGeom prst="rect">
            <a:avLst/>
          </a:prstGeom>
          <a:solidFill>
            <a:srgbClr val="4F81BD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dirty="0" smtClean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 적 화</a:t>
            </a:r>
            <a:endParaRPr lang="en-US" altLang="ko-KR" sz="16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9" name="Picture 59" descr="white-arr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31339" y="2196527"/>
            <a:ext cx="234574" cy="483395"/>
          </a:xfrm>
          <a:prstGeom prst="rect">
            <a:avLst/>
          </a:prstGeom>
        </p:spPr>
      </p:pic>
      <p:sp>
        <p:nvSpPr>
          <p:cNvPr id="62" name="Content Placeholder 68"/>
          <p:cNvSpPr txBox="1">
            <a:spLocks/>
          </p:cNvSpPr>
          <p:nvPr/>
        </p:nvSpPr>
        <p:spPr>
          <a:xfrm>
            <a:off x="464655" y="4239756"/>
            <a:ext cx="2802030" cy="1983216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+mn-ea"/>
                <a:cs typeface="Malgun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+mn-ea"/>
                <a:cs typeface="Malgun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-93663" fontAlgn="auto">
              <a:lnSpc>
                <a:spcPct val="150000"/>
              </a:lnSpc>
              <a:spcAft>
                <a:spcPts val="0"/>
              </a:spcAft>
            </a:pP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송수신 측 데이터센터 한쪽에만 구성 </a:t>
            </a:r>
          </a:p>
          <a:p>
            <a:pPr marL="93663" indent="-93663" fontAlgn="auto">
              <a:lnSpc>
                <a:spcPct val="150000"/>
              </a:lnSpc>
              <a:spcAft>
                <a:spcPts val="0"/>
              </a:spcAft>
            </a:pP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기존의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본사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300">
                <a:latin typeface="맑은 고딕" panose="020B0503020000020004" pitchFamily="50" charset="-127"/>
                <a:ea typeface="맑은 고딕" panose="020B0503020000020004" pitchFamily="50" charset="-127"/>
              </a:rPr>
              <a:t>지사 등 양측에 구성 되는 방식의 단점 개선</a:t>
            </a:r>
          </a:p>
          <a:p>
            <a:pPr marL="93663" indent="-93663" fontAlgn="auto">
              <a:lnSpc>
                <a:spcPct val="150000"/>
              </a:lnSpc>
              <a:spcAft>
                <a:spcPts val="0"/>
              </a:spcAft>
            </a:pP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스마트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폰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300">
                <a:latin typeface="맑은 고딕" panose="020B0503020000020004" pitchFamily="50" charset="-127"/>
                <a:ea typeface="맑은 고딕" panose="020B0503020000020004" pitchFamily="50" charset="-127"/>
              </a:rPr>
              <a:t>일반 </a:t>
            </a:r>
            <a:r>
              <a:rPr lang="en-US" altLang="ko-KR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PC </a:t>
            </a:r>
            <a:r>
              <a:rPr lang="ko-KR" altLang="en-US" sz="1300">
                <a:latin typeface="맑은 고딕" panose="020B0503020000020004" pitchFamily="50" charset="-127"/>
                <a:ea typeface="맑은 고딕" panose="020B0503020000020004" pitchFamily="50" charset="-127"/>
              </a:rPr>
              <a:t>등에 추가의 장치나 설치가 필요 없음</a:t>
            </a:r>
          </a:p>
        </p:txBody>
      </p:sp>
      <p:sp>
        <p:nvSpPr>
          <p:cNvPr id="63" name="Content Placeholder 69"/>
          <p:cNvSpPr txBox="1">
            <a:spLocks/>
          </p:cNvSpPr>
          <p:nvPr/>
        </p:nvSpPr>
        <p:spPr>
          <a:xfrm>
            <a:off x="3568313" y="4199419"/>
            <a:ext cx="2768766" cy="2023553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+mn-ea"/>
                <a:cs typeface="Malgun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+mn-ea"/>
                <a:cs typeface="Malgun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63" indent="-93663" fontAlgn="auto">
              <a:lnSpc>
                <a:spcPct val="200000"/>
              </a:lnSpc>
              <a:spcAft>
                <a:spcPts val="0"/>
              </a:spcAft>
            </a:pP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유연한 </a:t>
            </a:r>
            <a:r>
              <a:rPr lang="ko-KR" altLang="en-US" sz="13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확장성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및 선택폭</a:t>
            </a:r>
          </a:p>
          <a:p>
            <a:pPr marL="93663" indent="-93663" fontAlgn="auto">
              <a:lnSpc>
                <a:spcPct val="150000"/>
              </a:lnSpc>
              <a:spcAft>
                <a:spcPts val="0"/>
              </a:spcAft>
            </a:pP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환경에 따른 다양한 대역폭 선택</a:t>
            </a:r>
          </a:p>
          <a:p>
            <a:pPr marL="93663" indent="-93663" fontAlgn="auto">
              <a:lnSpc>
                <a:spcPct val="200000"/>
              </a:lnSpc>
              <a:spcAft>
                <a:spcPts val="0"/>
              </a:spcAft>
            </a:pPr>
            <a:r>
              <a:rPr lang="ko-KR" altLang="en-US" sz="13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라이선스키를</a:t>
            </a:r>
            <a:r>
              <a:rPr lang="ko-KR" altLang="en-US" sz="13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통한 </a:t>
            </a:r>
            <a:r>
              <a:rPr lang="ko-KR" altLang="en-US" sz="13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무중단</a:t>
            </a:r>
            <a:r>
              <a: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확장 </a:t>
            </a:r>
          </a:p>
        </p:txBody>
      </p:sp>
      <p:sp>
        <p:nvSpPr>
          <p:cNvPr id="65" name="Content Placeholder 70"/>
          <p:cNvSpPr txBox="1">
            <a:spLocks/>
          </p:cNvSpPr>
          <p:nvPr/>
        </p:nvSpPr>
        <p:spPr>
          <a:xfrm>
            <a:off x="6671972" y="4199420"/>
            <a:ext cx="2774482" cy="202355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+mn-ea"/>
                <a:cs typeface="Malgun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algun Gothic"/>
                <a:ea typeface="+mn-ea"/>
                <a:cs typeface="Malgun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3600" indent="-93663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3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전송 속도 최적화</a:t>
            </a:r>
          </a:p>
          <a:p>
            <a:pPr marL="93600" indent="-93663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3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기존 </a:t>
            </a:r>
            <a:r>
              <a:rPr lang="ko-KR" altLang="en-US" sz="13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네트워크 인프라 증설 없이</a:t>
            </a:r>
            <a:r>
              <a:rPr lang="en-US" altLang="ko-KR" sz="13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, </a:t>
            </a:r>
            <a:r>
              <a:rPr lang="ko-KR" altLang="en-US" sz="13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최대 </a:t>
            </a:r>
            <a:r>
              <a:rPr lang="en-US" altLang="ko-KR" sz="13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4</a:t>
            </a:r>
            <a:r>
              <a:rPr lang="ko-KR" altLang="en-US" sz="1300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배의 성능 개선</a:t>
            </a:r>
          </a:p>
          <a:p>
            <a:pPr marL="93600" indent="-93663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3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최적화된 </a:t>
            </a:r>
            <a:r>
              <a:rPr lang="ko-KR" altLang="en-US" sz="13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대역폭 사용과 안정성 제공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49" y="2445024"/>
            <a:ext cx="1743075" cy="16859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clrChange>
              <a:clrFrom>
                <a:srgbClr val="FBFBF3"/>
              </a:clrFrom>
              <a:clrTo>
                <a:srgbClr val="FBFB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7169" y="2358817"/>
            <a:ext cx="1907682" cy="190768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648" y="2542689"/>
            <a:ext cx="1501553" cy="1490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81" name="그룹 80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82" name="직사각형 81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666180" y="1802030"/>
              <a:ext cx="767810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ko-KR" altLang="en-US" sz="1600" b="1" spc="-100" dirty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특허 받은 </a:t>
              </a:r>
              <a:r>
                <a:rPr lang="en-US" altLang="ko-KR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Latency </a:t>
              </a:r>
              <a:r>
                <a:rPr lang="ko-KR" altLang="en-US" sz="1600" b="1" spc="-10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최적화 기술 기반의 </a:t>
              </a:r>
              <a:r>
                <a:rPr lang="en-US" altLang="ko-KR" sz="1600" b="1" spc="-100" dirty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WAN </a:t>
              </a:r>
              <a:r>
                <a:rPr lang="ko-KR" altLang="en-US" sz="1600" b="1" spc="-10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최적화 기술로서</a:t>
              </a:r>
              <a:r>
                <a:rPr lang="en-US" altLang="ko-KR" sz="1600" b="1" spc="-100" dirty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600" b="1" spc="-10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양단에 구성하던 한계 극복</a:t>
              </a:r>
            </a:p>
          </p:txBody>
        </p:sp>
        <p:pic>
          <p:nvPicPr>
            <p:cNvPr id="84" name="그림 83" descr="Untitled-1-04.png"/>
            <p:cNvPicPr>
              <a:picLocks noChangeAspect="1"/>
            </p:cNvPicPr>
            <p:nvPr/>
          </p:nvPicPr>
          <p:blipFill>
            <a:blip r:embed="rId7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1590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latin typeface="맑은 고딕"/>
              </a:rPr>
              <a:t>1</a:t>
            </a:r>
            <a:r>
              <a:rPr lang="en-US" altLang="ko-KR" dirty="0">
                <a:latin typeface="맑은 고딕"/>
              </a:rPr>
              <a:t>.</a:t>
            </a:r>
            <a:r>
              <a:rPr lang="en-US" altLang="ko-KR" dirty="0" smtClean="0">
                <a:latin typeface="맑은 고딕"/>
              </a:rPr>
              <a:t> </a:t>
            </a:r>
            <a:r>
              <a:rPr lang="ko-KR" altLang="en-US" smtClean="0">
                <a:latin typeface="맑은 고딕"/>
              </a:rPr>
              <a:t>제품소개</a:t>
            </a:r>
            <a:endParaRPr lang="en-US" dirty="0">
              <a:latin typeface="맑은 고딕"/>
            </a:endParaRPr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13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76" name="그룹 75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78" name="이등변 삼각형 77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9" name="이등변 삼각형 78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7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kern="0" dirty="0" smtClean="0">
                  <a:latin typeface="맑은 고딕" pitchFamily="50" charset="-127"/>
                </a:rPr>
                <a:t>1.3 </a:t>
              </a:r>
              <a:r>
                <a:rPr lang="ko-KR" altLang="en-US" kern="0" smtClean="0">
                  <a:latin typeface="맑은 고딕" pitchFamily="50" charset="-127"/>
                </a:rPr>
                <a:t>일반적인 </a:t>
              </a:r>
              <a:r>
                <a:rPr lang="en-US" altLang="ko-KR" kern="0" dirty="0" smtClean="0">
                  <a:latin typeface="맑은 고딕" pitchFamily="50" charset="-127"/>
                </a:rPr>
                <a:t>WAN </a:t>
              </a:r>
              <a:r>
                <a:rPr lang="ko-KR" altLang="en-US" kern="0" smtClean="0">
                  <a:latin typeface="맑은 고딕" pitchFamily="50" charset="-127"/>
                </a:rPr>
                <a:t>가속기 구성</a:t>
              </a:r>
              <a:endParaRPr lang="en-US" kern="0" dirty="0" smtClean="0">
                <a:latin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clrChange>
              <a:clrFrom>
                <a:srgbClr val="EAEFF6"/>
              </a:clrFrom>
              <a:clrTo>
                <a:srgbClr val="EAEF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721" y="1945198"/>
            <a:ext cx="9133279" cy="4292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8" name="그룹 147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149" name="직사각형 148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666180" y="1802030"/>
              <a:ext cx="4063687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ko-KR" altLang="en-US" sz="1600" b="1" spc="-100" dirty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기존의 양단 설치로 인한 </a:t>
              </a:r>
              <a:r>
                <a:rPr lang="en-US" altLang="ko-KR" sz="1600" b="1" spc="-100" dirty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TCO </a:t>
              </a:r>
              <a:r>
                <a:rPr lang="ko-KR" altLang="en-US" sz="1600" b="1" spc="-10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및 관리의 문제점</a:t>
              </a:r>
            </a:p>
          </p:txBody>
        </p:sp>
        <p:pic>
          <p:nvPicPr>
            <p:cNvPr id="151" name="그림 150" descr="Untitled-1-04.png"/>
            <p:cNvPicPr>
              <a:picLocks noChangeAspect="1"/>
            </p:cNvPicPr>
            <p:nvPr/>
          </p:nvPicPr>
          <p:blipFill>
            <a:blip r:embed="rId4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54506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latin typeface="맑은 고딕"/>
              </a:rPr>
              <a:t>1</a:t>
            </a:r>
            <a:r>
              <a:rPr lang="en-US" altLang="ko-KR" dirty="0">
                <a:latin typeface="맑은 고딕"/>
              </a:rPr>
              <a:t>.</a:t>
            </a:r>
            <a:r>
              <a:rPr lang="en-US" altLang="ko-KR" dirty="0" smtClean="0">
                <a:latin typeface="맑은 고딕"/>
              </a:rPr>
              <a:t> </a:t>
            </a:r>
            <a:r>
              <a:rPr lang="ko-KR" altLang="en-US" smtClean="0">
                <a:latin typeface="맑은 고딕"/>
              </a:rPr>
              <a:t>제품소개</a:t>
            </a:r>
            <a:endParaRPr lang="en-US" dirty="0">
              <a:latin typeface="맑은 고딕"/>
            </a:endParaRPr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14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76" name="그룹 75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78" name="이등변 삼각형 77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9" name="이등변 삼각형 78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7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kern="0" dirty="0" smtClean="0">
                  <a:latin typeface="맑은 고딕" pitchFamily="50" charset="-127"/>
                </a:rPr>
                <a:t>1.4 </a:t>
              </a:r>
              <a:r>
                <a:rPr lang="ko-KR" altLang="en-US" kern="0" smtClean="0">
                  <a:latin typeface="맑은 고딕" pitchFamily="50" charset="-127"/>
                </a:rPr>
                <a:t>테클로 구성 </a:t>
              </a:r>
              <a:endParaRPr lang="en-US" kern="0" dirty="0" smtClean="0">
                <a:latin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9" y="1865036"/>
            <a:ext cx="8705509" cy="2932116"/>
          </a:xfrm>
          <a:prstGeom prst="rect">
            <a:avLst/>
          </a:prstGeom>
        </p:spPr>
      </p:pic>
      <p:sp>
        <p:nvSpPr>
          <p:cNvPr id="13" name="Rounded Rectangle 107"/>
          <p:cNvSpPr/>
          <p:nvPr/>
        </p:nvSpPr>
        <p:spPr bwMode="gray">
          <a:xfrm>
            <a:off x="725996" y="5229200"/>
            <a:ext cx="4875076" cy="551143"/>
          </a:xfrm>
          <a:prstGeom prst="roundRect">
            <a:avLst>
              <a:gd name="adj" fmla="val 18213"/>
            </a:avLst>
          </a:prstGeom>
          <a:solidFill>
            <a:srgbClr val="4F81B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/>
        </p:spPr>
        <p:txBody>
          <a:bodyPr spcFirstLastPara="0" vert="horz" wrap="square" lIns="640080" tIns="20320" rIns="640080" bIns="2032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맑은 고딕" panose="020B0503020000020004" pitchFamily="50" charset="-127"/>
                <a:cs typeface="나눔고딕"/>
              </a:rPr>
              <a:t>Single Side </a:t>
            </a:r>
          </a:p>
        </p:txBody>
      </p:sp>
      <p:sp>
        <p:nvSpPr>
          <p:cNvPr id="14" name="Rounded Rectangle 107"/>
          <p:cNvSpPr/>
          <p:nvPr/>
        </p:nvSpPr>
        <p:spPr bwMode="gray">
          <a:xfrm>
            <a:off x="5925108" y="5219650"/>
            <a:ext cx="3442344" cy="551143"/>
          </a:xfrm>
          <a:prstGeom prst="roundRect">
            <a:avLst>
              <a:gd name="adj" fmla="val 18213"/>
            </a:avLst>
          </a:prstGeom>
          <a:solidFill>
            <a:srgbClr val="4F81BD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plastic"/>
        </p:spPr>
        <p:txBody>
          <a:bodyPr spcFirstLastPara="0" vert="horz" wrap="square" lIns="640080" tIns="20320" rIns="640080" bIns="2032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맑은 고딕" panose="020B0503020000020004" pitchFamily="50" charset="-127"/>
                <a:cs typeface="나눔고딕"/>
              </a:rPr>
              <a:t>Any Device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16" name="직사각형 15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66180" y="1802030"/>
              <a:ext cx="3195482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ko-KR" altLang="en-US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다양한 디바이스 지원 및 손쉬운 배포</a:t>
              </a:r>
              <a:endParaRPr lang="ko-KR" altLang="en-US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8" name="그림 17" descr="Untitled-1-04.png"/>
            <p:cNvPicPr>
              <a:picLocks noChangeAspect="1"/>
            </p:cNvPicPr>
            <p:nvPr/>
          </p:nvPicPr>
          <p:blipFill>
            <a:blip r:embed="rId4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3946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latin typeface="맑은 고딕"/>
              </a:rPr>
              <a:t>1</a:t>
            </a:r>
            <a:r>
              <a:rPr lang="en-US" altLang="ko-KR" dirty="0">
                <a:latin typeface="맑은 고딕"/>
              </a:rPr>
              <a:t>.</a:t>
            </a:r>
            <a:r>
              <a:rPr lang="en-US" altLang="ko-KR" dirty="0" smtClean="0">
                <a:latin typeface="맑은 고딕"/>
              </a:rPr>
              <a:t> </a:t>
            </a:r>
            <a:r>
              <a:rPr lang="ko-KR" altLang="en-US" smtClean="0">
                <a:latin typeface="맑은 고딕"/>
              </a:rPr>
              <a:t>제품소개</a:t>
            </a:r>
            <a:endParaRPr lang="en-US" dirty="0">
              <a:latin typeface="맑은 고딕"/>
            </a:endParaRPr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15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76" name="그룹 75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78" name="이등변 삼각형 77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9" name="이등변 삼각형 78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7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kern="0" dirty="0" smtClean="0">
                  <a:latin typeface="맑은 고딕" pitchFamily="50" charset="-127"/>
                </a:rPr>
                <a:t>1.5 </a:t>
              </a:r>
              <a:r>
                <a:rPr lang="ko-KR" altLang="en-US" kern="0" smtClean="0">
                  <a:latin typeface="맑은 고딕" pitchFamily="50" charset="-127"/>
                </a:rPr>
                <a:t>최적화된 </a:t>
              </a:r>
              <a:r>
                <a:rPr lang="en-US" altLang="ko-KR" kern="0" dirty="0" smtClean="0">
                  <a:latin typeface="맑은 고딕" pitchFamily="50" charset="-127"/>
                </a:rPr>
                <a:t>WAN </a:t>
              </a:r>
              <a:r>
                <a:rPr lang="ko-KR" altLang="en-US" kern="0" smtClean="0">
                  <a:latin typeface="맑은 고딕" pitchFamily="50" charset="-127"/>
                </a:rPr>
                <a:t>가속</a:t>
              </a:r>
              <a:endParaRPr lang="en-US" kern="0" dirty="0" smtClean="0">
                <a:latin typeface="맑은 고딕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16" name="직사각형 15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66180" y="1802030"/>
              <a:ext cx="1889922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ko-KR" altLang="en-US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환경에 따라 </a:t>
              </a:r>
              <a:r>
                <a:rPr lang="en-US" altLang="ko-KR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ko-KR" altLang="en-US" sz="1600" b="1" spc="-10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배 가속 </a:t>
              </a:r>
              <a:endParaRPr lang="ko-KR" altLang="en-US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8" name="그림 17" descr="Untitled-1-04.png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379" y="2160209"/>
            <a:ext cx="7594621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8" y="2843396"/>
            <a:ext cx="3315652" cy="263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476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latin typeface="맑은 고딕"/>
              </a:rPr>
              <a:t>1</a:t>
            </a:r>
            <a:r>
              <a:rPr lang="en-US" altLang="ko-KR" dirty="0">
                <a:latin typeface="맑은 고딕"/>
              </a:rPr>
              <a:t>.</a:t>
            </a:r>
            <a:r>
              <a:rPr lang="en-US" altLang="ko-KR" dirty="0" smtClean="0">
                <a:latin typeface="맑은 고딕"/>
              </a:rPr>
              <a:t> </a:t>
            </a:r>
            <a:r>
              <a:rPr lang="ko-KR" altLang="en-US" smtClean="0">
                <a:latin typeface="맑은 고딕"/>
              </a:rPr>
              <a:t>제품소개</a:t>
            </a:r>
            <a:endParaRPr lang="en-US" dirty="0">
              <a:latin typeface="맑은 고딕"/>
            </a:endParaRPr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16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76" name="그룹 75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78" name="이등변 삼각형 77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9" name="이등변 삼각형 78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7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kern="0" dirty="0" smtClean="0">
                  <a:latin typeface="맑은 고딕" pitchFamily="50" charset="-127"/>
                </a:rPr>
                <a:t>1.6 Latency </a:t>
              </a:r>
              <a:r>
                <a:rPr lang="ko-KR" altLang="en-US" kern="0" smtClean="0">
                  <a:latin typeface="맑은 고딕" pitchFamily="50" charset="-127"/>
                </a:rPr>
                <a:t>최소화</a:t>
              </a:r>
              <a:endParaRPr lang="en-US" kern="0" dirty="0" smtClean="0">
                <a:latin typeface="맑은 고딕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16" name="직사각형 15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66180" y="1802030"/>
              <a:ext cx="3142358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ko-KR" altLang="en-US" sz="1600" b="1" spc="-100" dirty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전송되는 모든 </a:t>
              </a:r>
              <a:r>
                <a:rPr lang="en-US" altLang="ko-KR" sz="1600" b="1" spc="-100" dirty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TCP </a:t>
              </a:r>
              <a:r>
                <a:rPr lang="ko-KR" altLang="en-US" sz="1600" b="1" spc="-10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패킷 지연 최적화</a:t>
              </a:r>
            </a:p>
          </p:txBody>
        </p:sp>
        <p:pic>
          <p:nvPicPr>
            <p:cNvPr id="18" name="그림 17" descr="Untitled-1-04.png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70" y="2206276"/>
            <a:ext cx="4159998" cy="4180390"/>
          </a:xfrm>
          <a:prstGeom prst="rect">
            <a:avLst/>
          </a:prstGeom>
          <a:ln>
            <a:solidFill>
              <a:srgbClr val="0085C3"/>
            </a:solidFill>
          </a:ln>
        </p:spPr>
      </p:pic>
      <p:sp>
        <p:nvSpPr>
          <p:cNvPr id="23" name="AutoShape 43"/>
          <p:cNvSpPr>
            <a:spLocks noChangeArrowheads="1"/>
          </p:cNvSpPr>
          <p:nvPr/>
        </p:nvSpPr>
        <p:spPr bwMode="auto">
          <a:xfrm>
            <a:off x="5108576" y="2222275"/>
            <a:ext cx="4415252" cy="4230914"/>
          </a:xfrm>
          <a:prstGeom prst="roundRect">
            <a:avLst>
              <a:gd name="adj" fmla="val 1482"/>
            </a:avLst>
          </a:prstGeom>
          <a:gradFill>
            <a:gsLst>
              <a:gs pos="0">
                <a:srgbClr val="FBFBFB"/>
              </a:gs>
              <a:gs pos="100000">
                <a:srgbClr val="CDCDCD">
                  <a:alpha val="0"/>
                </a:srgbClr>
              </a:gs>
            </a:gsLst>
            <a:lin ang="5400000" scaled="0"/>
          </a:gradFill>
          <a:ln w="12700"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12700" dir="16200000" rotWithShape="0">
              <a:schemeClr val="tx1">
                <a:alpha val="26000"/>
              </a:schemeClr>
            </a:outerShdw>
          </a:effectLst>
          <a:scene3d>
            <a:camera prst="orthographicFront"/>
            <a:lightRig rig="threePt" dir="t"/>
          </a:scene3d>
          <a:sp3d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46800" rtlCol="0" anchor="t" anchorCtr="0">
            <a:sp3d>
              <a:bevelT w="1270"/>
            </a:sp3d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ea typeface="맑은 고딕" panose="020B0503020000020004" pitchFamily="50" charset="-127"/>
              </a:rPr>
              <a:t>No caching &amp; No compression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1400" b="1" dirty="0">
              <a:ea typeface="맑은 고딕" panose="020B0503020000020004" pitchFamily="50" charset="-127"/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ea typeface="맑은 고딕" panose="020B0503020000020004" pitchFamily="50" charset="-127"/>
              </a:rPr>
              <a:t>Optimize TCP</a:t>
            </a:r>
            <a:endParaRPr lang="en-US" altLang="ko-KR" sz="1300" dirty="0">
              <a:ea typeface="맑은 고딕" panose="020B0503020000020004" pitchFamily="50" charset="-127"/>
            </a:endParaRPr>
          </a:p>
          <a:p>
            <a:pPr marL="444500" lvl="1" indent="-176213">
              <a:lnSpc>
                <a:spcPct val="110000"/>
              </a:lnSpc>
              <a:buFont typeface="Museo Sans For Dell" panose="02000000000000000000" pitchFamily="2" charset="0"/>
              <a:buChar char="–"/>
            </a:pPr>
            <a:r>
              <a:rPr lang="en-US" altLang="ko-KR" sz="1300" dirty="0" smtClean="0">
                <a:ea typeface="맑은 고딕" panose="020B0503020000020004" pitchFamily="50" charset="-127"/>
              </a:rPr>
              <a:t>Minimize Latency</a:t>
            </a:r>
          </a:p>
          <a:p>
            <a:pPr marL="444500" lvl="1" indent="-176213">
              <a:lnSpc>
                <a:spcPct val="110000"/>
              </a:lnSpc>
              <a:buFont typeface="Museo Sans For Dell" panose="02000000000000000000" pitchFamily="2" charset="0"/>
              <a:buChar char="–"/>
            </a:pPr>
            <a:r>
              <a:rPr lang="en-US" altLang="ko-KR" sz="1300" dirty="0" smtClean="0">
                <a:ea typeface="맑은 고딕" panose="020B0503020000020004" pitchFamily="50" charset="-127"/>
              </a:rPr>
              <a:t>Quick Start</a:t>
            </a:r>
            <a:endParaRPr lang="en-US" altLang="ko-KR" sz="1300" dirty="0">
              <a:ea typeface="맑은 고딕" panose="020B0503020000020004" pitchFamily="50" charset="-127"/>
            </a:endParaRPr>
          </a:p>
          <a:p>
            <a:pPr marL="444500" lvl="1" indent="-176213">
              <a:lnSpc>
                <a:spcPct val="110000"/>
              </a:lnSpc>
              <a:buFont typeface="Museo Sans For Dell" panose="02000000000000000000" pitchFamily="2" charset="0"/>
              <a:buChar char="–"/>
            </a:pPr>
            <a:r>
              <a:rPr lang="en-US" altLang="ko-KR" sz="1300" dirty="0" smtClean="0">
                <a:ea typeface="맑은 고딕" panose="020B0503020000020004" pitchFamily="50" charset="-127"/>
              </a:rPr>
              <a:t>Optimize </a:t>
            </a:r>
            <a:r>
              <a:rPr lang="ko-KR" altLang="en-US" sz="1300" smtClean="0">
                <a:ea typeface="맑은 고딕" panose="020B0503020000020004" pitchFamily="50" charset="-127"/>
              </a:rPr>
              <a:t>윈도우 사이즈</a:t>
            </a:r>
            <a:endParaRPr lang="en-US" altLang="ko-KR" sz="1300" dirty="0" smtClean="0">
              <a:ea typeface="맑은 고딕" panose="020B0503020000020004" pitchFamily="50" charset="-127"/>
            </a:endParaRPr>
          </a:p>
          <a:p>
            <a:pPr marL="444500" lvl="1" indent="-176213">
              <a:lnSpc>
                <a:spcPct val="110000"/>
              </a:lnSpc>
              <a:buFont typeface="Museo Sans For Dell" panose="02000000000000000000" pitchFamily="2" charset="0"/>
              <a:buChar char="–"/>
            </a:pPr>
            <a:r>
              <a:rPr lang="en-US" altLang="zh-TW" sz="1400" dirty="0">
                <a:latin typeface="Helvetica Neue" charset="0"/>
                <a:ea typeface="Microsoft JhengHei" panose="020B0604030504040204" pitchFamily="34" charset="-120"/>
                <a:cs typeface="Helvetica Neue" charset="0"/>
                <a:sym typeface="Arial" panose="020B0604020202020204" pitchFamily="34" charset="0"/>
              </a:rPr>
              <a:t>Congestion </a:t>
            </a:r>
            <a:r>
              <a:rPr lang="en-US" altLang="zh-TW" sz="1400" dirty="0" smtClean="0">
                <a:latin typeface="Helvetica Neue" charset="0"/>
                <a:ea typeface="Microsoft JhengHei" panose="020B0604030504040204" pitchFamily="34" charset="-120"/>
                <a:cs typeface="Helvetica Neue" charset="0"/>
                <a:sym typeface="Arial" panose="020B0604020202020204" pitchFamily="34" charset="0"/>
              </a:rPr>
              <a:t>Control</a:t>
            </a:r>
          </a:p>
          <a:p>
            <a:pPr marL="444500" lvl="1" indent="-176213">
              <a:lnSpc>
                <a:spcPct val="110000"/>
              </a:lnSpc>
              <a:buFont typeface="Museo Sans For Dell" panose="02000000000000000000" pitchFamily="2" charset="0"/>
              <a:buChar char="–"/>
            </a:pPr>
            <a:r>
              <a:rPr lang="ko-KR" altLang="en-US" sz="1400" dirty="0" err="1" smtClean="0">
                <a:latin typeface="Helvetica Neue" charset="0"/>
                <a:ea typeface="맑은 고딕" panose="020B0503020000020004" pitchFamily="50" charset="-127"/>
                <a:sym typeface="Arial" panose="020B0604020202020204" pitchFamily="34" charset="0"/>
              </a:rPr>
              <a:t>모바일</a:t>
            </a:r>
            <a:r>
              <a:rPr lang="ko-KR" altLang="en-US" sz="1400" dirty="0" smtClean="0">
                <a:latin typeface="Helvetica Neue" charset="0"/>
                <a:ea typeface="맑은 고딕" panose="020B0503020000020004" pitchFamily="50" charset="-127"/>
                <a:sym typeface="Arial" panose="020B0604020202020204" pitchFamily="34" charset="0"/>
              </a:rPr>
              <a:t> </a:t>
            </a:r>
            <a:r>
              <a:rPr lang="ko-KR" altLang="en-US" sz="1400" dirty="0" err="1" smtClean="0">
                <a:latin typeface="Helvetica Neue" charset="0"/>
                <a:ea typeface="맑은 고딕" panose="020B0503020000020004" pitchFamily="50" charset="-127"/>
                <a:sym typeface="Arial" panose="020B0604020202020204" pitchFamily="34" charset="0"/>
              </a:rPr>
              <a:t>적용시</a:t>
            </a:r>
            <a:r>
              <a:rPr lang="ko-KR" altLang="en-US" sz="1400" dirty="0" smtClean="0">
                <a:latin typeface="Helvetica Neue" charset="0"/>
                <a:ea typeface="맑은 고딕" panose="020B0503020000020004" pitchFamily="50" charset="-127"/>
                <a:sym typeface="Arial" panose="020B0604020202020204" pitchFamily="34" charset="0"/>
              </a:rPr>
              <a:t> 최적</a:t>
            </a:r>
            <a:endParaRPr lang="en-US" altLang="ko-KR" sz="1400" dirty="0" smtClean="0">
              <a:latin typeface="Helvetica Neue" charset="0"/>
              <a:ea typeface="맑은 고딕" panose="020B0503020000020004" pitchFamily="50" charset="-127"/>
              <a:sym typeface="Arial" panose="020B0604020202020204" pitchFamily="34" charset="0"/>
            </a:endParaRPr>
          </a:p>
          <a:p>
            <a:pPr marL="444500" lvl="1" indent="-176213">
              <a:lnSpc>
                <a:spcPct val="110000"/>
              </a:lnSpc>
              <a:buFont typeface="Museo Sans For Dell" panose="02000000000000000000" pitchFamily="2" charset="0"/>
              <a:buChar char="–"/>
            </a:pPr>
            <a:endParaRPr lang="en-US" altLang="ko-KR" sz="1400" dirty="0">
              <a:latin typeface="Helvetica Neue" charset="0"/>
              <a:ea typeface="맑은 고딕" panose="020B0503020000020004" pitchFamily="50" charset="-127"/>
              <a:sym typeface="Arial" panose="020B0604020202020204" pitchFamily="34" charset="0"/>
            </a:endParaRPr>
          </a:p>
          <a:p>
            <a:pPr marL="171450" lvl="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solidFill>
                  <a:srgbClr val="444444"/>
                </a:solidFill>
                <a:ea typeface="맑은 고딕" panose="020B0503020000020004" pitchFamily="50" charset="-127"/>
              </a:rPr>
              <a:t>Packet loss </a:t>
            </a:r>
            <a:r>
              <a:rPr lang="ko-KR" altLang="en-US" sz="1400" b="1" smtClean="0">
                <a:solidFill>
                  <a:srgbClr val="444444"/>
                </a:solidFill>
                <a:ea typeface="맑은 고딕" panose="020B0503020000020004" pitchFamily="50" charset="-127"/>
              </a:rPr>
              <a:t>최소화</a:t>
            </a:r>
            <a:endParaRPr lang="en-US" altLang="ko-KR" sz="1400" b="1" dirty="0" smtClean="0">
              <a:solidFill>
                <a:srgbClr val="444444"/>
              </a:solidFill>
              <a:ea typeface="맑은 고딕" panose="020B0503020000020004" pitchFamily="50" charset="-127"/>
            </a:endParaRPr>
          </a:p>
          <a:p>
            <a:pPr marL="171450" lvl="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1400" b="1" dirty="0">
              <a:solidFill>
                <a:srgbClr val="444444"/>
              </a:solidFill>
              <a:ea typeface="맑은 고딕" panose="020B0503020000020004" pitchFamily="50" charset="-127"/>
            </a:endParaRPr>
          </a:p>
          <a:p>
            <a:pPr marL="171450" lvl="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rgbClr val="444444"/>
                </a:solidFill>
                <a:ea typeface="맑은 고딕" panose="020B0503020000020004" pitchFamily="50" charset="-127"/>
              </a:rPr>
              <a:t>기존</a:t>
            </a:r>
            <a:r>
              <a:rPr lang="en-US" altLang="ko-KR" sz="1400" b="1" dirty="0" smtClean="0">
                <a:solidFill>
                  <a:srgbClr val="444444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1400" b="1" smtClean="0">
                <a:solidFill>
                  <a:srgbClr val="444444"/>
                </a:solidFill>
                <a:ea typeface="맑은 고딕" panose="020B0503020000020004" pitchFamily="50" charset="-127"/>
              </a:rPr>
              <a:t>네트워크 인프라 사용</a:t>
            </a:r>
            <a:endParaRPr lang="en-US" altLang="ko-KR" sz="1400" b="1" dirty="0" smtClean="0">
              <a:solidFill>
                <a:srgbClr val="444444"/>
              </a:solidFill>
              <a:ea typeface="맑은 고딕" panose="020B0503020000020004" pitchFamily="50" charset="-127"/>
            </a:endParaRPr>
          </a:p>
          <a:p>
            <a:pPr marL="171450" lvl="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ko-KR" sz="1400" b="1" dirty="0">
              <a:solidFill>
                <a:srgbClr val="444444"/>
              </a:solidFill>
              <a:ea typeface="맑은 고딕" panose="020B0503020000020004" pitchFamily="50" charset="-127"/>
            </a:endParaRPr>
          </a:p>
          <a:p>
            <a:pPr marL="171450" lvl="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solidFill>
                  <a:srgbClr val="444444"/>
                </a:solidFill>
                <a:ea typeface="맑은 고딕" panose="020B0503020000020004" pitchFamily="50" charset="-127"/>
              </a:rPr>
              <a:t>손쉬운 설치 </a:t>
            </a:r>
            <a:r>
              <a:rPr lang="en-US" altLang="ko-KR" sz="1400" b="1" dirty="0" smtClean="0">
                <a:solidFill>
                  <a:srgbClr val="444444"/>
                </a:solidFill>
                <a:ea typeface="맑은 고딕" panose="020B0503020000020004" pitchFamily="50" charset="-127"/>
              </a:rPr>
              <a:t>: Plug &amp; Play</a:t>
            </a:r>
            <a:endParaRPr lang="en-US" altLang="ko-KR" sz="1300" dirty="0">
              <a:solidFill>
                <a:srgbClr val="444444"/>
              </a:solidFill>
              <a:ea typeface="맑은 고딕" panose="020B0503020000020004" pitchFamily="50" charset="-127"/>
            </a:endParaRPr>
          </a:p>
          <a:p>
            <a:pPr marL="444500" lvl="1" indent="-176213">
              <a:lnSpc>
                <a:spcPct val="110000"/>
              </a:lnSpc>
              <a:buFont typeface="Museo Sans For Dell" panose="02000000000000000000" pitchFamily="2" charset="0"/>
              <a:buChar char="–"/>
            </a:pPr>
            <a:endParaRPr lang="en-US" altLang="ko-KR" sz="1400" dirty="0" smtClean="0">
              <a:latin typeface="Helvetica Neue" charset="0"/>
              <a:ea typeface="맑은 고딕" panose="020B0503020000020004" pitchFamily="50" charset="-127"/>
              <a:sym typeface="Arial" panose="020B0604020202020204" pitchFamily="34" charset="0"/>
            </a:endParaRPr>
          </a:p>
          <a:p>
            <a:pPr marL="268287" lvl="1">
              <a:lnSpc>
                <a:spcPct val="110000"/>
              </a:lnSpc>
            </a:pPr>
            <a:endParaRPr lang="en-US" altLang="ko-KR" sz="1200" dirty="0">
              <a:ea typeface="맑은 고딕" panose="020B0503020000020004" pitchFamily="50" charset="-127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1" y="3403633"/>
            <a:ext cx="2658018" cy="132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824154"/>
            <a:ext cx="2040812" cy="149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249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latin typeface="맑은 고딕"/>
              </a:rPr>
              <a:t>1</a:t>
            </a:r>
            <a:r>
              <a:rPr lang="en-US" altLang="ko-KR" dirty="0">
                <a:latin typeface="맑은 고딕"/>
              </a:rPr>
              <a:t>.</a:t>
            </a:r>
            <a:r>
              <a:rPr lang="en-US" altLang="ko-KR" dirty="0" smtClean="0">
                <a:latin typeface="맑은 고딕"/>
              </a:rPr>
              <a:t> </a:t>
            </a:r>
            <a:r>
              <a:rPr lang="ko-KR" altLang="en-US" smtClean="0">
                <a:latin typeface="맑은 고딕"/>
              </a:rPr>
              <a:t>제품소개</a:t>
            </a:r>
            <a:endParaRPr lang="en-US" dirty="0">
              <a:latin typeface="맑은 고딕"/>
            </a:endParaRPr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17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76" name="그룹 75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78" name="이등변 삼각형 77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9" name="이등변 삼각형 78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7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kern="0" dirty="0" smtClean="0">
                  <a:latin typeface="맑은 고딕" pitchFamily="50" charset="-127"/>
                </a:rPr>
                <a:t>1.7 </a:t>
              </a:r>
              <a:r>
                <a:rPr lang="ko-KR" altLang="en-US" kern="0" smtClean="0">
                  <a:latin typeface="맑은 고딕" pitchFamily="50" charset="-127"/>
                </a:rPr>
                <a:t>어플라이언스</a:t>
              </a:r>
              <a:endParaRPr lang="en-US" kern="0" dirty="0" smtClean="0">
                <a:latin typeface="맑은 고딕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16" name="직사각형 15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66180" y="1802030"/>
              <a:ext cx="2387549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WAN </a:t>
              </a:r>
              <a:r>
                <a:rPr lang="ko-KR" altLang="en-US" sz="1600" b="1" spc="-10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구간 라우터단에 설치</a:t>
              </a:r>
              <a:endParaRPr lang="ko-KR" altLang="en-US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8" name="그림 17" descr="Untitled-1-04.png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graphicFrame>
        <p:nvGraphicFramePr>
          <p:cNvPr id="19" name="다이어그램 18"/>
          <p:cNvGraphicFramePr/>
          <p:nvPr>
            <p:extLst>
              <p:ext uri="{D42A27DB-BD31-4B8C-83A1-F6EECF244321}">
                <p14:modId xmlns:p14="http://schemas.microsoft.com/office/powerpoint/2010/main" val="228535443"/>
              </p:ext>
            </p:extLst>
          </p:nvPr>
        </p:nvGraphicFramePr>
        <p:xfrm>
          <a:off x="488951" y="2324210"/>
          <a:ext cx="4279661" cy="402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68" y="3057588"/>
            <a:ext cx="3765709" cy="67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68" y="4828723"/>
            <a:ext cx="3771664" cy="74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6"/>
          <p:cNvSpPr/>
          <p:nvPr/>
        </p:nvSpPr>
        <p:spPr>
          <a:xfrm>
            <a:off x="5241032" y="1739085"/>
            <a:ext cx="4299387" cy="355232"/>
          </a:xfrm>
          <a:prstGeom prst="rect">
            <a:avLst/>
          </a:prstGeom>
          <a:solidFill>
            <a:srgbClr val="4F81BD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26" name="Isosceles Triangle 38"/>
          <p:cNvSpPr/>
          <p:nvPr/>
        </p:nvSpPr>
        <p:spPr>
          <a:xfrm>
            <a:off x="5325277" y="1991700"/>
            <a:ext cx="815855" cy="221033"/>
          </a:xfrm>
          <a:prstGeom prst="triangl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80114" y="1795915"/>
            <a:ext cx="386030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맑은 고딕" panose="020B0503020000020004" pitchFamily="50" charset="-127"/>
                <a:cs typeface="나눔고딕"/>
              </a:defRPr>
            </a:lvl1pPr>
          </a:lstStyle>
          <a:p>
            <a:r>
              <a:rPr lang="ko-KR" altLang="en-US" dirty="0" smtClean="0"/>
              <a:t>외 관</a:t>
            </a:r>
            <a:endParaRPr lang="en-US" altLang="ko-KR" dirty="0"/>
          </a:p>
        </p:txBody>
      </p:sp>
      <p:sp>
        <p:nvSpPr>
          <p:cNvPr id="28" name="Rectangle 36"/>
          <p:cNvSpPr/>
          <p:nvPr/>
        </p:nvSpPr>
        <p:spPr>
          <a:xfrm>
            <a:off x="378491" y="1739085"/>
            <a:ext cx="4502501" cy="355232"/>
          </a:xfrm>
          <a:prstGeom prst="rect">
            <a:avLst/>
          </a:prstGeom>
          <a:solidFill>
            <a:srgbClr val="4F81BD"/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29" name="Isosceles Triangle 38"/>
          <p:cNvSpPr/>
          <p:nvPr/>
        </p:nvSpPr>
        <p:spPr>
          <a:xfrm>
            <a:off x="457005" y="1991700"/>
            <a:ext cx="815855" cy="221033"/>
          </a:xfrm>
          <a:prstGeom prst="triangl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0687" y="1795915"/>
            <a:ext cx="299620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kern="0" cap="none" spc="0" normalizeH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맑은 고딕" panose="020B0503020000020004" pitchFamily="50" charset="-127"/>
                <a:cs typeface="나눔고딕"/>
              </a:defRPr>
            </a:lvl1pPr>
          </a:lstStyle>
          <a:p>
            <a:r>
              <a:rPr lang="ko-KR" altLang="en-US" dirty="0" smtClean="0"/>
              <a:t>구 성</a:t>
            </a:r>
            <a:endParaRPr lang="en-US" altLang="ko-KR" dirty="0"/>
          </a:p>
        </p:txBody>
      </p:sp>
      <p:sp>
        <p:nvSpPr>
          <p:cNvPr id="4" name="직사각형 3"/>
          <p:cNvSpPr/>
          <p:nvPr/>
        </p:nvSpPr>
        <p:spPr>
          <a:xfrm>
            <a:off x="5241032" y="2324210"/>
            <a:ext cx="4299387" cy="40209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8687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latin typeface="맑은 고딕"/>
              </a:rPr>
              <a:t>1</a:t>
            </a:r>
            <a:r>
              <a:rPr lang="en-US" altLang="ko-KR" dirty="0">
                <a:latin typeface="맑은 고딕"/>
              </a:rPr>
              <a:t>.</a:t>
            </a:r>
            <a:r>
              <a:rPr lang="en-US" altLang="ko-KR" dirty="0" smtClean="0">
                <a:latin typeface="맑은 고딕"/>
              </a:rPr>
              <a:t> </a:t>
            </a:r>
            <a:r>
              <a:rPr lang="ko-KR" altLang="en-US" smtClean="0">
                <a:latin typeface="맑은 고딕"/>
              </a:rPr>
              <a:t>제품소개</a:t>
            </a:r>
            <a:endParaRPr lang="en-US" dirty="0">
              <a:latin typeface="맑은 고딕"/>
            </a:endParaRPr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18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76" name="그룹 75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78" name="이등변 삼각형 77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9" name="이등변 삼각형 78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7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kern="0" dirty="0" smtClean="0">
                  <a:latin typeface="맑은 고딕" pitchFamily="50" charset="-127"/>
                </a:rPr>
                <a:t>1.7 </a:t>
              </a:r>
              <a:r>
                <a:rPr lang="ko-KR" altLang="en-US" kern="0" smtClean="0">
                  <a:latin typeface="맑은 고딕" pitchFamily="50" charset="-127"/>
                </a:rPr>
                <a:t>어플라이언스</a:t>
              </a:r>
              <a:endParaRPr lang="en-US" kern="0" dirty="0" smtClean="0">
                <a:latin typeface="맑은 고딕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16" name="직사각형 15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66180" y="1802030"/>
              <a:ext cx="1521662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B-Series Standard</a:t>
              </a:r>
              <a:endParaRPr lang="ko-KR" altLang="en-US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8" name="그림 17" descr="Untitled-1-04.png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1" y="1736812"/>
            <a:ext cx="9216516" cy="196222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777" y="4113076"/>
            <a:ext cx="4600232" cy="180704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8576" y="4435740"/>
            <a:ext cx="4664397" cy="16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49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3200" y="1574800"/>
            <a:ext cx="2660537" cy="1464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20"/>
              </a:lnSpc>
              <a:spcBef>
                <a:spcPts val="300"/>
              </a:spcBef>
            </a:pPr>
            <a:r>
              <a:rPr lang="en-US" altLang="ko-KR" sz="1800" b="1" dirty="0" smtClean="0">
                <a:gradFill>
                  <a:gsLst>
                    <a:gs pos="0">
                      <a:schemeClr val="bg2"/>
                    </a:gs>
                    <a:gs pos="78000">
                      <a:schemeClr val="bg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1. WAN </a:t>
            </a:r>
            <a:r>
              <a:rPr lang="ko-KR" altLang="en-US" sz="1800" b="1" smtClean="0">
                <a:gradFill>
                  <a:gsLst>
                    <a:gs pos="0">
                      <a:schemeClr val="bg2"/>
                    </a:gs>
                    <a:gs pos="78000">
                      <a:schemeClr val="bg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가속 기술 동향</a:t>
            </a:r>
            <a:endParaRPr lang="en-US" altLang="ko-KR" sz="1800" b="1" dirty="0" smtClean="0">
              <a:gradFill>
                <a:gsLst>
                  <a:gs pos="0">
                    <a:schemeClr val="bg2"/>
                  </a:gs>
                  <a:gs pos="78000">
                    <a:schemeClr val="bg2"/>
                  </a:gs>
                </a:gsLst>
                <a:lin ang="10800000" scaled="1"/>
              </a:gra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ts val="1920"/>
              </a:lnSpc>
              <a:spcBef>
                <a:spcPts val="300"/>
              </a:spcBef>
            </a:pPr>
            <a:endParaRPr lang="en-US" altLang="ko-KR" sz="1800" b="1" dirty="0" smtClean="0">
              <a:gradFill>
                <a:gsLst>
                  <a:gs pos="0">
                    <a:schemeClr val="bg2"/>
                  </a:gs>
                  <a:gs pos="78000">
                    <a:schemeClr val="bg2"/>
                  </a:gs>
                </a:gsLst>
                <a:lin ang="10800000" scaled="1"/>
              </a:gra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ts val="1920"/>
              </a:lnSpc>
              <a:spcBef>
                <a:spcPts val="300"/>
              </a:spcBef>
            </a:pPr>
            <a:r>
              <a:rPr lang="en-US" altLang="ko-KR" sz="1800" b="1" dirty="0" smtClean="0">
                <a:gradFill>
                  <a:gsLst>
                    <a:gs pos="0">
                      <a:schemeClr val="bg2"/>
                    </a:gs>
                    <a:gs pos="78000">
                      <a:schemeClr val="bg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1800" b="1" dirty="0">
                <a:gradFill>
                  <a:gsLst>
                    <a:gs pos="0">
                      <a:schemeClr val="bg2"/>
                    </a:gs>
                    <a:gs pos="78000">
                      <a:schemeClr val="bg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800" b="1" smtClean="0">
                <a:gradFill>
                  <a:gsLst>
                    <a:gs pos="0">
                      <a:schemeClr val="bg2"/>
                    </a:gs>
                    <a:gs pos="78000">
                      <a:schemeClr val="bg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제품소개</a:t>
            </a:r>
            <a:endParaRPr lang="en-US" altLang="ko-KR" sz="1800" b="1" dirty="0">
              <a:gradFill>
                <a:gsLst>
                  <a:gs pos="0">
                    <a:schemeClr val="bg2"/>
                  </a:gs>
                  <a:gs pos="78000">
                    <a:schemeClr val="bg2"/>
                  </a:gs>
                </a:gsLst>
                <a:lin ang="10800000" scaled="1"/>
              </a:gra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ts val="1920"/>
              </a:lnSpc>
              <a:spcBef>
                <a:spcPts val="300"/>
              </a:spcBef>
            </a:pPr>
            <a:endParaRPr lang="en-US" altLang="ko-KR" sz="1800" b="1" dirty="0" smtClean="0">
              <a:gradFill>
                <a:gsLst>
                  <a:gs pos="0">
                    <a:schemeClr val="bg2"/>
                  </a:gs>
                  <a:gs pos="78000">
                    <a:schemeClr val="bg2"/>
                  </a:gs>
                </a:gsLst>
                <a:lin ang="10800000" scaled="1"/>
              </a:gradFill>
              <a:latin typeface="맑은 고딕" pitchFamily="50" charset="-127"/>
              <a:ea typeface="맑은 고딕" pitchFamily="50" charset="-127"/>
            </a:endParaRPr>
          </a:p>
          <a:p>
            <a:pPr marL="0" indent="0">
              <a:lnSpc>
                <a:spcPts val="1920"/>
              </a:lnSpc>
              <a:spcBef>
                <a:spcPts val="300"/>
              </a:spcBef>
            </a:pPr>
            <a:r>
              <a:rPr lang="en-US" altLang="ko-KR" sz="1800" b="1" dirty="0" smtClean="0">
                <a:gradFill>
                  <a:gsLst>
                    <a:gs pos="0">
                      <a:schemeClr val="bg2"/>
                    </a:gs>
                    <a:gs pos="78000">
                      <a:schemeClr val="bg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sz="1800" b="1" smtClean="0">
                <a:gradFill>
                  <a:gsLst>
                    <a:gs pos="0">
                      <a:schemeClr val="bg2"/>
                    </a:gs>
                    <a:gs pos="78000">
                      <a:schemeClr val="bg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고객 사례</a:t>
            </a:r>
            <a:endParaRPr lang="en-US" altLang="ko-KR" sz="1800" b="1" dirty="0">
              <a:gradFill>
                <a:gsLst>
                  <a:gs pos="0">
                    <a:schemeClr val="bg2"/>
                  </a:gs>
                  <a:gs pos="78000">
                    <a:schemeClr val="bg2"/>
                  </a:gs>
                </a:gsLst>
                <a:lin ang="10800000" scaled="1"/>
              </a:gra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46354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latin typeface="맑은 고딕"/>
              </a:rPr>
              <a:t>1</a:t>
            </a:r>
            <a:r>
              <a:rPr lang="en-US" altLang="ko-KR" dirty="0">
                <a:latin typeface="맑은 고딕"/>
              </a:rPr>
              <a:t>.</a:t>
            </a:r>
            <a:r>
              <a:rPr lang="en-US" altLang="ko-KR" dirty="0" smtClean="0">
                <a:latin typeface="맑은 고딕"/>
              </a:rPr>
              <a:t> </a:t>
            </a:r>
            <a:r>
              <a:rPr lang="ko-KR" altLang="en-US" smtClean="0">
                <a:latin typeface="맑은 고딕"/>
              </a:rPr>
              <a:t>제품소개</a:t>
            </a:r>
            <a:endParaRPr lang="en-US" dirty="0">
              <a:latin typeface="맑은 고딕"/>
            </a:endParaRPr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19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76" name="그룹 75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78" name="이등변 삼각형 77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9" name="이등변 삼각형 78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7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kern="0" dirty="0" smtClean="0">
                  <a:latin typeface="맑은 고딕" pitchFamily="50" charset="-127"/>
                </a:rPr>
                <a:t>1.7 </a:t>
              </a:r>
              <a:r>
                <a:rPr lang="ko-KR" altLang="en-US" kern="0" smtClean="0">
                  <a:latin typeface="맑은 고딕" pitchFamily="50" charset="-127"/>
                </a:rPr>
                <a:t>어플라이언스</a:t>
              </a:r>
              <a:endParaRPr lang="en-US" kern="0" dirty="0" smtClean="0">
                <a:latin typeface="맑은 고딕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16" name="직사각형 15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66180" y="1802030"/>
              <a:ext cx="827445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L-XL </a:t>
              </a:r>
              <a:r>
                <a:rPr lang="ko-KR" altLang="en-US" sz="1600" b="1" spc="-10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모델</a:t>
              </a:r>
              <a:endParaRPr lang="ko-KR" altLang="en-US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8" name="그림 17" descr="Untitled-1-04.png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265" y="1712857"/>
            <a:ext cx="8427841" cy="48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994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latin typeface="맑은 고딕"/>
              </a:rPr>
              <a:t>1</a:t>
            </a:r>
            <a:r>
              <a:rPr lang="en-US" altLang="ko-KR" dirty="0">
                <a:latin typeface="맑은 고딕"/>
              </a:rPr>
              <a:t>.</a:t>
            </a:r>
            <a:r>
              <a:rPr lang="en-US" altLang="ko-KR" dirty="0" smtClean="0">
                <a:latin typeface="맑은 고딕"/>
              </a:rPr>
              <a:t> </a:t>
            </a:r>
            <a:r>
              <a:rPr lang="ko-KR" altLang="en-US" smtClean="0">
                <a:latin typeface="맑은 고딕"/>
              </a:rPr>
              <a:t>제품소개</a:t>
            </a:r>
            <a:endParaRPr lang="en-US" dirty="0">
              <a:latin typeface="맑은 고딕"/>
            </a:endParaRPr>
          </a:p>
        </p:txBody>
      </p:sp>
      <p:sp>
        <p:nvSpPr>
          <p:cNvPr id="71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20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76" name="그룹 75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78" name="이등변 삼각형 77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79" name="이등변 삼각형 78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77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kern="0" dirty="0" smtClean="0">
                  <a:latin typeface="맑은 고딕" pitchFamily="50" charset="-127"/>
                </a:rPr>
                <a:t>1.8 </a:t>
              </a:r>
              <a:r>
                <a:rPr lang="ko-KR" altLang="en-US" kern="0" smtClean="0">
                  <a:latin typeface="맑은 고딕" pitchFamily="50" charset="-127"/>
                </a:rPr>
                <a:t>적용분야</a:t>
              </a:r>
              <a:endParaRPr lang="en-US" kern="0" dirty="0" smtClean="0">
                <a:latin typeface="맑은 고딕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16" name="직사각형 15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66180" y="1802030"/>
              <a:ext cx="3271852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Latency</a:t>
              </a:r>
              <a:r>
                <a:rPr lang="ko-KR" altLang="en-US" sz="1600" b="1" spc="-10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 가 발생하는 모든 구간에 적용</a:t>
              </a:r>
              <a:endParaRPr lang="ko-KR" altLang="en-US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8" name="그림 17" descr="Untitled-1-04.png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sp>
        <p:nvSpPr>
          <p:cNvPr id="26" name="Isosceles Triangle 38"/>
          <p:cNvSpPr/>
          <p:nvPr/>
        </p:nvSpPr>
        <p:spPr>
          <a:xfrm>
            <a:off x="5325277" y="1991700"/>
            <a:ext cx="815855" cy="221033"/>
          </a:xfrm>
          <a:prstGeom prst="triangl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29" name="Isosceles Triangle 38"/>
          <p:cNvSpPr/>
          <p:nvPr/>
        </p:nvSpPr>
        <p:spPr>
          <a:xfrm>
            <a:off x="457005" y="1991700"/>
            <a:ext cx="815855" cy="221033"/>
          </a:xfrm>
          <a:prstGeom prst="triangl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23" name="AutoShape 43"/>
          <p:cNvSpPr>
            <a:spLocks noChangeArrowheads="1"/>
          </p:cNvSpPr>
          <p:nvPr/>
        </p:nvSpPr>
        <p:spPr bwMode="auto">
          <a:xfrm>
            <a:off x="384267" y="1846622"/>
            <a:ext cx="4393233" cy="4587929"/>
          </a:xfrm>
          <a:prstGeom prst="roundRect">
            <a:avLst>
              <a:gd name="adj" fmla="val 1482"/>
            </a:avLst>
          </a:prstGeom>
          <a:gradFill>
            <a:gsLst>
              <a:gs pos="0">
                <a:srgbClr val="FBFBFB"/>
              </a:gs>
              <a:gs pos="100000">
                <a:srgbClr val="CDCDCD">
                  <a:alpha val="0"/>
                </a:srgbClr>
              </a:gs>
            </a:gsLst>
            <a:lin ang="5400000" scaled="0"/>
          </a:gradFill>
          <a:ln w="12700"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12700" dir="16200000" rotWithShape="0">
              <a:schemeClr val="tx1">
                <a:alpha val="26000"/>
              </a:schemeClr>
            </a:outerShdw>
          </a:effectLst>
          <a:scene3d>
            <a:camera prst="orthographicFront"/>
            <a:lightRig rig="threePt" dir="t"/>
          </a:scene3d>
          <a:sp3d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6800" rIns="108000" bIns="46800" rtlCol="0" anchor="ctr" anchorCtr="0">
            <a:sp3d>
              <a:bevelT w="1270"/>
            </a:sp3d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Web page loading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File transfers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Cloud computing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Video streaming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Large files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Encrypted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Downloads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WiFi</a:t>
            </a: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3G /4G Mobile Network, </a:t>
            </a:r>
            <a:r>
              <a:rPr lang="en-US" altLang="ko-KR" sz="1800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VSAT</a:t>
            </a:r>
            <a:endParaRPr lang="en-US" altLang="ko-KR" sz="1800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5093532" y="1855882"/>
            <a:ext cx="4393233" cy="4587929"/>
          </a:xfrm>
          <a:prstGeom prst="roundRect">
            <a:avLst>
              <a:gd name="adj" fmla="val 1482"/>
            </a:avLst>
          </a:prstGeom>
          <a:gradFill>
            <a:gsLst>
              <a:gs pos="0">
                <a:srgbClr val="FBFBFB"/>
              </a:gs>
              <a:gs pos="100000">
                <a:srgbClr val="CDCDCD">
                  <a:alpha val="0"/>
                </a:srgbClr>
              </a:gs>
            </a:gsLst>
            <a:lin ang="5400000" scaled="0"/>
          </a:gradFill>
          <a:ln w="12700"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12700" dir="16200000" rotWithShape="0">
              <a:schemeClr val="tx1">
                <a:alpha val="26000"/>
              </a:schemeClr>
            </a:outerShdw>
          </a:effectLst>
          <a:scene3d>
            <a:camera prst="orthographicFront"/>
            <a:lightRig rig="threePt" dir="t"/>
          </a:scene3d>
          <a:sp3d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6800" rIns="108000" bIns="46800" rtlCol="0" anchor="ctr" anchorCtr="0">
            <a:sp3d>
              <a:bevelT w="1270"/>
            </a:sp3d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WiFi</a:t>
            </a: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3G /4G Mobile Network, VSAT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E-Commerce, Mobile Payment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ERP / MRP SW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Improve on top of current CDN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Can also replace CDN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Improve Connection &amp; Battery of </a:t>
            </a:r>
            <a:r>
              <a:rPr lang="en-US" altLang="ko-KR" sz="1800" b="1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IoT</a:t>
            </a:r>
            <a:r>
              <a:rPr lang="en-US" altLang="ko-KR" sz="18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1149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188804" y="2204864"/>
            <a:ext cx="5868652" cy="3528392"/>
          </a:xfrm>
          <a:prstGeom prst="roundRect">
            <a:avLst>
              <a:gd name="adj" fmla="val 5644"/>
            </a:avLst>
          </a:prstGeom>
          <a:solidFill>
            <a:schemeClr val="tx1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102376" y="2819560"/>
            <a:ext cx="5517508" cy="573436"/>
            <a:chOff x="3102376" y="2371138"/>
            <a:chExt cx="5517508" cy="573436"/>
          </a:xfrm>
        </p:grpSpPr>
        <p:sp>
          <p:nvSpPr>
            <p:cNvPr id="5" name="Title 3"/>
            <p:cNvSpPr txBox="1">
              <a:spLocks/>
            </p:cNvSpPr>
            <p:nvPr/>
          </p:nvSpPr>
          <p:spPr>
            <a:xfrm>
              <a:off x="4152376" y="2541864"/>
              <a:ext cx="4467508" cy="299506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b="0" cap="none" baseline="0">
                  <a:solidFill>
                    <a:schemeClr val="tx2"/>
                  </a:solidFill>
                  <a:latin typeface="Museo For Dell" pitchFamily="2" charset="0"/>
                  <a:ea typeface="맑은 고딕" pitchFamily="50" charset="-127"/>
                  <a:cs typeface="+mj-c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9pPr>
            </a:lstStyle>
            <a:p>
              <a:pPr>
                <a:lnSpc>
                  <a:spcPts val="2300"/>
                </a:lnSpc>
              </a:pPr>
              <a:r>
                <a:rPr lang="ko-KR" altLang="en-US" sz="2800" b="1" kern="0" spc="-100" dirty="0" smtClean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78000">
                        <a:schemeClr val="bg1">
                          <a:lumMod val="50000"/>
                        </a:schemeClr>
                      </a:gs>
                    </a:gsLst>
                    <a:lin ang="10800000" scaled="1"/>
                  </a:gradFill>
                  <a:latin typeface="맑은 고딕" pitchFamily="50" charset="-127"/>
                </a:rPr>
                <a:t>고객 사례</a:t>
              </a:r>
              <a:endParaRPr lang="en-US" altLang="ko-KR" sz="2800" b="1" kern="0" spc="-1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78000">
                      <a:schemeClr val="bg1">
                        <a:lumMod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3459302" y="2371138"/>
              <a:ext cx="573436" cy="573436"/>
            </a:xfrm>
            <a:prstGeom prst="roundRect">
              <a:avLst>
                <a:gd name="adj" fmla="val 695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3102376" y="2427011"/>
              <a:ext cx="1266106" cy="49859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b="0" cap="none" baseline="0">
                  <a:solidFill>
                    <a:schemeClr val="tx2"/>
                  </a:solidFill>
                  <a:latin typeface="Museo For Dell" pitchFamily="2" charset="0"/>
                  <a:ea typeface="맑은 고딕" pitchFamily="50" charset="-127"/>
                  <a:cs typeface="+mj-c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9pPr>
            </a:lstStyle>
            <a:p>
              <a:pPr algn="ctr"/>
              <a:r>
                <a:rPr lang="en-US" altLang="ko-KR" sz="3600" b="1" kern="0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</a:rPr>
                <a:t>3</a:t>
              </a:r>
              <a:endParaRPr lang="en-US" altLang="ko-KR" sz="2400" b="1" kern="0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1080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706426"/>
              </p:ext>
            </p:extLst>
          </p:nvPr>
        </p:nvGraphicFramePr>
        <p:xfrm>
          <a:off x="381000" y="1196976"/>
          <a:ext cx="9036496" cy="527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684"/>
                <a:gridCol w="7308812"/>
              </a:tblGrid>
              <a:tr h="359816">
                <a:tc>
                  <a:txBody>
                    <a:bodyPr/>
                    <a:lstStyle/>
                    <a:p>
                      <a:pPr marL="0" marR="0" lvl="0" indent="0" algn="ctr" defTabSz="1450975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85C3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-50" baseline="0" dirty="0" err="1" smtClean="0">
                          <a:solidFill>
                            <a:schemeClr val="tx2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고객사</a:t>
                      </a:r>
                      <a:endParaRPr lang="en-US" sz="1400" b="1" kern="0" spc="-50" baseline="0" dirty="0">
                        <a:solidFill>
                          <a:schemeClr val="tx2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028" marR="7028" marT="7028" marB="0" anchor="ctr">
                    <a:solidFill>
                      <a:srgbClr val="0085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0975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85C3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-50" baseline="0" dirty="0" smtClean="0">
                          <a:solidFill>
                            <a:schemeClr val="tx2"/>
                          </a:solidFill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구성 및 특징</a:t>
                      </a:r>
                      <a:endParaRPr lang="en-US" altLang="ko-KR" sz="1400" b="1" kern="0" spc="-50" baseline="0" dirty="0">
                        <a:solidFill>
                          <a:schemeClr val="tx2"/>
                        </a:solidFill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028" marR="7028" marT="7028" marB="0" anchor="ctr">
                    <a:solidFill>
                      <a:srgbClr val="0085C3"/>
                    </a:solidFill>
                  </a:tcPr>
                </a:tc>
              </a:tr>
              <a:tr h="818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028" marR="7028" marT="7028" marB="0" anchor="ctr">
                    <a:solidFill>
                      <a:srgbClr val="BEB7B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900</a:t>
                      </a:r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만명의 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wireless</a:t>
                      </a:r>
                      <a:r>
                        <a:rPr lang="en-US" altLang="ko-KR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aseline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 프랑스 텔레콤</a:t>
                      </a:r>
                      <a:endParaRPr lang="en-US" altLang="ko-KR" sz="1400" baseline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Caching </a:t>
                      </a:r>
                      <a:r>
                        <a:rPr lang="ko-KR" altLang="en-US" sz="1400" baseline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없이 최적화된 데이터 전송으로 빠른 모바일 인터넷 서비스제공</a:t>
                      </a:r>
                      <a:endParaRPr lang="ko-KR" altLang="en-US" sz="140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noFill/>
                  </a:tcPr>
                </a:tc>
              </a:tr>
              <a:tr h="818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028" marR="7028" marT="7028" marB="0" anchor="ctr">
                    <a:solidFill>
                      <a:srgbClr val="BEB7B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인도</a:t>
                      </a:r>
                      <a:r>
                        <a:rPr lang="ko-KR" altLang="en-US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비디오 서비스 업체 </a:t>
                      </a:r>
                      <a:r>
                        <a:rPr lang="en-US" altLang="ko-KR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improve video quality of experience (</a:t>
                      </a:r>
                      <a:r>
                        <a:rPr lang="en-US" altLang="ko-KR" sz="14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QoE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baseline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en-US" altLang="ko-KR" sz="1400" baseline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“just-in-time” video </a:t>
                      </a:r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최적화 및 가속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noFill/>
                  </a:tcPr>
                </a:tc>
              </a:tr>
              <a:tr h="818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028" marR="7028" marT="7028" marB="0" anchor="ctr">
                    <a:solidFill>
                      <a:srgbClr val="BEB7B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아시아와 아프리카 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개국</a:t>
                      </a:r>
                      <a:r>
                        <a:rPr lang="ko-KR" altLang="en-US" sz="1400" baseline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lang="ko-KR" altLang="en-US" sz="1400" baseline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억명</a:t>
                      </a:r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2G,</a:t>
                      </a:r>
                      <a:r>
                        <a:rPr lang="en-US" altLang="ko-KR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3G, 4G </a:t>
                      </a:r>
                      <a:r>
                        <a:rPr lang="ko-KR" altLang="en-US" sz="1400" baseline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</a:t>
                      </a:r>
                      <a:r>
                        <a:rPr lang="en-US" altLang="ko-KR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IPTV, </a:t>
                      </a:r>
                      <a:r>
                        <a:rPr lang="ko-KR" altLang="en-US" sz="1400" baseline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 전용선 서비스</a:t>
                      </a:r>
                      <a:endParaRPr lang="en-US" altLang="ko-KR" sz="1400" baseline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30% TCP </a:t>
                      </a:r>
                      <a:r>
                        <a:rPr lang="ko-KR" altLang="en-US" sz="1400" baseline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액셀레이션 효과</a:t>
                      </a:r>
                      <a:r>
                        <a:rPr lang="en-US" altLang="ko-KR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818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028" marR="7028" marT="7028" marB="0" anchor="ctr">
                    <a:solidFill>
                      <a:srgbClr val="BEB7B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스트리밍</a:t>
                      </a: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기술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무선 접속 플랫폼 및 사물인터넷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altLang="ko-KR" sz="14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IoT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접속 솔루션 영국 업체</a:t>
                      </a:r>
                      <a:endParaRPr lang="en-US" altLang="ko-KR" sz="14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접속기기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 </a:t>
                      </a:r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웹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 등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대한 엑셀레이션 통합 제공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818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028" marR="7028" marT="7028" marB="0" anchor="ctr">
                    <a:solidFill>
                      <a:srgbClr val="BEB7B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사우디 </a:t>
                      </a:r>
                      <a:r>
                        <a:rPr lang="ko-KR" altLang="en-US" sz="14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델레콤</a:t>
                      </a: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컴퍼니</a:t>
                      </a:r>
                      <a:endParaRPr lang="en-US" altLang="ko-KR" sz="140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모바일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전용선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40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인터넷</a:t>
                      </a:r>
                      <a:r>
                        <a:rPr lang="en-US" altLang="ko-KR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IPTV </a:t>
                      </a:r>
                      <a:r>
                        <a:rPr lang="ko-KR" altLang="en-US" sz="1400" baseline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등의 통합서비스 전송망 효율 개선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818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u="none" strike="noStrike" kern="1200" baseline="0" dirty="0">
                        <a:solidFill>
                          <a:schemeClr val="dk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7028" marR="7028" marT="7028" marB="0" anchor="ctr">
                    <a:solidFill>
                      <a:srgbClr val="BEB7B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철도 및 버스</a:t>
                      </a:r>
                      <a:r>
                        <a:rPr lang="ko-KR" altLang="en-US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wireless </a:t>
                      </a:r>
                      <a:r>
                        <a:rPr lang="ko-KR" altLang="en-US" sz="1400" baseline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솔루션 공급업체</a:t>
                      </a:r>
                      <a:endParaRPr lang="en-US" altLang="ko-KR" sz="1400" baseline="0" dirty="0" smtClean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285750" indent="-2857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기존 인프라에 </a:t>
                      </a:r>
                      <a:r>
                        <a:rPr lang="ko-KR" altLang="en-US" sz="1400" baseline="0" dirty="0" err="1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브릿지</a:t>
                      </a:r>
                      <a:r>
                        <a:rPr lang="ko-KR" altLang="en-US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방식으로 </a:t>
                      </a:r>
                      <a:r>
                        <a:rPr lang="en-US" altLang="ko-KR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Teclo</a:t>
                      </a:r>
                      <a:r>
                        <a:rPr lang="ko-KR" altLang="en-US" sz="1400" baseline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추가하여 네트워크 성능 개선</a:t>
                      </a:r>
                      <a:r>
                        <a:rPr lang="en-US" altLang="ko-KR" sz="1400" baseline="0" dirty="0" smtClean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1400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맑은 고딕" pitchFamily="50" charset="-127"/>
              </a:rPr>
              <a:t>1. </a:t>
            </a:r>
            <a:r>
              <a:rPr lang="ko-KR" altLang="en-US" smtClean="0">
                <a:latin typeface="맑은 고딕" pitchFamily="50" charset="-127"/>
              </a:rPr>
              <a:t>이동통신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22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3" name="그룹 12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5" name="이등변 삼각형 14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" name="이등변 삼각형 15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altLang="ko-KR" kern="0" dirty="0" smtClean="0">
                  <a:latin typeface="맑은 고딕" pitchFamily="50" charset="-127"/>
                </a:rPr>
                <a:t>1.1 </a:t>
              </a:r>
              <a:r>
                <a:rPr lang="ko-KR" altLang="en-US" kern="0" smtClean="0">
                  <a:latin typeface="맑은 고딕" pitchFamily="50" charset="-127"/>
                </a:rPr>
                <a:t>유럽</a:t>
              </a:r>
              <a:endParaRPr lang="en-US" altLang="ko-KR" kern="0" dirty="0">
                <a:latin typeface="맑은 고딕" pitchFamily="50" charset="-127"/>
              </a:endParaRPr>
            </a:p>
          </p:txBody>
        </p:sp>
      </p:grp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78" y="1846494"/>
            <a:ext cx="954866" cy="39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0" y="2636798"/>
            <a:ext cx="1225865" cy="2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8" y="3363434"/>
            <a:ext cx="70196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" b="575"/>
          <a:stretch>
            <a:fillRect/>
          </a:stretch>
        </p:blipFill>
        <p:spPr bwMode="auto">
          <a:xfrm>
            <a:off x="851707" y="4086231"/>
            <a:ext cx="824980" cy="69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9" y="4809852"/>
            <a:ext cx="1320188" cy="95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129" r="504" b="13609"/>
          <a:stretch>
            <a:fillRect/>
          </a:stretch>
        </p:blipFill>
        <p:spPr bwMode="auto">
          <a:xfrm>
            <a:off x="590072" y="5864497"/>
            <a:ext cx="1386711" cy="35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0385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맑은 고딕" pitchFamily="50" charset="-127"/>
              </a:rPr>
              <a:t>1. </a:t>
            </a:r>
            <a:r>
              <a:rPr lang="ko-KR" altLang="en-US" smtClean="0">
                <a:latin typeface="맑은 고딕" pitchFamily="50" charset="-127"/>
              </a:rPr>
              <a:t>이동통신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23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3" name="그룹 12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5" name="이등변 삼각형 14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" name="이등변 삼각형 15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altLang="ko-KR" kern="0" dirty="0" smtClean="0">
                  <a:latin typeface="맑은 고딕" pitchFamily="50" charset="-127"/>
                </a:rPr>
                <a:t>1.1 </a:t>
              </a:r>
              <a:r>
                <a:rPr lang="ko-KR" altLang="en-US" kern="0" smtClean="0">
                  <a:latin typeface="맑은 고딕" pitchFamily="50" charset="-127"/>
                </a:rPr>
                <a:t>유럽</a:t>
              </a:r>
              <a:endParaRPr lang="en-US" altLang="ko-KR" kern="0" dirty="0">
                <a:latin typeface="맑은 고딕" pitchFamily="50" charset="-127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8622"/>
            <a:ext cx="7272300" cy="291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773120"/>
            <a:ext cx="5071219" cy="191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그룹 23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25" name="직사각형 24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66180" y="1802030"/>
              <a:ext cx="2931602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1600" b="1" spc="-100" dirty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Speed up results in LTE, live traffic</a:t>
              </a:r>
            </a:p>
          </p:txBody>
        </p:sp>
        <p:pic>
          <p:nvPicPr>
            <p:cNvPr id="27" name="그림 26" descr="Untitled-1-04.png"/>
            <p:cNvPicPr>
              <a:picLocks noChangeAspect="1"/>
            </p:cNvPicPr>
            <p:nvPr/>
          </p:nvPicPr>
          <p:blipFill>
            <a:blip r:embed="rId5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5149" y="1773120"/>
            <a:ext cx="3239852" cy="45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9062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422830" y="288131"/>
            <a:ext cx="9045576" cy="6303962"/>
            <a:chOff x="422830" y="288131"/>
            <a:chExt cx="9045576" cy="6303962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422830" y="288131"/>
              <a:ext cx="8691563" cy="630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9" name="Group 209"/>
            <p:cNvGrpSpPr>
              <a:grpSpLocks/>
            </p:cNvGrpSpPr>
            <p:nvPr/>
          </p:nvGrpSpPr>
          <p:grpSpPr bwMode="auto">
            <a:xfrm>
              <a:off x="422830" y="1396206"/>
              <a:ext cx="9045576" cy="5183187"/>
              <a:chOff x="172" y="1089"/>
              <a:chExt cx="5698" cy="3265"/>
            </a:xfrm>
          </p:grpSpPr>
          <p:sp>
            <p:nvSpPr>
              <p:cNvPr id="802" name="Freeform 9"/>
              <p:cNvSpPr>
                <a:spLocks/>
              </p:cNvSpPr>
              <p:nvPr/>
            </p:nvSpPr>
            <p:spPr bwMode="auto">
              <a:xfrm>
                <a:off x="2258" y="2518"/>
                <a:ext cx="502" cy="452"/>
              </a:xfrm>
              <a:custGeom>
                <a:avLst/>
                <a:gdLst>
                  <a:gd name="T0" fmla="*/ 229 w 1555"/>
                  <a:gd name="T1" fmla="*/ 999 h 1404"/>
                  <a:gd name="T2" fmla="*/ 726 w 1555"/>
                  <a:gd name="T3" fmla="*/ 1239 h 1404"/>
                  <a:gd name="T4" fmla="*/ 777 w 1555"/>
                  <a:gd name="T5" fmla="*/ 1181 h 1404"/>
                  <a:gd name="T6" fmla="*/ 1291 w 1555"/>
                  <a:gd name="T7" fmla="*/ 1086 h 1404"/>
                  <a:gd name="T8" fmla="*/ 1326 w 1555"/>
                  <a:gd name="T9" fmla="*/ 999 h 1404"/>
                  <a:gd name="T10" fmla="*/ 1549 w 1555"/>
                  <a:gd name="T11" fmla="*/ 779 h 1404"/>
                  <a:gd name="T12" fmla="*/ 1555 w 1555"/>
                  <a:gd name="T13" fmla="*/ 702 h 1404"/>
                  <a:gd name="T14" fmla="*/ 1372 w 1555"/>
                  <a:gd name="T15" fmla="*/ 395 h 1404"/>
                  <a:gd name="T16" fmla="*/ 1326 w 1555"/>
                  <a:gd name="T17" fmla="*/ 404 h 1404"/>
                  <a:gd name="T18" fmla="*/ 829 w 1555"/>
                  <a:gd name="T19" fmla="*/ 164 h 1404"/>
                  <a:gd name="T20" fmla="*/ 777 w 1555"/>
                  <a:gd name="T21" fmla="*/ 222 h 1404"/>
                  <a:gd name="T22" fmla="*/ 263 w 1555"/>
                  <a:gd name="T23" fmla="*/ 318 h 1404"/>
                  <a:gd name="T24" fmla="*/ 229 w 1555"/>
                  <a:gd name="T25" fmla="*/ 404 h 1404"/>
                  <a:gd name="T26" fmla="*/ 6 w 1555"/>
                  <a:gd name="T27" fmla="*/ 625 h 1404"/>
                  <a:gd name="T28" fmla="*/ 0 w 1555"/>
                  <a:gd name="T29" fmla="*/ 702 h 1404"/>
                  <a:gd name="T30" fmla="*/ 183 w 1555"/>
                  <a:gd name="T31" fmla="*/ 1009 h 1404"/>
                  <a:gd name="T32" fmla="*/ 229 w 1555"/>
                  <a:gd name="T33" fmla="*/ 999 h 1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55" h="1404">
                    <a:moveTo>
                      <a:pt x="229" y="999"/>
                    </a:moveTo>
                    <a:cubicBezTo>
                      <a:pt x="326" y="1296"/>
                      <a:pt x="549" y="1404"/>
                      <a:pt x="726" y="1239"/>
                    </a:cubicBezTo>
                    <a:cubicBezTo>
                      <a:pt x="744" y="1223"/>
                      <a:pt x="761" y="1203"/>
                      <a:pt x="777" y="1181"/>
                    </a:cubicBezTo>
                    <a:cubicBezTo>
                      <a:pt x="935" y="1394"/>
                      <a:pt x="1165" y="1351"/>
                      <a:pt x="1291" y="1086"/>
                    </a:cubicBezTo>
                    <a:cubicBezTo>
                      <a:pt x="1304" y="1059"/>
                      <a:pt x="1316" y="1030"/>
                      <a:pt x="1326" y="999"/>
                    </a:cubicBezTo>
                    <a:cubicBezTo>
                      <a:pt x="1424" y="1042"/>
                      <a:pt x="1523" y="943"/>
                      <a:pt x="1549" y="779"/>
                    </a:cubicBezTo>
                    <a:cubicBezTo>
                      <a:pt x="1553" y="754"/>
                      <a:pt x="1555" y="728"/>
                      <a:pt x="1555" y="702"/>
                    </a:cubicBezTo>
                    <a:cubicBezTo>
                      <a:pt x="1555" y="532"/>
                      <a:pt x="1473" y="395"/>
                      <a:pt x="1372" y="395"/>
                    </a:cubicBezTo>
                    <a:cubicBezTo>
                      <a:pt x="1356" y="395"/>
                      <a:pt x="1341" y="398"/>
                      <a:pt x="1326" y="404"/>
                    </a:cubicBezTo>
                    <a:cubicBezTo>
                      <a:pt x="1228" y="108"/>
                      <a:pt x="1006" y="0"/>
                      <a:pt x="829" y="164"/>
                    </a:cubicBezTo>
                    <a:cubicBezTo>
                      <a:pt x="811" y="181"/>
                      <a:pt x="793" y="201"/>
                      <a:pt x="777" y="222"/>
                    </a:cubicBezTo>
                    <a:cubicBezTo>
                      <a:pt x="620" y="10"/>
                      <a:pt x="389" y="53"/>
                      <a:pt x="263" y="318"/>
                    </a:cubicBezTo>
                    <a:cubicBezTo>
                      <a:pt x="250" y="345"/>
                      <a:pt x="239" y="374"/>
                      <a:pt x="229" y="404"/>
                    </a:cubicBezTo>
                    <a:cubicBezTo>
                      <a:pt x="131" y="362"/>
                      <a:pt x="31" y="461"/>
                      <a:pt x="6" y="625"/>
                    </a:cubicBezTo>
                    <a:cubicBezTo>
                      <a:pt x="2" y="650"/>
                      <a:pt x="0" y="676"/>
                      <a:pt x="0" y="702"/>
                    </a:cubicBezTo>
                    <a:cubicBezTo>
                      <a:pt x="0" y="872"/>
                      <a:pt x="82" y="1009"/>
                      <a:pt x="183" y="1009"/>
                    </a:cubicBezTo>
                    <a:cubicBezTo>
                      <a:pt x="198" y="1009"/>
                      <a:pt x="214" y="1006"/>
                      <a:pt x="229" y="999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3" name="Freeform 10"/>
              <p:cNvSpPr>
                <a:spLocks/>
              </p:cNvSpPr>
              <p:nvPr/>
            </p:nvSpPr>
            <p:spPr bwMode="auto">
              <a:xfrm>
                <a:off x="2258" y="2518"/>
                <a:ext cx="502" cy="452"/>
              </a:xfrm>
              <a:custGeom>
                <a:avLst/>
                <a:gdLst>
                  <a:gd name="T0" fmla="*/ 74 w 502"/>
                  <a:gd name="T1" fmla="*/ 322 h 452"/>
                  <a:gd name="T2" fmla="*/ 234 w 502"/>
                  <a:gd name="T3" fmla="*/ 399 h 452"/>
                  <a:gd name="T4" fmla="*/ 251 w 502"/>
                  <a:gd name="T5" fmla="*/ 381 h 452"/>
                  <a:gd name="T6" fmla="*/ 416 w 502"/>
                  <a:gd name="T7" fmla="*/ 350 h 452"/>
                  <a:gd name="T8" fmla="*/ 428 w 502"/>
                  <a:gd name="T9" fmla="*/ 322 h 452"/>
                  <a:gd name="T10" fmla="*/ 500 w 502"/>
                  <a:gd name="T11" fmla="*/ 251 h 452"/>
                  <a:gd name="T12" fmla="*/ 502 w 502"/>
                  <a:gd name="T13" fmla="*/ 226 h 452"/>
                  <a:gd name="T14" fmla="*/ 443 w 502"/>
                  <a:gd name="T15" fmla="*/ 127 h 452"/>
                  <a:gd name="T16" fmla="*/ 428 w 502"/>
                  <a:gd name="T17" fmla="*/ 130 h 452"/>
                  <a:gd name="T18" fmla="*/ 267 w 502"/>
                  <a:gd name="T19" fmla="*/ 53 h 452"/>
                  <a:gd name="T20" fmla="*/ 251 w 502"/>
                  <a:gd name="T21" fmla="*/ 71 h 452"/>
                  <a:gd name="T22" fmla="*/ 85 w 502"/>
                  <a:gd name="T23" fmla="*/ 102 h 452"/>
                  <a:gd name="T24" fmla="*/ 74 w 502"/>
                  <a:gd name="T25" fmla="*/ 130 h 452"/>
                  <a:gd name="T26" fmla="*/ 2 w 502"/>
                  <a:gd name="T27" fmla="*/ 201 h 452"/>
                  <a:gd name="T28" fmla="*/ 0 w 502"/>
                  <a:gd name="T29" fmla="*/ 226 h 452"/>
                  <a:gd name="T30" fmla="*/ 59 w 502"/>
                  <a:gd name="T31" fmla="*/ 325 h 452"/>
                  <a:gd name="T32" fmla="*/ 74 w 502"/>
                  <a:gd name="T33" fmla="*/ 32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2" h="452">
                    <a:moveTo>
                      <a:pt x="74" y="322"/>
                    </a:moveTo>
                    <a:cubicBezTo>
                      <a:pt x="105" y="418"/>
                      <a:pt x="177" y="452"/>
                      <a:pt x="234" y="399"/>
                    </a:cubicBezTo>
                    <a:cubicBezTo>
                      <a:pt x="240" y="394"/>
                      <a:pt x="245" y="388"/>
                      <a:pt x="251" y="381"/>
                    </a:cubicBezTo>
                    <a:cubicBezTo>
                      <a:pt x="302" y="449"/>
                      <a:pt x="376" y="435"/>
                      <a:pt x="416" y="350"/>
                    </a:cubicBezTo>
                    <a:cubicBezTo>
                      <a:pt x="421" y="341"/>
                      <a:pt x="424" y="332"/>
                      <a:pt x="428" y="322"/>
                    </a:cubicBezTo>
                    <a:cubicBezTo>
                      <a:pt x="459" y="336"/>
                      <a:pt x="491" y="304"/>
                      <a:pt x="500" y="251"/>
                    </a:cubicBezTo>
                    <a:cubicBezTo>
                      <a:pt x="501" y="243"/>
                      <a:pt x="502" y="234"/>
                      <a:pt x="502" y="226"/>
                    </a:cubicBezTo>
                    <a:cubicBezTo>
                      <a:pt x="502" y="171"/>
                      <a:pt x="475" y="127"/>
                      <a:pt x="443" y="127"/>
                    </a:cubicBezTo>
                    <a:cubicBezTo>
                      <a:pt x="437" y="127"/>
                      <a:pt x="433" y="128"/>
                      <a:pt x="428" y="130"/>
                    </a:cubicBezTo>
                    <a:cubicBezTo>
                      <a:pt x="396" y="34"/>
                      <a:pt x="324" y="0"/>
                      <a:pt x="267" y="53"/>
                    </a:cubicBezTo>
                    <a:cubicBezTo>
                      <a:pt x="262" y="58"/>
                      <a:pt x="256" y="64"/>
                      <a:pt x="251" y="71"/>
                    </a:cubicBezTo>
                    <a:cubicBezTo>
                      <a:pt x="200" y="3"/>
                      <a:pt x="125" y="17"/>
                      <a:pt x="85" y="102"/>
                    </a:cubicBezTo>
                    <a:cubicBezTo>
                      <a:pt x="81" y="111"/>
                      <a:pt x="77" y="120"/>
                      <a:pt x="74" y="130"/>
                    </a:cubicBezTo>
                    <a:cubicBezTo>
                      <a:pt x="42" y="116"/>
                      <a:pt x="10" y="148"/>
                      <a:pt x="2" y="201"/>
                    </a:cubicBezTo>
                    <a:cubicBezTo>
                      <a:pt x="1" y="209"/>
                      <a:pt x="0" y="218"/>
                      <a:pt x="0" y="226"/>
                    </a:cubicBezTo>
                    <a:cubicBezTo>
                      <a:pt x="0" y="281"/>
                      <a:pt x="26" y="325"/>
                      <a:pt x="59" y="325"/>
                    </a:cubicBezTo>
                    <a:cubicBezTo>
                      <a:pt x="64" y="325"/>
                      <a:pt x="69" y="324"/>
                      <a:pt x="74" y="322"/>
                    </a:cubicBez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4" name="Rectangle 11"/>
              <p:cNvSpPr>
                <a:spLocks noChangeArrowheads="1"/>
              </p:cNvSpPr>
              <p:nvPr/>
            </p:nvSpPr>
            <p:spPr bwMode="auto">
              <a:xfrm>
                <a:off x="2402" y="2703"/>
                <a:ext cx="23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Internet</a:t>
                </a:r>
                <a:endParaRPr lang="en-US" altLang="ko-KR"/>
              </a:p>
            </p:txBody>
          </p:sp>
          <p:sp>
            <p:nvSpPr>
              <p:cNvPr id="805" name="Freeform 12"/>
              <p:cNvSpPr>
                <a:spLocks/>
              </p:cNvSpPr>
              <p:nvPr/>
            </p:nvSpPr>
            <p:spPr bwMode="auto">
              <a:xfrm>
                <a:off x="878" y="3463"/>
                <a:ext cx="54" cy="25"/>
              </a:xfrm>
              <a:custGeom>
                <a:avLst/>
                <a:gdLst>
                  <a:gd name="T0" fmla="*/ 94 w 167"/>
                  <a:gd name="T1" fmla="*/ 76 h 78"/>
                  <a:gd name="T2" fmla="*/ 166 w 167"/>
                  <a:gd name="T3" fmla="*/ 33 h 78"/>
                  <a:gd name="T4" fmla="*/ 166 w 167"/>
                  <a:gd name="T5" fmla="*/ 22 h 78"/>
                  <a:gd name="T6" fmla="*/ 116 w 167"/>
                  <a:gd name="T7" fmla="*/ 4 h 78"/>
                  <a:gd name="T8" fmla="*/ 114 w 167"/>
                  <a:gd name="T9" fmla="*/ 5 h 78"/>
                  <a:gd name="T10" fmla="*/ 0 w 167"/>
                  <a:gd name="T11" fmla="*/ 76 h 78"/>
                  <a:gd name="T12" fmla="*/ 94 w 167"/>
                  <a:gd name="T1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78">
                    <a:moveTo>
                      <a:pt x="94" y="76"/>
                    </a:moveTo>
                    <a:cubicBezTo>
                      <a:pt x="131" y="78"/>
                      <a:pt x="164" y="59"/>
                      <a:pt x="166" y="33"/>
                    </a:cubicBezTo>
                    <a:cubicBezTo>
                      <a:pt x="167" y="30"/>
                      <a:pt x="167" y="26"/>
                      <a:pt x="166" y="22"/>
                    </a:cubicBezTo>
                    <a:cubicBezTo>
                      <a:pt x="159" y="8"/>
                      <a:pt x="137" y="0"/>
                      <a:pt x="116" y="4"/>
                    </a:cubicBezTo>
                    <a:cubicBezTo>
                      <a:pt x="115" y="4"/>
                      <a:pt x="115" y="4"/>
                      <a:pt x="114" y="5"/>
                    </a:cubicBezTo>
                    <a:lnTo>
                      <a:pt x="0" y="76"/>
                    </a:lnTo>
                    <a:lnTo>
                      <a:pt x="94" y="76"/>
                    </a:lnTo>
                    <a:close/>
                  </a:path>
                </a:pathLst>
              </a:custGeom>
              <a:solidFill>
                <a:srgbClr val="DDDDD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806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" y="3446"/>
                <a:ext cx="46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7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" y="3446"/>
                <a:ext cx="46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8" name="Freeform 15"/>
              <p:cNvSpPr>
                <a:spLocks/>
              </p:cNvSpPr>
              <p:nvPr/>
            </p:nvSpPr>
            <p:spPr bwMode="auto">
              <a:xfrm>
                <a:off x="878" y="3452"/>
                <a:ext cx="36" cy="35"/>
              </a:xfrm>
              <a:custGeom>
                <a:avLst/>
                <a:gdLst>
                  <a:gd name="T0" fmla="*/ 0 w 36"/>
                  <a:gd name="T1" fmla="*/ 35 h 35"/>
                  <a:gd name="T2" fmla="*/ 33 w 36"/>
                  <a:gd name="T3" fmla="*/ 23 h 35"/>
                  <a:gd name="T4" fmla="*/ 33 w 36"/>
                  <a:gd name="T5" fmla="*/ 20 h 35"/>
                  <a:gd name="T6" fmla="*/ 36 w 36"/>
                  <a:gd name="T7" fmla="*/ 19 h 35"/>
                  <a:gd name="T8" fmla="*/ 36 w 36"/>
                  <a:gd name="T9" fmla="*/ 0 h 35"/>
                  <a:gd name="T10" fmla="*/ 1 w 36"/>
                  <a:gd name="T11" fmla="*/ 14 h 35"/>
                  <a:gd name="T12" fmla="*/ 0 w 3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0" y="35"/>
                    </a:moveTo>
                    <a:lnTo>
                      <a:pt x="33" y="23"/>
                    </a:lnTo>
                    <a:lnTo>
                      <a:pt x="33" y="20"/>
                    </a:lnTo>
                    <a:lnTo>
                      <a:pt x="36" y="19"/>
                    </a:lnTo>
                    <a:lnTo>
                      <a:pt x="36" y="0"/>
                    </a:lnTo>
                    <a:lnTo>
                      <a:pt x="1" y="14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9" name="Rectangle 16"/>
              <p:cNvSpPr>
                <a:spLocks noChangeArrowheads="1"/>
              </p:cNvSpPr>
              <p:nvPr/>
            </p:nvSpPr>
            <p:spPr bwMode="auto">
              <a:xfrm>
                <a:off x="719" y="3389"/>
                <a:ext cx="201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0" name="Rectangle 17"/>
              <p:cNvSpPr>
                <a:spLocks noChangeArrowheads="1"/>
              </p:cNvSpPr>
              <p:nvPr/>
            </p:nvSpPr>
            <p:spPr bwMode="auto">
              <a:xfrm>
                <a:off x="719" y="3395"/>
                <a:ext cx="201" cy="5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1" name="Rectangle 18"/>
              <p:cNvSpPr>
                <a:spLocks noChangeArrowheads="1"/>
              </p:cNvSpPr>
              <p:nvPr/>
            </p:nvSpPr>
            <p:spPr bwMode="auto">
              <a:xfrm>
                <a:off x="719" y="3400"/>
                <a:ext cx="201" cy="5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2" name="Rectangle 19"/>
              <p:cNvSpPr>
                <a:spLocks noChangeArrowheads="1"/>
              </p:cNvSpPr>
              <p:nvPr/>
            </p:nvSpPr>
            <p:spPr bwMode="auto">
              <a:xfrm>
                <a:off x="719" y="3405"/>
                <a:ext cx="201" cy="5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3" name="Rectangle 20"/>
              <p:cNvSpPr>
                <a:spLocks noChangeArrowheads="1"/>
              </p:cNvSpPr>
              <p:nvPr/>
            </p:nvSpPr>
            <p:spPr bwMode="auto">
              <a:xfrm>
                <a:off x="719" y="3410"/>
                <a:ext cx="201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4" name="Rectangle 21"/>
              <p:cNvSpPr>
                <a:spLocks noChangeArrowheads="1"/>
              </p:cNvSpPr>
              <p:nvPr/>
            </p:nvSpPr>
            <p:spPr bwMode="auto">
              <a:xfrm>
                <a:off x="719" y="3415"/>
                <a:ext cx="201" cy="5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5" name="Rectangle 22"/>
              <p:cNvSpPr>
                <a:spLocks noChangeArrowheads="1"/>
              </p:cNvSpPr>
              <p:nvPr/>
            </p:nvSpPr>
            <p:spPr bwMode="auto">
              <a:xfrm>
                <a:off x="719" y="3420"/>
                <a:ext cx="201" cy="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6" name="Rectangle 23"/>
              <p:cNvSpPr>
                <a:spLocks noChangeArrowheads="1"/>
              </p:cNvSpPr>
              <p:nvPr/>
            </p:nvSpPr>
            <p:spPr bwMode="auto">
              <a:xfrm>
                <a:off x="719" y="3426"/>
                <a:ext cx="201" cy="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7" name="Rectangle 24"/>
              <p:cNvSpPr>
                <a:spLocks noChangeArrowheads="1"/>
              </p:cNvSpPr>
              <p:nvPr/>
            </p:nvSpPr>
            <p:spPr bwMode="auto">
              <a:xfrm>
                <a:off x="719" y="3431"/>
                <a:ext cx="201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8" name="Rectangle 25"/>
              <p:cNvSpPr>
                <a:spLocks noChangeArrowheads="1"/>
              </p:cNvSpPr>
              <p:nvPr/>
            </p:nvSpPr>
            <p:spPr bwMode="auto">
              <a:xfrm>
                <a:off x="719" y="3436"/>
                <a:ext cx="201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9" name="Rectangle 26"/>
              <p:cNvSpPr>
                <a:spLocks noChangeArrowheads="1"/>
              </p:cNvSpPr>
              <p:nvPr/>
            </p:nvSpPr>
            <p:spPr bwMode="auto">
              <a:xfrm>
                <a:off x="719" y="3441"/>
                <a:ext cx="201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0" name="Rectangle 27"/>
              <p:cNvSpPr>
                <a:spLocks noChangeArrowheads="1"/>
              </p:cNvSpPr>
              <p:nvPr/>
            </p:nvSpPr>
            <p:spPr bwMode="auto">
              <a:xfrm>
                <a:off x="719" y="3446"/>
                <a:ext cx="201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1" name="Rectangle 28"/>
              <p:cNvSpPr>
                <a:spLocks noChangeArrowheads="1"/>
              </p:cNvSpPr>
              <p:nvPr/>
            </p:nvSpPr>
            <p:spPr bwMode="auto">
              <a:xfrm>
                <a:off x="719" y="3451"/>
                <a:ext cx="201" cy="6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2" name="Rectangle 29"/>
              <p:cNvSpPr>
                <a:spLocks noChangeArrowheads="1"/>
              </p:cNvSpPr>
              <p:nvPr/>
            </p:nvSpPr>
            <p:spPr bwMode="auto">
              <a:xfrm>
                <a:off x="719" y="3457"/>
                <a:ext cx="201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3" name="Rectangle 30"/>
              <p:cNvSpPr>
                <a:spLocks noChangeArrowheads="1"/>
              </p:cNvSpPr>
              <p:nvPr/>
            </p:nvSpPr>
            <p:spPr bwMode="auto">
              <a:xfrm>
                <a:off x="719" y="3462"/>
                <a:ext cx="201" cy="5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4" name="Rectangle 31"/>
              <p:cNvSpPr>
                <a:spLocks noChangeArrowheads="1"/>
              </p:cNvSpPr>
              <p:nvPr/>
            </p:nvSpPr>
            <p:spPr bwMode="auto">
              <a:xfrm>
                <a:off x="719" y="3467"/>
                <a:ext cx="201" cy="5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5" name="Freeform 32"/>
              <p:cNvSpPr>
                <a:spLocks/>
              </p:cNvSpPr>
              <p:nvPr/>
            </p:nvSpPr>
            <p:spPr bwMode="auto">
              <a:xfrm>
                <a:off x="726" y="3395"/>
                <a:ext cx="188" cy="71"/>
              </a:xfrm>
              <a:custGeom>
                <a:avLst/>
                <a:gdLst>
                  <a:gd name="T0" fmla="*/ 0 w 188"/>
                  <a:gd name="T1" fmla="*/ 14 h 71"/>
                  <a:gd name="T2" fmla="*/ 153 w 188"/>
                  <a:gd name="T3" fmla="*/ 71 h 71"/>
                  <a:gd name="T4" fmla="*/ 188 w 188"/>
                  <a:gd name="T5" fmla="*/ 57 h 71"/>
                  <a:gd name="T6" fmla="*/ 36 w 188"/>
                  <a:gd name="T7" fmla="*/ 0 h 71"/>
                  <a:gd name="T8" fmla="*/ 0 w 188"/>
                  <a:gd name="T9" fmla="*/ 1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71">
                    <a:moveTo>
                      <a:pt x="0" y="14"/>
                    </a:moveTo>
                    <a:lnTo>
                      <a:pt x="153" y="71"/>
                    </a:lnTo>
                    <a:lnTo>
                      <a:pt x="188" y="57"/>
                    </a:lnTo>
                    <a:lnTo>
                      <a:pt x="36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826" name="Picture 3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" y="3400"/>
                <a:ext cx="165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7" name="Picture 3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" y="3400"/>
                <a:ext cx="165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8" name="Freeform 35"/>
              <p:cNvSpPr>
                <a:spLocks/>
              </p:cNvSpPr>
              <p:nvPr/>
            </p:nvSpPr>
            <p:spPr bwMode="auto">
              <a:xfrm>
                <a:off x="726" y="3409"/>
                <a:ext cx="153" cy="78"/>
              </a:xfrm>
              <a:custGeom>
                <a:avLst/>
                <a:gdLst>
                  <a:gd name="T0" fmla="*/ 3 w 153"/>
                  <a:gd name="T1" fmla="*/ 22 h 78"/>
                  <a:gd name="T2" fmla="*/ 152 w 153"/>
                  <a:gd name="T3" fmla="*/ 78 h 78"/>
                  <a:gd name="T4" fmla="*/ 153 w 153"/>
                  <a:gd name="T5" fmla="*/ 57 h 78"/>
                  <a:gd name="T6" fmla="*/ 0 w 153"/>
                  <a:gd name="T7" fmla="*/ 0 h 78"/>
                  <a:gd name="T8" fmla="*/ 0 w 153"/>
                  <a:gd name="T9" fmla="*/ 18 h 78"/>
                  <a:gd name="T10" fmla="*/ 3 w 153"/>
                  <a:gd name="T11" fmla="*/ 19 h 78"/>
                  <a:gd name="T12" fmla="*/ 3 w 153"/>
                  <a:gd name="T13" fmla="*/ 2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78">
                    <a:moveTo>
                      <a:pt x="3" y="22"/>
                    </a:moveTo>
                    <a:lnTo>
                      <a:pt x="152" y="78"/>
                    </a:lnTo>
                    <a:lnTo>
                      <a:pt x="153" y="57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" y="19"/>
                    </a:lnTo>
                    <a:lnTo>
                      <a:pt x="3" y="2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29" name="Freeform 36"/>
              <p:cNvSpPr>
                <a:spLocks/>
              </p:cNvSpPr>
              <p:nvPr/>
            </p:nvSpPr>
            <p:spPr bwMode="auto">
              <a:xfrm>
                <a:off x="726" y="3395"/>
                <a:ext cx="188" cy="92"/>
              </a:xfrm>
              <a:custGeom>
                <a:avLst/>
                <a:gdLst>
                  <a:gd name="T0" fmla="*/ 0 w 188"/>
                  <a:gd name="T1" fmla="*/ 14 h 92"/>
                  <a:gd name="T2" fmla="*/ 0 w 188"/>
                  <a:gd name="T3" fmla="*/ 32 h 92"/>
                  <a:gd name="T4" fmla="*/ 3 w 188"/>
                  <a:gd name="T5" fmla="*/ 33 h 92"/>
                  <a:gd name="T6" fmla="*/ 3 w 188"/>
                  <a:gd name="T7" fmla="*/ 36 h 92"/>
                  <a:gd name="T8" fmla="*/ 152 w 188"/>
                  <a:gd name="T9" fmla="*/ 92 h 92"/>
                  <a:gd name="T10" fmla="*/ 185 w 188"/>
                  <a:gd name="T11" fmla="*/ 80 h 92"/>
                  <a:gd name="T12" fmla="*/ 185 w 188"/>
                  <a:gd name="T13" fmla="*/ 77 h 92"/>
                  <a:gd name="T14" fmla="*/ 188 w 188"/>
                  <a:gd name="T15" fmla="*/ 76 h 92"/>
                  <a:gd name="T16" fmla="*/ 188 w 188"/>
                  <a:gd name="T17" fmla="*/ 57 h 92"/>
                  <a:gd name="T18" fmla="*/ 36 w 188"/>
                  <a:gd name="T19" fmla="*/ 0 h 92"/>
                  <a:gd name="T20" fmla="*/ 0 w 188"/>
                  <a:gd name="T21" fmla="*/ 1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92">
                    <a:moveTo>
                      <a:pt x="0" y="14"/>
                    </a:moveTo>
                    <a:lnTo>
                      <a:pt x="0" y="32"/>
                    </a:lnTo>
                    <a:lnTo>
                      <a:pt x="3" y="33"/>
                    </a:lnTo>
                    <a:lnTo>
                      <a:pt x="3" y="36"/>
                    </a:lnTo>
                    <a:lnTo>
                      <a:pt x="152" y="92"/>
                    </a:lnTo>
                    <a:lnTo>
                      <a:pt x="185" y="80"/>
                    </a:lnTo>
                    <a:lnTo>
                      <a:pt x="185" y="77"/>
                    </a:lnTo>
                    <a:lnTo>
                      <a:pt x="188" y="76"/>
                    </a:lnTo>
                    <a:lnTo>
                      <a:pt x="188" y="57"/>
                    </a:lnTo>
                    <a:lnTo>
                      <a:pt x="36" y="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0" name="Freeform 37"/>
              <p:cNvSpPr>
                <a:spLocks/>
              </p:cNvSpPr>
              <p:nvPr/>
            </p:nvSpPr>
            <p:spPr bwMode="auto">
              <a:xfrm>
                <a:off x="791" y="3440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0 w 3"/>
                  <a:gd name="T5" fmla="*/ 2 h 3"/>
                  <a:gd name="T6" fmla="*/ 2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831" name="Picture 3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" y="3426"/>
                <a:ext cx="25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2" name="Picture 3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" y="3426"/>
                <a:ext cx="25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3" name="Freeform 40"/>
              <p:cNvSpPr>
                <a:spLocks/>
              </p:cNvSpPr>
              <p:nvPr/>
            </p:nvSpPr>
            <p:spPr bwMode="auto">
              <a:xfrm>
                <a:off x="780" y="34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4" name="Freeform 41"/>
              <p:cNvSpPr>
                <a:spLocks/>
              </p:cNvSpPr>
              <p:nvPr/>
            </p:nvSpPr>
            <p:spPr bwMode="auto">
              <a:xfrm>
                <a:off x="768" y="3431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1 w 3"/>
                  <a:gd name="T5" fmla="*/ 2 h 3"/>
                  <a:gd name="T6" fmla="*/ 2 w 3"/>
                  <a:gd name="T7" fmla="*/ 3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5" name="Freeform 42"/>
              <p:cNvSpPr>
                <a:spLocks/>
              </p:cNvSpPr>
              <p:nvPr/>
            </p:nvSpPr>
            <p:spPr bwMode="auto">
              <a:xfrm>
                <a:off x="757" y="3427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0 w 3"/>
                  <a:gd name="T5" fmla="*/ 2 h 3"/>
                  <a:gd name="T6" fmla="*/ 2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2" y="2"/>
                      <a:pt x="3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6" name="Freeform 43"/>
              <p:cNvSpPr>
                <a:spLocks/>
              </p:cNvSpPr>
              <p:nvPr/>
            </p:nvSpPr>
            <p:spPr bwMode="auto">
              <a:xfrm>
                <a:off x="746" y="342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0 w 2"/>
                  <a:gd name="T5" fmla="*/ 2 h 3"/>
                  <a:gd name="T6" fmla="*/ 2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7" name="Freeform 44"/>
              <p:cNvSpPr>
                <a:spLocks/>
              </p:cNvSpPr>
              <p:nvPr/>
            </p:nvSpPr>
            <p:spPr bwMode="auto">
              <a:xfrm>
                <a:off x="735" y="3419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1" y="0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8" name="Freeform 45"/>
              <p:cNvSpPr>
                <a:spLocks/>
              </p:cNvSpPr>
              <p:nvPr/>
            </p:nvSpPr>
            <p:spPr bwMode="auto">
              <a:xfrm>
                <a:off x="791" y="3437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0 h 2"/>
                  <a:gd name="T4" fmla="*/ 0 w 3"/>
                  <a:gd name="T5" fmla="*/ 2 h 2"/>
                  <a:gd name="T6" fmla="*/ 2 w 3"/>
                  <a:gd name="T7" fmla="*/ 2 h 2"/>
                  <a:gd name="T8" fmla="*/ 2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39" name="Freeform 46"/>
              <p:cNvSpPr>
                <a:spLocks/>
              </p:cNvSpPr>
              <p:nvPr/>
            </p:nvSpPr>
            <p:spPr bwMode="auto">
              <a:xfrm>
                <a:off x="780" y="343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1 h 3"/>
                  <a:gd name="T4" fmla="*/ 0 w 2"/>
                  <a:gd name="T5" fmla="*/ 2 h 3"/>
                  <a:gd name="T6" fmla="*/ 2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0" name="Freeform 47"/>
              <p:cNvSpPr>
                <a:spLocks/>
              </p:cNvSpPr>
              <p:nvPr/>
            </p:nvSpPr>
            <p:spPr bwMode="auto">
              <a:xfrm>
                <a:off x="768" y="3428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1 w 3"/>
                  <a:gd name="T5" fmla="*/ 2 h 3"/>
                  <a:gd name="T6" fmla="*/ 2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3" y="2"/>
                      <a:pt x="3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1" name="Freeform 48"/>
              <p:cNvSpPr>
                <a:spLocks/>
              </p:cNvSpPr>
              <p:nvPr/>
            </p:nvSpPr>
            <p:spPr bwMode="auto">
              <a:xfrm>
                <a:off x="757" y="3424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0 w 3"/>
                  <a:gd name="T5" fmla="*/ 2 h 3"/>
                  <a:gd name="T6" fmla="*/ 2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2" name="Freeform 49"/>
              <p:cNvSpPr>
                <a:spLocks/>
              </p:cNvSpPr>
              <p:nvPr/>
            </p:nvSpPr>
            <p:spPr bwMode="auto">
              <a:xfrm>
                <a:off x="746" y="341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1 h 3"/>
                  <a:gd name="T4" fmla="*/ 0 w 2"/>
                  <a:gd name="T5" fmla="*/ 2 h 3"/>
                  <a:gd name="T6" fmla="*/ 2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3" name="Freeform 50"/>
              <p:cNvSpPr>
                <a:spLocks/>
              </p:cNvSpPr>
              <p:nvPr/>
            </p:nvSpPr>
            <p:spPr bwMode="auto">
              <a:xfrm>
                <a:off x="735" y="3415"/>
                <a:ext cx="2" cy="3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1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4" name="Freeform 51"/>
              <p:cNvSpPr>
                <a:spLocks/>
              </p:cNvSpPr>
              <p:nvPr/>
            </p:nvSpPr>
            <p:spPr bwMode="auto">
              <a:xfrm>
                <a:off x="791" y="3443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0 w 3"/>
                  <a:gd name="T5" fmla="*/ 2 h 3"/>
                  <a:gd name="T6" fmla="*/ 2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5" name="Freeform 52"/>
              <p:cNvSpPr>
                <a:spLocks/>
              </p:cNvSpPr>
              <p:nvPr/>
            </p:nvSpPr>
            <p:spPr bwMode="auto">
              <a:xfrm>
                <a:off x="780" y="343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6" name="Freeform 53"/>
              <p:cNvSpPr>
                <a:spLocks/>
              </p:cNvSpPr>
              <p:nvPr/>
            </p:nvSpPr>
            <p:spPr bwMode="auto">
              <a:xfrm>
                <a:off x="768" y="3434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1 w 3"/>
                  <a:gd name="T5" fmla="*/ 2 h 3"/>
                  <a:gd name="T6" fmla="*/ 2 w 3"/>
                  <a:gd name="T7" fmla="*/ 3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7" name="Freeform 54"/>
              <p:cNvSpPr>
                <a:spLocks/>
              </p:cNvSpPr>
              <p:nvPr/>
            </p:nvSpPr>
            <p:spPr bwMode="auto">
              <a:xfrm>
                <a:off x="757" y="3430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8" name="Freeform 55"/>
              <p:cNvSpPr>
                <a:spLocks/>
              </p:cNvSpPr>
              <p:nvPr/>
            </p:nvSpPr>
            <p:spPr bwMode="auto">
              <a:xfrm>
                <a:off x="746" y="3426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2"/>
                      <a:pt x="2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49" name="Freeform 56"/>
              <p:cNvSpPr>
                <a:spLocks/>
              </p:cNvSpPr>
              <p:nvPr/>
            </p:nvSpPr>
            <p:spPr bwMode="auto">
              <a:xfrm>
                <a:off x="735" y="3421"/>
                <a:ext cx="2" cy="3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1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0" name="Freeform 57"/>
              <p:cNvSpPr>
                <a:spLocks/>
              </p:cNvSpPr>
              <p:nvPr/>
            </p:nvSpPr>
            <p:spPr bwMode="auto">
              <a:xfrm>
                <a:off x="1554" y="2743"/>
                <a:ext cx="70" cy="23"/>
              </a:xfrm>
              <a:custGeom>
                <a:avLst/>
                <a:gdLst>
                  <a:gd name="T0" fmla="*/ 123 w 220"/>
                  <a:gd name="T1" fmla="*/ 72 h 72"/>
                  <a:gd name="T2" fmla="*/ 219 w 220"/>
                  <a:gd name="T3" fmla="*/ 22 h 72"/>
                  <a:gd name="T4" fmla="*/ 171 w 220"/>
                  <a:gd name="T5" fmla="*/ 0 h 72"/>
                  <a:gd name="T6" fmla="*/ 0 w 220"/>
                  <a:gd name="T7" fmla="*/ 72 h 72"/>
                  <a:gd name="T8" fmla="*/ 123 w 220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72">
                    <a:moveTo>
                      <a:pt x="123" y="72"/>
                    </a:moveTo>
                    <a:cubicBezTo>
                      <a:pt x="179" y="69"/>
                      <a:pt x="220" y="47"/>
                      <a:pt x="219" y="22"/>
                    </a:cubicBezTo>
                    <a:cubicBezTo>
                      <a:pt x="215" y="10"/>
                      <a:pt x="196" y="2"/>
                      <a:pt x="171" y="0"/>
                    </a:cubicBezTo>
                    <a:lnTo>
                      <a:pt x="0" y="72"/>
                    </a:lnTo>
                    <a:lnTo>
                      <a:pt x="123" y="72"/>
                    </a:lnTo>
                    <a:close/>
                  </a:path>
                </a:pathLst>
              </a:custGeom>
              <a:solidFill>
                <a:srgbClr val="DDDDD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1" name="Rectangle 58"/>
              <p:cNvSpPr>
                <a:spLocks noChangeArrowheads="1"/>
              </p:cNvSpPr>
              <p:nvPr/>
            </p:nvSpPr>
            <p:spPr bwMode="auto">
              <a:xfrm>
                <a:off x="1436" y="2698"/>
                <a:ext cx="176" cy="5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2" name="Rectangle 59"/>
              <p:cNvSpPr>
                <a:spLocks noChangeArrowheads="1"/>
              </p:cNvSpPr>
              <p:nvPr/>
            </p:nvSpPr>
            <p:spPr bwMode="auto">
              <a:xfrm>
                <a:off x="1436" y="2703"/>
                <a:ext cx="176" cy="5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3" name="Rectangle 60"/>
              <p:cNvSpPr>
                <a:spLocks noChangeArrowheads="1"/>
              </p:cNvSpPr>
              <p:nvPr/>
            </p:nvSpPr>
            <p:spPr bwMode="auto">
              <a:xfrm>
                <a:off x="1436" y="2708"/>
                <a:ext cx="176" cy="5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4" name="Rectangle 61"/>
              <p:cNvSpPr>
                <a:spLocks noChangeArrowheads="1"/>
              </p:cNvSpPr>
              <p:nvPr/>
            </p:nvSpPr>
            <p:spPr bwMode="auto">
              <a:xfrm>
                <a:off x="1436" y="2713"/>
                <a:ext cx="176" cy="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5" name="Rectangle 62"/>
              <p:cNvSpPr>
                <a:spLocks noChangeArrowheads="1"/>
              </p:cNvSpPr>
              <p:nvPr/>
            </p:nvSpPr>
            <p:spPr bwMode="auto">
              <a:xfrm>
                <a:off x="1436" y="2719"/>
                <a:ext cx="176" cy="5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6" name="Rectangle 63"/>
              <p:cNvSpPr>
                <a:spLocks noChangeArrowheads="1"/>
              </p:cNvSpPr>
              <p:nvPr/>
            </p:nvSpPr>
            <p:spPr bwMode="auto">
              <a:xfrm>
                <a:off x="1436" y="2724"/>
                <a:ext cx="176" cy="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7" name="Rectangle 64"/>
              <p:cNvSpPr>
                <a:spLocks noChangeArrowheads="1"/>
              </p:cNvSpPr>
              <p:nvPr/>
            </p:nvSpPr>
            <p:spPr bwMode="auto">
              <a:xfrm>
                <a:off x="1436" y="2729"/>
                <a:ext cx="176" cy="5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8" name="Rectangle 65"/>
              <p:cNvSpPr>
                <a:spLocks noChangeArrowheads="1"/>
              </p:cNvSpPr>
              <p:nvPr/>
            </p:nvSpPr>
            <p:spPr bwMode="auto">
              <a:xfrm>
                <a:off x="1436" y="2734"/>
                <a:ext cx="176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59" name="Rectangle 66"/>
              <p:cNvSpPr>
                <a:spLocks noChangeArrowheads="1"/>
              </p:cNvSpPr>
              <p:nvPr/>
            </p:nvSpPr>
            <p:spPr bwMode="auto">
              <a:xfrm>
                <a:off x="1436" y="2739"/>
                <a:ext cx="176" cy="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0" name="Rectangle 67"/>
              <p:cNvSpPr>
                <a:spLocks noChangeArrowheads="1"/>
              </p:cNvSpPr>
              <p:nvPr/>
            </p:nvSpPr>
            <p:spPr bwMode="auto">
              <a:xfrm>
                <a:off x="1436" y="2744"/>
                <a:ext cx="176" cy="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1" name="Freeform 68"/>
              <p:cNvSpPr>
                <a:spLocks/>
              </p:cNvSpPr>
              <p:nvPr/>
            </p:nvSpPr>
            <p:spPr bwMode="auto">
              <a:xfrm>
                <a:off x="1444" y="2707"/>
                <a:ext cx="165" cy="42"/>
              </a:xfrm>
              <a:custGeom>
                <a:avLst/>
                <a:gdLst>
                  <a:gd name="T0" fmla="*/ 0 w 512"/>
                  <a:gd name="T1" fmla="*/ 42 h 128"/>
                  <a:gd name="T2" fmla="*/ 77 w 512"/>
                  <a:gd name="T3" fmla="*/ 61 h 128"/>
                  <a:gd name="T4" fmla="*/ 77 w 512"/>
                  <a:gd name="T5" fmla="*/ 61 h 128"/>
                  <a:gd name="T6" fmla="*/ 264 w 512"/>
                  <a:gd name="T7" fmla="*/ 108 h 128"/>
                  <a:gd name="T8" fmla="*/ 264 w 512"/>
                  <a:gd name="T9" fmla="*/ 108 h 128"/>
                  <a:gd name="T10" fmla="*/ 341 w 512"/>
                  <a:gd name="T11" fmla="*/ 128 h 128"/>
                  <a:gd name="T12" fmla="*/ 512 w 512"/>
                  <a:gd name="T13" fmla="*/ 85 h 128"/>
                  <a:gd name="T14" fmla="*/ 169 w 512"/>
                  <a:gd name="T15" fmla="*/ 0 h 128"/>
                  <a:gd name="T16" fmla="*/ 0 w 512"/>
                  <a:gd name="T17" fmla="*/ 4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2" h="128">
                    <a:moveTo>
                      <a:pt x="0" y="42"/>
                    </a:moveTo>
                    <a:lnTo>
                      <a:pt x="77" y="61"/>
                    </a:lnTo>
                    <a:lnTo>
                      <a:pt x="77" y="61"/>
                    </a:lnTo>
                    <a:cubicBezTo>
                      <a:pt x="106" y="94"/>
                      <a:pt x="184" y="113"/>
                      <a:pt x="264" y="108"/>
                    </a:cubicBezTo>
                    <a:lnTo>
                      <a:pt x="264" y="108"/>
                    </a:lnTo>
                    <a:lnTo>
                      <a:pt x="341" y="128"/>
                    </a:lnTo>
                    <a:lnTo>
                      <a:pt x="512" y="85"/>
                    </a:lnTo>
                    <a:lnTo>
                      <a:pt x="169" y="0"/>
                    </a:lnTo>
                    <a:lnTo>
                      <a:pt x="0" y="42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862" name="Picture 6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5" y="2729"/>
                <a:ext cx="67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3" name="Picture 7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5" y="2729"/>
                <a:ext cx="67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4" name="Freeform 71"/>
              <p:cNvSpPr>
                <a:spLocks/>
              </p:cNvSpPr>
              <p:nvPr/>
            </p:nvSpPr>
            <p:spPr bwMode="auto">
              <a:xfrm>
                <a:off x="1554" y="2735"/>
                <a:ext cx="55" cy="31"/>
              </a:xfrm>
              <a:custGeom>
                <a:avLst/>
                <a:gdLst>
                  <a:gd name="T0" fmla="*/ 0 w 55"/>
                  <a:gd name="T1" fmla="*/ 31 h 31"/>
                  <a:gd name="T2" fmla="*/ 52 w 55"/>
                  <a:gd name="T3" fmla="*/ 18 h 31"/>
                  <a:gd name="T4" fmla="*/ 52 w 55"/>
                  <a:gd name="T5" fmla="*/ 16 h 31"/>
                  <a:gd name="T6" fmla="*/ 55 w 55"/>
                  <a:gd name="T7" fmla="*/ 15 h 31"/>
                  <a:gd name="T8" fmla="*/ 55 w 55"/>
                  <a:gd name="T9" fmla="*/ 0 h 31"/>
                  <a:gd name="T10" fmla="*/ 0 w 55"/>
                  <a:gd name="T11" fmla="*/ 14 h 31"/>
                  <a:gd name="T12" fmla="*/ 0 w 55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31">
                    <a:moveTo>
                      <a:pt x="0" y="31"/>
                    </a:moveTo>
                    <a:lnTo>
                      <a:pt x="52" y="18"/>
                    </a:lnTo>
                    <a:lnTo>
                      <a:pt x="52" y="16"/>
                    </a:lnTo>
                    <a:lnTo>
                      <a:pt x="55" y="15"/>
                    </a:lnTo>
                    <a:lnTo>
                      <a:pt x="55" y="0"/>
                    </a:lnTo>
                    <a:lnTo>
                      <a:pt x="0" y="14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865" name="Picture 7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6" y="2713"/>
                <a:ext cx="12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6" name="Freeform 73"/>
              <p:cNvSpPr>
                <a:spLocks/>
              </p:cNvSpPr>
              <p:nvPr/>
            </p:nvSpPr>
            <p:spPr bwMode="auto">
              <a:xfrm>
                <a:off x="1444" y="2721"/>
                <a:ext cx="110" cy="45"/>
              </a:xfrm>
              <a:custGeom>
                <a:avLst/>
                <a:gdLst>
                  <a:gd name="T0" fmla="*/ 0 w 341"/>
                  <a:gd name="T1" fmla="*/ 48 h 141"/>
                  <a:gd name="T2" fmla="*/ 8 w 341"/>
                  <a:gd name="T3" fmla="*/ 51 h 141"/>
                  <a:gd name="T4" fmla="*/ 8 w 341"/>
                  <a:gd name="T5" fmla="*/ 58 h 141"/>
                  <a:gd name="T6" fmla="*/ 77 w 341"/>
                  <a:gd name="T7" fmla="*/ 75 h 141"/>
                  <a:gd name="T8" fmla="*/ 77 w 341"/>
                  <a:gd name="T9" fmla="*/ 75 h 141"/>
                  <a:gd name="T10" fmla="*/ 264 w 341"/>
                  <a:gd name="T11" fmla="*/ 122 h 141"/>
                  <a:gd name="T12" fmla="*/ 264 w 341"/>
                  <a:gd name="T13" fmla="*/ 122 h 141"/>
                  <a:gd name="T14" fmla="*/ 341 w 341"/>
                  <a:gd name="T15" fmla="*/ 141 h 141"/>
                  <a:gd name="T16" fmla="*/ 341 w 341"/>
                  <a:gd name="T17" fmla="*/ 86 h 141"/>
                  <a:gd name="T18" fmla="*/ 264 w 341"/>
                  <a:gd name="T19" fmla="*/ 66 h 141"/>
                  <a:gd name="T20" fmla="*/ 264 w 341"/>
                  <a:gd name="T21" fmla="*/ 66 h 141"/>
                  <a:gd name="T22" fmla="*/ 77 w 341"/>
                  <a:gd name="T23" fmla="*/ 19 h 141"/>
                  <a:gd name="T24" fmla="*/ 77 w 341"/>
                  <a:gd name="T25" fmla="*/ 19 h 141"/>
                  <a:gd name="T26" fmla="*/ 0 w 341"/>
                  <a:gd name="T27" fmla="*/ 0 h 141"/>
                  <a:gd name="T28" fmla="*/ 0 w 341"/>
                  <a:gd name="T29" fmla="*/ 4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1" h="141">
                    <a:moveTo>
                      <a:pt x="0" y="48"/>
                    </a:moveTo>
                    <a:lnTo>
                      <a:pt x="8" y="51"/>
                    </a:lnTo>
                    <a:lnTo>
                      <a:pt x="8" y="58"/>
                    </a:lnTo>
                    <a:lnTo>
                      <a:pt x="77" y="75"/>
                    </a:lnTo>
                    <a:lnTo>
                      <a:pt x="77" y="75"/>
                    </a:lnTo>
                    <a:cubicBezTo>
                      <a:pt x="106" y="107"/>
                      <a:pt x="184" y="127"/>
                      <a:pt x="264" y="122"/>
                    </a:cubicBezTo>
                    <a:lnTo>
                      <a:pt x="264" y="122"/>
                    </a:lnTo>
                    <a:lnTo>
                      <a:pt x="341" y="141"/>
                    </a:lnTo>
                    <a:lnTo>
                      <a:pt x="341" y="86"/>
                    </a:lnTo>
                    <a:lnTo>
                      <a:pt x="264" y="66"/>
                    </a:lnTo>
                    <a:lnTo>
                      <a:pt x="264" y="66"/>
                    </a:lnTo>
                    <a:cubicBezTo>
                      <a:pt x="184" y="71"/>
                      <a:pt x="106" y="52"/>
                      <a:pt x="77" y="19"/>
                    </a:cubicBezTo>
                    <a:lnTo>
                      <a:pt x="77" y="19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67" name="Freeform 74"/>
              <p:cNvSpPr>
                <a:spLocks/>
              </p:cNvSpPr>
              <p:nvPr/>
            </p:nvSpPr>
            <p:spPr bwMode="auto">
              <a:xfrm>
                <a:off x="1444" y="2707"/>
                <a:ext cx="165" cy="59"/>
              </a:xfrm>
              <a:custGeom>
                <a:avLst/>
                <a:gdLst>
                  <a:gd name="T0" fmla="*/ 0 w 512"/>
                  <a:gd name="T1" fmla="*/ 43 h 184"/>
                  <a:gd name="T2" fmla="*/ 0 w 512"/>
                  <a:gd name="T3" fmla="*/ 91 h 184"/>
                  <a:gd name="T4" fmla="*/ 8 w 512"/>
                  <a:gd name="T5" fmla="*/ 94 h 184"/>
                  <a:gd name="T6" fmla="*/ 8 w 512"/>
                  <a:gd name="T7" fmla="*/ 101 h 184"/>
                  <a:gd name="T8" fmla="*/ 77 w 512"/>
                  <a:gd name="T9" fmla="*/ 118 h 184"/>
                  <a:gd name="T10" fmla="*/ 77 w 512"/>
                  <a:gd name="T11" fmla="*/ 118 h 184"/>
                  <a:gd name="T12" fmla="*/ 264 w 512"/>
                  <a:gd name="T13" fmla="*/ 165 h 184"/>
                  <a:gd name="T14" fmla="*/ 264 w 512"/>
                  <a:gd name="T15" fmla="*/ 165 h 184"/>
                  <a:gd name="T16" fmla="*/ 341 w 512"/>
                  <a:gd name="T17" fmla="*/ 184 h 184"/>
                  <a:gd name="T18" fmla="*/ 503 w 512"/>
                  <a:gd name="T19" fmla="*/ 143 h 184"/>
                  <a:gd name="T20" fmla="*/ 503 w 512"/>
                  <a:gd name="T21" fmla="*/ 136 h 184"/>
                  <a:gd name="T22" fmla="*/ 512 w 512"/>
                  <a:gd name="T23" fmla="*/ 134 h 184"/>
                  <a:gd name="T24" fmla="*/ 512 w 512"/>
                  <a:gd name="T25" fmla="*/ 86 h 184"/>
                  <a:gd name="T26" fmla="*/ 171 w 512"/>
                  <a:gd name="T27" fmla="*/ 0 h 184"/>
                  <a:gd name="T28" fmla="*/ 0 w 512"/>
                  <a:gd name="T29" fmla="*/ 4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2" h="184">
                    <a:moveTo>
                      <a:pt x="0" y="43"/>
                    </a:moveTo>
                    <a:lnTo>
                      <a:pt x="0" y="91"/>
                    </a:lnTo>
                    <a:lnTo>
                      <a:pt x="8" y="94"/>
                    </a:lnTo>
                    <a:lnTo>
                      <a:pt x="8" y="101"/>
                    </a:lnTo>
                    <a:lnTo>
                      <a:pt x="77" y="118"/>
                    </a:lnTo>
                    <a:lnTo>
                      <a:pt x="77" y="118"/>
                    </a:lnTo>
                    <a:cubicBezTo>
                      <a:pt x="106" y="150"/>
                      <a:pt x="184" y="170"/>
                      <a:pt x="264" y="165"/>
                    </a:cubicBezTo>
                    <a:lnTo>
                      <a:pt x="264" y="165"/>
                    </a:lnTo>
                    <a:lnTo>
                      <a:pt x="341" y="184"/>
                    </a:lnTo>
                    <a:lnTo>
                      <a:pt x="503" y="143"/>
                    </a:lnTo>
                    <a:lnTo>
                      <a:pt x="503" y="136"/>
                    </a:lnTo>
                    <a:lnTo>
                      <a:pt x="512" y="134"/>
                    </a:lnTo>
                    <a:lnTo>
                      <a:pt x="512" y="86"/>
                    </a:lnTo>
                    <a:lnTo>
                      <a:pt x="171" y="0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868" name="Picture 7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2" y="2719"/>
                <a:ext cx="2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9" name="Picture 7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2" y="2719"/>
                <a:ext cx="2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0" name="Freeform 77"/>
              <p:cNvSpPr>
                <a:spLocks/>
              </p:cNvSpPr>
              <p:nvPr/>
            </p:nvSpPr>
            <p:spPr bwMode="auto">
              <a:xfrm>
                <a:off x="1451" y="2725"/>
                <a:ext cx="13" cy="8"/>
              </a:xfrm>
              <a:custGeom>
                <a:avLst/>
                <a:gdLst>
                  <a:gd name="T0" fmla="*/ 0 w 13"/>
                  <a:gd name="T1" fmla="*/ 5 h 8"/>
                  <a:gd name="T2" fmla="*/ 13 w 13"/>
                  <a:gd name="T3" fmla="*/ 8 h 8"/>
                  <a:gd name="T4" fmla="*/ 13 w 13"/>
                  <a:gd name="T5" fmla="*/ 3 h 8"/>
                  <a:gd name="T6" fmla="*/ 0 w 13"/>
                  <a:gd name="T7" fmla="*/ 0 h 8"/>
                  <a:gd name="T8" fmla="*/ 0 w 13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">
                    <a:moveTo>
                      <a:pt x="0" y="5"/>
                    </a:moveTo>
                    <a:lnTo>
                      <a:pt x="13" y="8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871" name="Picture 7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6" y="2724"/>
                <a:ext cx="12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2" name="Picture 79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6" y="2724"/>
                <a:ext cx="12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3" name="Freeform 80"/>
              <p:cNvSpPr>
                <a:spLocks/>
              </p:cNvSpPr>
              <p:nvPr/>
            </p:nvSpPr>
            <p:spPr bwMode="auto">
              <a:xfrm>
                <a:off x="1444" y="2730"/>
                <a:ext cx="110" cy="32"/>
              </a:xfrm>
              <a:custGeom>
                <a:avLst/>
                <a:gdLst>
                  <a:gd name="T0" fmla="*/ 0 w 341"/>
                  <a:gd name="T1" fmla="*/ 6 h 99"/>
                  <a:gd name="T2" fmla="*/ 0 w 341"/>
                  <a:gd name="T3" fmla="*/ 15 h 99"/>
                  <a:gd name="T4" fmla="*/ 77 w 341"/>
                  <a:gd name="T5" fmla="*/ 33 h 99"/>
                  <a:gd name="T6" fmla="*/ 77 w 341"/>
                  <a:gd name="T7" fmla="*/ 33 h 99"/>
                  <a:gd name="T8" fmla="*/ 264 w 341"/>
                  <a:gd name="T9" fmla="*/ 80 h 99"/>
                  <a:gd name="T10" fmla="*/ 264 w 341"/>
                  <a:gd name="T11" fmla="*/ 80 h 99"/>
                  <a:gd name="T12" fmla="*/ 341 w 341"/>
                  <a:gd name="T13" fmla="*/ 99 h 99"/>
                  <a:gd name="T14" fmla="*/ 341 w 341"/>
                  <a:gd name="T15" fmla="*/ 85 h 99"/>
                  <a:gd name="T16" fmla="*/ 264 w 341"/>
                  <a:gd name="T17" fmla="*/ 66 h 99"/>
                  <a:gd name="T18" fmla="*/ 264 w 341"/>
                  <a:gd name="T19" fmla="*/ 66 h 99"/>
                  <a:gd name="T20" fmla="*/ 77 w 341"/>
                  <a:gd name="T21" fmla="*/ 19 h 99"/>
                  <a:gd name="T22" fmla="*/ 77 w 341"/>
                  <a:gd name="T23" fmla="*/ 19 h 99"/>
                  <a:gd name="T24" fmla="*/ 0 w 341"/>
                  <a:gd name="T25" fmla="*/ 0 h 99"/>
                  <a:gd name="T26" fmla="*/ 0 w 341"/>
                  <a:gd name="T27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1" h="99">
                    <a:moveTo>
                      <a:pt x="0" y="6"/>
                    </a:moveTo>
                    <a:lnTo>
                      <a:pt x="0" y="15"/>
                    </a:lnTo>
                    <a:lnTo>
                      <a:pt x="77" y="33"/>
                    </a:lnTo>
                    <a:lnTo>
                      <a:pt x="77" y="33"/>
                    </a:lnTo>
                    <a:cubicBezTo>
                      <a:pt x="106" y="65"/>
                      <a:pt x="184" y="85"/>
                      <a:pt x="264" y="80"/>
                    </a:cubicBezTo>
                    <a:lnTo>
                      <a:pt x="264" y="80"/>
                    </a:lnTo>
                    <a:lnTo>
                      <a:pt x="341" y="99"/>
                    </a:lnTo>
                    <a:lnTo>
                      <a:pt x="341" y="85"/>
                    </a:lnTo>
                    <a:lnTo>
                      <a:pt x="264" y="66"/>
                    </a:lnTo>
                    <a:lnTo>
                      <a:pt x="264" y="66"/>
                    </a:lnTo>
                    <a:cubicBezTo>
                      <a:pt x="184" y="71"/>
                      <a:pt x="106" y="51"/>
                      <a:pt x="77" y="19"/>
                    </a:cubicBezTo>
                    <a:lnTo>
                      <a:pt x="77" y="19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4" name="Freeform 81"/>
              <p:cNvSpPr>
                <a:spLocks/>
              </p:cNvSpPr>
              <p:nvPr/>
            </p:nvSpPr>
            <p:spPr bwMode="auto">
              <a:xfrm>
                <a:off x="1489" y="2738"/>
                <a:ext cx="5" cy="7"/>
              </a:xfrm>
              <a:custGeom>
                <a:avLst/>
                <a:gdLst>
                  <a:gd name="T0" fmla="*/ 5 w 5"/>
                  <a:gd name="T1" fmla="*/ 0 h 7"/>
                  <a:gd name="T2" fmla="*/ 0 w 5"/>
                  <a:gd name="T3" fmla="*/ 1 h 7"/>
                  <a:gd name="T4" fmla="*/ 0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0" y="1"/>
                    </a:lnTo>
                    <a:lnTo>
                      <a:pt x="0" y="7"/>
                    </a:lnTo>
                  </a:path>
                </a:pathLst>
              </a:custGeom>
              <a:noFill/>
              <a:ln w="7938" cap="rnd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5" name="Freeform 82"/>
              <p:cNvSpPr>
                <a:spLocks/>
              </p:cNvSpPr>
              <p:nvPr/>
            </p:nvSpPr>
            <p:spPr bwMode="auto">
              <a:xfrm>
                <a:off x="1495" y="273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2 h 8"/>
                  <a:gd name="T4" fmla="*/ 1 w 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0" y="2"/>
                    </a:lnTo>
                    <a:lnTo>
                      <a:pt x="1" y="8"/>
                    </a:lnTo>
                  </a:path>
                </a:pathLst>
              </a:custGeom>
              <a:noFill/>
              <a:ln w="7938" cap="rnd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6" name="Freeform 83"/>
              <p:cNvSpPr>
                <a:spLocks/>
              </p:cNvSpPr>
              <p:nvPr/>
            </p:nvSpPr>
            <p:spPr bwMode="auto">
              <a:xfrm>
                <a:off x="1503" y="2740"/>
                <a:ext cx="5" cy="8"/>
              </a:xfrm>
              <a:custGeom>
                <a:avLst/>
                <a:gdLst>
                  <a:gd name="T0" fmla="*/ 5 w 5"/>
                  <a:gd name="T1" fmla="*/ 0 h 8"/>
                  <a:gd name="T2" fmla="*/ 0 w 5"/>
                  <a:gd name="T3" fmla="*/ 1 h 8"/>
                  <a:gd name="T4" fmla="*/ 0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0" y="1"/>
                    </a:lnTo>
                    <a:lnTo>
                      <a:pt x="0" y="8"/>
                    </a:lnTo>
                  </a:path>
                </a:pathLst>
              </a:custGeom>
              <a:noFill/>
              <a:ln w="7938" cap="rnd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7" name="Freeform 84"/>
              <p:cNvSpPr>
                <a:spLocks/>
              </p:cNvSpPr>
              <p:nvPr/>
            </p:nvSpPr>
            <p:spPr bwMode="auto">
              <a:xfrm>
                <a:off x="1478" y="2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1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1"/>
                    </a:lnTo>
                    <a:lnTo>
                      <a:pt x="0" y="6"/>
                    </a:lnTo>
                  </a:path>
                </a:pathLst>
              </a:custGeom>
              <a:noFill/>
              <a:ln w="7938" cap="rnd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8" name="Freeform 85"/>
              <p:cNvSpPr>
                <a:spLocks/>
              </p:cNvSpPr>
              <p:nvPr/>
            </p:nvSpPr>
            <p:spPr bwMode="auto">
              <a:xfrm>
                <a:off x="1483" y="2736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1 h 6"/>
                  <a:gd name="T4" fmla="*/ 1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1"/>
                    </a:lnTo>
                    <a:lnTo>
                      <a:pt x="1" y="6"/>
                    </a:lnTo>
                  </a:path>
                </a:pathLst>
              </a:custGeom>
              <a:noFill/>
              <a:ln w="7938" cap="rnd">
                <a:solidFill>
                  <a:srgbClr val="00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79" name="Freeform 86"/>
              <p:cNvSpPr>
                <a:spLocks/>
              </p:cNvSpPr>
              <p:nvPr/>
            </p:nvSpPr>
            <p:spPr bwMode="auto">
              <a:xfrm>
                <a:off x="180" y="2130"/>
                <a:ext cx="1833" cy="2224"/>
              </a:xfrm>
              <a:custGeom>
                <a:avLst/>
                <a:gdLst>
                  <a:gd name="T0" fmla="*/ 0 w 5683"/>
                  <a:gd name="T1" fmla="*/ 0 h 6895"/>
                  <a:gd name="T2" fmla="*/ 0 w 5683"/>
                  <a:gd name="T3" fmla="*/ 6417 h 6895"/>
                  <a:gd name="T4" fmla="*/ 478 w 5683"/>
                  <a:gd name="T5" fmla="*/ 6895 h 6895"/>
                  <a:gd name="T6" fmla="*/ 478 w 5683"/>
                  <a:gd name="T7" fmla="*/ 6895 h 6895"/>
                  <a:gd name="T8" fmla="*/ 5205 w 5683"/>
                  <a:gd name="T9" fmla="*/ 6895 h 6895"/>
                  <a:gd name="T10" fmla="*/ 5683 w 5683"/>
                  <a:gd name="T11" fmla="*/ 6417 h 6895"/>
                  <a:gd name="T12" fmla="*/ 5683 w 5683"/>
                  <a:gd name="T13" fmla="*/ 6417 h 6895"/>
                  <a:gd name="T14" fmla="*/ 5683 w 5683"/>
                  <a:gd name="T15" fmla="*/ 0 h 6895"/>
                  <a:gd name="T16" fmla="*/ 0 w 5683"/>
                  <a:gd name="T17" fmla="*/ 0 h 6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83" h="6895">
                    <a:moveTo>
                      <a:pt x="0" y="0"/>
                    </a:moveTo>
                    <a:lnTo>
                      <a:pt x="0" y="6417"/>
                    </a:lnTo>
                    <a:cubicBezTo>
                      <a:pt x="0" y="6681"/>
                      <a:pt x="214" y="6895"/>
                      <a:pt x="478" y="6895"/>
                    </a:cubicBezTo>
                    <a:lnTo>
                      <a:pt x="478" y="6895"/>
                    </a:lnTo>
                    <a:lnTo>
                      <a:pt x="5205" y="6895"/>
                    </a:lnTo>
                    <a:cubicBezTo>
                      <a:pt x="5469" y="6895"/>
                      <a:pt x="5683" y="6681"/>
                      <a:pt x="5683" y="6417"/>
                    </a:cubicBezTo>
                    <a:cubicBezTo>
                      <a:pt x="5683" y="6417"/>
                      <a:pt x="5683" y="6417"/>
                      <a:pt x="5683" y="6417"/>
                    </a:cubicBezTo>
                    <a:lnTo>
                      <a:pt x="568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737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0" name="Rectangle 87"/>
              <p:cNvSpPr>
                <a:spLocks noChangeArrowheads="1"/>
              </p:cNvSpPr>
              <p:nvPr/>
            </p:nvSpPr>
            <p:spPr bwMode="auto">
              <a:xfrm>
                <a:off x="172" y="1970"/>
                <a:ext cx="1848" cy="5"/>
              </a:xfrm>
              <a:prstGeom prst="rect">
                <a:avLst/>
              </a:prstGeom>
              <a:solidFill>
                <a:srgbClr val="4E8E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1" name="Rectangle 88"/>
              <p:cNvSpPr>
                <a:spLocks noChangeArrowheads="1"/>
              </p:cNvSpPr>
              <p:nvPr/>
            </p:nvSpPr>
            <p:spPr bwMode="auto">
              <a:xfrm>
                <a:off x="172" y="1975"/>
                <a:ext cx="1848" cy="6"/>
              </a:xfrm>
              <a:prstGeom prst="rect">
                <a:avLst/>
              </a:prstGeom>
              <a:solidFill>
                <a:srgbClr val="C3C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2" name="Rectangle 89"/>
              <p:cNvSpPr>
                <a:spLocks noChangeArrowheads="1"/>
              </p:cNvSpPr>
              <p:nvPr/>
            </p:nvSpPr>
            <p:spPr bwMode="auto">
              <a:xfrm>
                <a:off x="172" y="1981"/>
                <a:ext cx="1848" cy="5"/>
              </a:xfrm>
              <a:prstGeom prst="rect">
                <a:avLst/>
              </a:prstGeom>
              <a:solidFill>
                <a:srgbClr val="BFC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3" name="Rectangle 90"/>
              <p:cNvSpPr>
                <a:spLocks noChangeArrowheads="1"/>
              </p:cNvSpPr>
              <p:nvPr/>
            </p:nvSpPr>
            <p:spPr bwMode="auto">
              <a:xfrm>
                <a:off x="172" y="1986"/>
                <a:ext cx="1848" cy="5"/>
              </a:xfrm>
              <a:prstGeom prst="rect">
                <a:avLst/>
              </a:prstGeom>
              <a:solidFill>
                <a:srgbClr val="BBC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4" name="Rectangle 91"/>
              <p:cNvSpPr>
                <a:spLocks noChangeArrowheads="1"/>
              </p:cNvSpPr>
              <p:nvPr/>
            </p:nvSpPr>
            <p:spPr bwMode="auto">
              <a:xfrm>
                <a:off x="172" y="1991"/>
                <a:ext cx="1848" cy="5"/>
              </a:xfrm>
              <a:prstGeom prst="rect">
                <a:avLst/>
              </a:prstGeom>
              <a:solidFill>
                <a:srgbClr val="B7C9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5" name="Rectangle 92"/>
              <p:cNvSpPr>
                <a:spLocks noChangeArrowheads="1"/>
              </p:cNvSpPr>
              <p:nvPr/>
            </p:nvSpPr>
            <p:spPr bwMode="auto">
              <a:xfrm>
                <a:off x="172" y="1996"/>
                <a:ext cx="1848" cy="5"/>
              </a:xfrm>
              <a:prstGeom prst="rect">
                <a:avLst/>
              </a:prstGeom>
              <a:solidFill>
                <a:srgbClr val="B4C7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6" name="Rectangle 93"/>
              <p:cNvSpPr>
                <a:spLocks noChangeArrowheads="1"/>
              </p:cNvSpPr>
              <p:nvPr/>
            </p:nvSpPr>
            <p:spPr bwMode="auto">
              <a:xfrm>
                <a:off x="172" y="2001"/>
                <a:ext cx="1848" cy="5"/>
              </a:xfrm>
              <a:prstGeom prst="rect">
                <a:avLst/>
              </a:prstGeom>
              <a:solidFill>
                <a:srgbClr val="B0C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7" name="Rectangle 94"/>
              <p:cNvSpPr>
                <a:spLocks noChangeArrowheads="1"/>
              </p:cNvSpPr>
              <p:nvPr/>
            </p:nvSpPr>
            <p:spPr bwMode="auto">
              <a:xfrm>
                <a:off x="172" y="2006"/>
                <a:ext cx="1848" cy="6"/>
              </a:xfrm>
              <a:prstGeom prst="rect">
                <a:avLst/>
              </a:prstGeom>
              <a:solidFill>
                <a:srgbClr val="ACC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8" name="Rectangle 95"/>
              <p:cNvSpPr>
                <a:spLocks noChangeArrowheads="1"/>
              </p:cNvSpPr>
              <p:nvPr/>
            </p:nvSpPr>
            <p:spPr bwMode="auto">
              <a:xfrm>
                <a:off x="172" y="2012"/>
                <a:ext cx="1848" cy="5"/>
              </a:xfrm>
              <a:prstGeom prst="rect">
                <a:avLst/>
              </a:prstGeom>
              <a:solidFill>
                <a:srgbClr val="A8C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89" name="Rectangle 96"/>
              <p:cNvSpPr>
                <a:spLocks noChangeArrowheads="1"/>
              </p:cNvSpPr>
              <p:nvPr/>
            </p:nvSpPr>
            <p:spPr bwMode="auto">
              <a:xfrm>
                <a:off x="172" y="2017"/>
                <a:ext cx="1848" cy="5"/>
              </a:xfrm>
              <a:prstGeom prst="rect">
                <a:avLst/>
              </a:prstGeom>
              <a:solidFill>
                <a:srgbClr val="A5B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0" name="Rectangle 97"/>
              <p:cNvSpPr>
                <a:spLocks noChangeArrowheads="1"/>
              </p:cNvSpPr>
              <p:nvPr/>
            </p:nvSpPr>
            <p:spPr bwMode="auto">
              <a:xfrm>
                <a:off x="172" y="2022"/>
                <a:ext cx="1848" cy="5"/>
              </a:xfrm>
              <a:prstGeom prst="rect">
                <a:avLst/>
              </a:prstGeom>
              <a:solidFill>
                <a:srgbClr val="A1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1" name="Rectangle 98"/>
              <p:cNvSpPr>
                <a:spLocks noChangeArrowheads="1"/>
              </p:cNvSpPr>
              <p:nvPr/>
            </p:nvSpPr>
            <p:spPr bwMode="auto">
              <a:xfrm>
                <a:off x="172" y="2027"/>
                <a:ext cx="1848" cy="5"/>
              </a:xfrm>
              <a:prstGeom prst="rect">
                <a:avLst/>
              </a:prstGeom>
              <a:solidFill>
                <a:srgbClr val="9DB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2" name="Rectangle 99"/>
              <p:cNvSpPr>
                <a:spLocks noChangeArrowheads="1"/>
              </p:cNvSpPr>
              <p:nvPr/>
            </p:nvSpPr>
            <p:spPr bwMode="auto">
              <a:xfrm>
                <a:off x="172" y="2032"/>
                <a:ext cx="1848" cy="5"/>
              </a:xfrm>
              <a:prstGeom prst="rect">
                <a:avLst/>
              </a:prstGeom>
              <a:solidFill>
                <a:srgbClr val="99B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3" name="Rectangle 100"/>
              <p:cNvSpPr>
                <a:spLocks noChangeArrowheads="1"/>
              </p:cNvSpPr>
              <p:nvPr/>
            </p:nvSpPr>
            <p:spPr bwMode="auto">
              <a:xfrm>
                <a:off x="172" y="2037"/>
                <a:ext cx="1848" cy="5"/>
              </a:xfrm>
              <a:prstGeom prst="rect">
                <a:avLst/>
              </a:prstGeom>
              <a:solidFill>
                <a:srgbClr val="96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4" name="Rectangle 101"/>
              <p:cNvSpPr>
                <a:spLocks noChangeArrowheads="1"/>
              </p:cNvSpPr>
              <p:nvPr/>
            </p:nvSpPr>
            <p:spPr bwMode="auto">
              <a:xfrm>
                <a:off x="172" y="2042"/>
                <a:ext cx="1848" cy="6"/>
              </a:xfrm>
              <a:prstGeom prst="rect">
                <a:avLst/>
              </a:prstGeom>
              <a:solidFill>
                <a:srgbClr val="92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5" name="Rectangle 102"/>
              <p:cNvSpPr>
                <a:spLocks noChangeArrowheads="1"/>
              </p:cNvSpPr>
              <p:nvPr/>
            </p:nvSpPr>
            <p:spPr bwMode="auto">
              <a:xfrm>
                <a:off x="172" y="2048"/>
                <a:ext cx="1848" cy="5"/>
              </a:xfrm>
              <a:prstGeom prst="rect">
                <a:avLst/>
              </a:prstGeom>
              <a:solidFill>
                <a:srgbClr val="8EB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6" name="Rectangle 103"/>
              <p:cNvSpPr>
                <a:spLocks noChangeArrowheads="1"/>
              </p:cNvSpPr>
              <p:nvPr/>
            </p:nvSpPr>
            <p:spPr bwMode="auto">
              <a:xfrm>
                <a:off x="172" y="2053"/>
                <a:ext cx="1848" cy="5"/>
              </a:xfrm>
              <a:prstGeom prst="rect">
                <a:avLst/>
              </a:prstGeom>
              <a:solidFill>
                <a:srgbClr val="8AB0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7" name="Rectangle 104"/>
              <p:cNvSpPr>
                <a:spLocks noChangeArrowheads="1"/>
              </p:cNvSpPr>
              <p:nvPr/>
            </p:nvSpPr>
            <p:spPr bwMode="auto">
              <a:xfrm>
                <a:off x="172" y="2058"/>
                <a:ext cx="1848" cy="5"/>
              </a:xfrm>
              <a:prstGeom prst="rect">
                <a:avLst/>
              </a:prstGeom>
              <a:solidFill>
                <a:srgbClr val="87A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8" name="Rectangle 105"/>
              <p:cNvSpPr>
                <a:spLocks noChangeArrowheads="1"/>
              </p:cNvSpPr>
              <p:nvPr/>
            </p:nvSpPr>
            <p:spPr bwMode="auto">
              <a:xfrm>
                <a:off x="172" y="2063"/>
                <a:ext cx="1848" cy="5"/>
              </a:xfrm>
              <a:prstGeom prst="rect">
                <a:avLst/>
              </a:prstGeom>
              <a:solidFill>
                <a:srgbClr val="83A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99" name="Rectangle 106"/>
              <p:cNvSpPr>
                <a:spLocks noChangeArrowheads="1"/>
              </p:cNvSpPr>
              <p:nvPr/>
            </p:nvSpPr>
            <p:spPr bwMode="auto">
              <a:xfrm>
                <a:off x="172" y="2068"/>
                <a:ext cx="1848" cy="5"/>
              </a:xfrm>
              <a:prstGeom prst="rect">
                <a:avLst/>
              </a:prstGeom>
              <a:solidFill>
                <a:srgbClr val="7FA9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0" name="Rectangle 107"/>
              <p:cNvSpPr>
                <a:spLocks noChangeArrowheads="1"/>
              </p:cNvSpPr>
              <p:nvPr/>
            </p:nvSpPr>
            <p:spPr bwMode="auto">
              <a:xfrm>
                <a:off x="172" y="2073"/>
                <a:ext cx="1848" cy="6"/>
              </a:xfrm>
              <a:prstGeom prst="rect">
                <a:avLst/>
              </a:prstGeom>
              <a:solidFill>
                <a:srgbClr val="7BA7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1" name="Rectangle 108"/>
              <p:cNvSpPr>
                <a:spLocks noChangeArrowheads="1"/>
              </p:cNvSpPr>
              <p:nvPr/>
            </p:nvSpPr>
            <p:spPr bwMode="auto">
              <a:xfrm>
                <a:off x="172" y="2079"/>
                <a:ext cx="1848" cy="5"/>
              </a:xfrm>
              <a:prstGeom prst="rect">
                <a:avLst/>
              </a:prstGeom>
              <a:solidFill>
                <a:srgbClr val="78A5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2" name="Rectangle 109"/>
              <p:cNvSpPr>
                <a:spLocks noChangeArrowheads="1"/>
              </p:cNvSpPr>
              <p:nvPr/>
            </p:nvSpPr>
            <p:spPr bwMode="auto">
              <a:xfrm>
                <a:off x="172" y="2084"/>
                <a:ext cx="1848" cy="5"/>
              </a:xfrm>
              <a:prstGeom prst="rect">
                <a:avLst/>
              </a:prstGeom>
              <a:solidFill>
                <a:srgbClr val="74A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3" name="Rectangle 110"/>
              <p:cNvSpPr>
                <a:spLocks noChangeArrowheads="1"/>
              </p:cNvSpPr>
              <p:nvPr/>
            </p:nvSpPr>
            <p:spPr bwMode="auto">
              <a:xfrm>
                <a:off x="172" y="2089"/>
                <a:ext cx="1848" cy="5"/>
              </a:xfrm>
              <a:prstGeom prst="rect">
                <a:avLst/>
              </a:prstGeom>
              <a:solidFill>
                <a:srgbClr val="70A1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4" name="Rectangle 111"/>
              <p:cNvSpPr>
                <a:spLocks noChangeArrowheads="1"/>
              </p:cNvSpPr>
              <p:nvPr/>
            </p:nvSpPr>
            <p:spPr bwMode="auto">
              <a:xfrm>
                <a:off x="172" y="2094"/>
                <a:ext cx="1848" cy="5"/>
              </a:xfrm>
              <a:prstGeom prst="rect">
                <a:avLst/>
              </a:prstGeom>
              <a:solidFill>
                <a:srgbClr val="6C9F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5" name="Rectangle 112"/>
              <p:cNvSpPr>
                <a:spLocks noChangeArrowheads="1"/>
              </p:cNvSpPr>
              <p:nvPr/>
            </p:nvSpPr>
            <p:spPr bwMode="auto">
              <a:xfrm>
                <a:off x="172" y="2099"/>
                <a:ext cx="1848" cy="5"/>
              </a:xfrm>
              <a:prstGeom prst="rect">
                <a:avLst/>
              </a:prstGeom>
              <a:solidFill>
                <a:srgbClr val="689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6" name="Rectangle 113"/>
              <p:cNvSpPr>
                <a:spLocks noChangeArrowheads="1"/>
              </p:cNvSpPr>
              <p:nvPr/>
            </p:nvSpPr>
            <p:spPr bwMode="auto">
              <a:xfrm>
                <a:off x="172" y="2104"/>
                <a:ext cx="1848" cy="6"/>
              </a:xfrm>
              <a:prstGeom prst="rect">
                <a:avLst/>
              </a:prstGeom>
              <a:solidFill>
                <a:srgbClr val="659B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7" name="Rectangle 114"/>
              <p:cNvSpPr>
                <a:spLocks noChangeArrowheads="1"/>
              </p:cNvSpPr>
              <p:nvPr/>
            </p:nvSpPr>
            <p:spPr bwMode="auto">
              <a:xfrm>
                <a:off x="172" y="2110"/>
                <a:ext cx="1848" cy="5"/>
              </a:xfrm>
              <a:prstGeom prst="rect">
                <a:avLst/>
              </a:prstGeom>
              <a:solidFill>
                <a:srgbClr val="6198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8" name="Rectangle 115"/>
              <p:cNvSpPr>
                <a:spLocks noChangeArrowheads="1"/>
              </p:cNvSpPr>
              <p:nvPr/>
            </p:nvSpPr>
            <p:spPr bwMode="auto">
              <a:xfrm>
                <a:off x="172" y="2115"/>
                <a:ext cx="1848" cy="5"/>
              </a:xfrm>
              <a:prstGeom prst="rect">
                <a:avLst/>
              </a:prstGeom>
              <a:solidFill>
                <a:srgbClr val="5D9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09" name="Rectangle 116"/>
              <p:cNvSpPr>
                <a:spLocks noChangeArrowheads="1"/>
              </p:cNvSpPr>
              <p:nvPr/>
            </p:nvSpPr>
            <p:spPr bwMode="auto">
              <a:xfrm>
                <a:off x="172" y="2120"/>
                <a:ext cx="1848" cy="5"/>
              </a:xfrm>
              <a:prstGeom prst="rect">
                <a:avLst/>
              </a:prstGeom>
              <a:solidFill>
                <a:srgbClr val="599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0" name="Rectangle 117"/>
              <p:cNvSpPr>
                <a:spLocks noChangeArrowheads="1"/>
              </p:cNvSpPr>
              <p:nvPr/>
            </p:nvSpPr>
            <p:spPr bwMode="auto">
              <a:xfrm>
                <a:off x="172" y="2125"/>
                <a:ext cx="1848" cy="5"/>
              </a:xfrm>
              <a:prstGeom prst="rect">
                <a:avLst/>
              </a:prstGeom>
              <a:solidFill>
                <a:srgbClr val="569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1" name="Rectangle 118"/>
              <p:cNvSpPr>
                <a:spLocks noChangeArrowheads="1"/>
              </p:cNvSpPr>
              <p:nvPr/>
            </p:nvSpPr>
            <p:spPr bwMode="auto">
              <a:xfrm>
                <a:off x="172" y="2130"/>
                <a:ext cx="1848" cy="5"/>
              </a:xfrm>
              <a:prstGeom prst="rect">
                <a:avLst/>
              </a:prstGeom>
              <a:solidFill>
                <a:srgbClr val="529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2" name="Freeform 119"/>
              <p:cNvSpPr>
                <a:spLocks/>
              </p:cNvSpPr>
              <p:nvPr/>
            </p:nvSpPr>
            <p:spPr bwMode="auto">
              <a:xfrm>
                <a:off x="180" y="1976"/>
                <a:ext cx="1833" cy="154"/>
              </a:xfrm>
              <a:custGeom>
                <a:avLst/>
                <a:gdLst>
                  <a:gd name="T0" fmla="*/ 5683 w 5683"/>
                  <a:gd name="T1" fmla="*/ 478 h 478"/>
                  <a:gd name="T2" fmla="*/ 0 w 5683"/>
                  <a:gd name="T3" fmla="*/ 478 h 478"/>
                  <a:gd name="T4" fmla="*/ 478 w 5683"/>
                  <a:gd name="T5" fmla="*/ 0 h 478"/>
                  <a:gd name="T6" fmla="*/ 478 w 5683"/>
                  <a:gd name="T7" fmla="*/ 0 h 478"/>
                  <a:gd name="T8" fmla="*/ 5205 w 5683"/>
                  <a:gd name="T9" fmla="*/ 0 h 478"/>
                  <a:gd name="T10" fmla="*/ 5683 w 5683"/>
                  <a:gd name="T11" fmla="*/ 478 h 478"/>
                  <a:gd name="T12" fmla="*/ 5683 w 5683"/>
                  <a:gd name="T13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83" h="478">
                    <a:moveTo>
                      <a:pt x="5683" y="478"/>
                    </a:moveTo>
                    <a:lnTo>
                      <a:pt x="0" y="478"/>
                    </a:lnTo>
                    <a:cubicBezTo>
                      <a:pt x="0" y="214"/>
                      <a:pt x="214" y="0"/>
                      <a:pt x="478" y="0"/>
                    </a:cubicBezTo>
                    <a:lnTo>
                      <a:pt x="478" y="0"/>
                    </a:lnTo>
                    <a:lnTo>
                      <a:pt x="5205" y="0"/>
                    </a:lnTo>
                    <a:cubicBezTo>
                      <a:pt x="5469" y="0"/>
                      <a:pt x="5683" y="214"/>
                      <a:pt x="5683" y="478"/>
                    </a:cubicBezTo>
                    <a:cubicBezTo>
                      <a:pt x="5683" y="478"/>
                      <a:pt x="5683" y="478"/>
                      <a:pt x="5683" y="47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7377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3" name="Rectangle 120"/>
              <p:cNvSpPr>
                <a:spLocks noChangeArrowheads="1"/>
              </p:cNvSpPr>
              <p:nvPr/>
            </p:nvSpPr>
            <p:spPr bwMode="auto">
              <a:xfrm>
                <a:off x="874" y="2007"/>
                <a:ext cx="516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Data Center</a:t>
                </a:r>
                <a:endParaRPr lang="en-US" altLang="ko-KR"/>
              </a:p>
            </p:txBody>
          </p:sp>
          <p:sp>
            <p:nvSpPr>
              <p:cNvPr id="914" name="Rectangle 121"/>
              <p:cNvSpPr>
                <a:spLocks noChangeArrowheads="1"/>
              </p:cNvSpPr>
              <p:nvPr/>
            </p:nvSpPr>
            <p:spPr bwMode="auto">
              <a:xfrm>
                <a:off x="311" y="4019"/>
                <a:ext cx="459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VMware Virtual </a:t>
                </a:r>
                <a:endParaRPr lang="en-US" altLang="ko-KR"/>
              </a:p>
            </p:txBody>
          </p:sp>
          <p:sp>
            <p:nvSpPr>
              <p:cNvPr id="915" name="Rectangle 122"/>
              <p:cNvSpPr>
                <a:spLocks noChangeArrowheads="1"/>
              </p:cNvSpPr>
              <p:nvPr/>
            </p:nvSpPr>
            <p:spPr bwMode="auto">
              <a:xfrm>
                <a:off x="280" y="4086"/>
                <a:ext cx="51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Server Farm ABC</a:t>
                </a:r>
                <a:endParaRPr lang="en-US" altLang="ko-KR"/>
              </a:p>
            </p:txBody>
          </p:sp>
          <p:sp>
            <p:nvSpPr>
              <p:cNvPr id="916" name="Freeform 123"/>
              <p:cNvSpPr>
                <a:spLocks/>
              </p:cNvSpPr>
              <p:nvPr/>
            </p:nvSpPr>
            <p:spPr bwMode="auto">
              <a:xfrm>
                <a:off x="375" y="3752"/>
                <a:ext cx="164" cy="105"/>
              </a:xfrm>
              <a:custGeom>
                <a:avLst/>
                <a:gdLst>
                  <a:gd name="T0" fmla="*/ 148 w 509"/>
                  <a:gd name="T1" fmla="*/ 321 h 325"/>
                  <a:gd name="T2" fmla="*/ 456 w 509"/>
                  <a:gd name="T3" fmla="*/ 216 h 325"/>
                  <a:gd name="T4" fmla="*/ 439 w 509"/>
                  <a:gd name="T5" fmla="*/ 28 h 325"/>
                  <a:gd name="T6" fmla="*/ 379 w 509"/>
                  <a:gd name="T7" fmla="*/ 0 h 325"/>
                  <a:gd name="T8" fmla="*/ 379 w 509"/>
                  <a:gd name="T9" fmla="*/ 0 h 325"/>
                  <a:gd name="T10" fmla="*/ 0 w 509"/>
                  <a:gd name="T11" fmla="*/ 321 h 325"/>
                  <a:gd name="T12" fmla="*/ 148 w 509"/>
                  <a:gd name="T13" fmla="*/ 321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9" h="325">
                    <a:moveTo>
                      <a:pt x="148" y="321"/>
                    </a:moveTo>
                    <a:cubicBezTo>
                      <a:pt x="262" y="325"/>
                      <a:pt x="373" y="287"/>
                      <a:pt x="456" y="216"/>
                    </a:cubicBezTo>
                    <a:cubicBezTo>
                      <a:pt x="509" y="160"/>
                      <a:pt x="501" y="76"/>
                      <a:pt x="439" y="28"/>
                    </a:cubicBezTo>
                    <a:cubicBezTo>
                      <a:pt x="422" y="14"/>
                      <a:pt x="401" y="5"/>
                      <a:pt x="379" y="0"/>
                    </a:cubicBezTo>
                    <a:lnTo>
                      <a:pt x="379" y="0"/>
                    </a:lnTo>
                    <a:lnTo>
                      <a:pt x="0" y="321"/>
                    </a:lnTo>
                    <a:lnTo>
                      <a:pt x="148" y="321"/>
                    </a:lnTo>
                    <a:close/>
                  </a:path>
                </a:pathLst>
              </a:custGeom>
              <a:solidFill>
                <a:srgbClr val="DCD2B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7" name="Rectangle 124"/>
              <p:cNvSpPr>
                <a:spLocks noChangeArrowheads="1"/>
              </p:cNvSpPr>
              <p:nvPr/>
            </p:nvSpPr>
            <p:spPr bwMode="auto">
              <a:xfrm>
                <a:off x="286" y="3529"/>
                <a:ext cx="237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8" name="Rectangle 125"/>
              <p:cNvSpPr>
                <a:spLocks noChangeArrowheads="1"/>
              </p:cNvSpPr>
              <p:nvPr/>
            </p:nvSpPr>
            <p:spPr bwMode="auto">
              <a:xfrm>
                <a:off x="286" y="3534"/>
                <a:ext cx="237" cy="5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19" name="Rectangle 126"/>
              <p:cNvSpPr>
                <a:spLocks noChangeArrowheads="1"/>
              </p:cNvSpPr>
              <p:nvPr/>
            </p:nvSpPr>
            <p:spPr bwMode="auto">
              <a:xfrm>
                <a:off x="286" y="3539"/>
                <a:ext cx="237" cy="5"/>
              </a:xfrm>
              <a:prstGeom prst="rect">
                <a:avLst/>
              </a:prstGeom>
              <a:solidFill>
                <a:srgbClr val="E3D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0" name="Rectangle 127"/>
              <p:cNvSpPr>
                <a:spLocks noChangeArrowheads="1"/>
              </p:cNvSpPr>
              <p:nvPr/>
            </p:nvSpPr>
            <p:spPr bwMode="auto">
              <a:xfrm>
                <a:off x="286" y="3544"/>
                <a:ext cx="237" cy="5"/>
              </a:xfrm>
              <a:prstGeom prst="rect">
                <a:avLst/>
              </a:prstGeom>
              <a:solidFill>
                <a:srgbClr val="E4D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1" name="Rectangle 128"/>
              <p:cNvSpPr>
                <a:spLocks noChangeArrowheads="1"/>
              </p:cNvSpPr>
              <p:nvPr/>
            </p:nvSpPr>
            <p:spPr bwMode="auto">
              <a:xfrm>
                <a:off x="286" y="3549"/>
                <a:ext cx="237" cy="6"/>
              </a:xfrm>
              <a:prstGeom prst="rect">
                <a:avLst/>
              </a:prstGeom>
              <a:solidFill>
                <a:srgbClr val="E5D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2" name="Rectangle 129"/>
              <p:cNvSpPr>
                <a:spLocks noChangeArrowheads="1"/>
              </p:cNvSpPr>
              <p:nvPr/>
            </p:nvSpPr>
            <p:spPr bwMode="auto">
              <a:xfrm>
                <a:off x="286" y="3555"/>
                <a:ext cx="237" cy="5"/>
              </a:xfrm>
              <a:prstGeom prst="rect">
                <a:avLst/>
              </a:prstGeom>
              <a:solidFill>
                <a:srgbClr val="E7D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3" name="Rectangle 130"/>
              <p:cNvSpPr>
                <a:spLocks noChangeArrowheads="1"/>
              </p:cNvSpPr>
              <p:nvPr/>
            </p:nvSpPr>
            <p:spPr bwMode="auto">
              <a:xfrm>
                <a:off x="286" y="3560"/>
                <a:ext cx="237" cy="5"/>
              </a:xfrm>
              <a:prstGeom prst="rect">
                <a:avLst/>
              </a:prstGeom>
              <a:solidFill>
                <a:srgbClr val="E8E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4" name="Rectangle 131"/>
              <p:cNvSpPr>
                <a:spLocks noChangeArrowheads="1"/>
              </p:cNvSpPr>
              <p:nvPr/>
            </p:nvSpPr>
            <p:spPr bwMode="auto">
              <a:xfrm>
                <a:off x="286" y="3565"/>
                <a:ext cx="237" cy="5"/>
              </a:xfrm>
              <a:prstGeom prst="rect">
                <a:avLst/>
              </a:prstGeom>
              <a:solidFill>
                <a:srgbClr val="E9E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5" name="Rectangle 132"/>
              <p:cNvSpPr>
                <a:spLocks noChangeArrowheads="1"/>
              </p:cNvSpPr>
              <p:nvPr/>
            </p:nvSpPr>
            <p:spPr bwMode="auto">
              <a:xfrm>
                <a:off x="286" y="3570"/>
                <a:ext cx="237" cy="5"/>
              </a:xfrm>
              <a:prstGeom prst="rect">
                <a:avLst/>
              </a:prstGeom>
              <a:solidFill>
                <a:srgbClr val="EAE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6" name="Rectangle 133"/>
              <p:cNvSpPr>
                <a:spLocks noChangeArrowheads="1"/>
              </p:cNvSpPr>
              <p:nvPr/>
            </p:nvSpPr>
            <p:spPr bwMode="auto">
              <a:xfrm>
                <a:off x="286" y="3575"/>
                <a:ext cx="237" cy="5"/>
              </a:xfrm>
              <a:prstGeom prst="rect">
                <a:avLst/>
              </a:prstGeom>
              <a:solidFill>
                <a:srgbClr val="EAE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7" name="Rectangle 134"/>
              <p:cNvSpPr>
                <a:spLocks noChangeArrowheads="1"/>
              </p:cNvSpPr>
              <p:nvPr/>
            </p:nvSpPr>
            <p:spPr bwMode="auto">
              <a:xfrm>
                <a:off x="286" y="3580"/>
                <a:ext cx="237" cy="6"/>
              </a:xfrm>
              <a:prstGeom prst="rect">
                <a:avLst/>
              </a:prstGeom>
              <a:solidFill>
                <a:srgbClr val="ECE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8" name="Rectangle 135"/>
              <p:cNvSpPr>
                <a:spLocks noChangeArrowheads="1"/>
              </p:cNvSpPr>
              <p:nvPr/>
            </p:nvSpPr>
            <p:spPr bwMode="auto">
              <a:xfrm>
                <a:off x="286" y="3586"/>
                <a:ext cx="237" cy="5"/>
              </a:xfrm>
              <a:prstGeom prst="rect">
                <a:avLst/>
              </a:prstGeom>
              <a:solidFill>
                <a:srgbClr val="EDE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29" name="Rectangle 136"/>
              <p:cNvSpPr>
                <a:spLocks noChangeArrowheads="1"/>
              </p:cNvSpPr>
              <p:nvPr/>
            </p:nvSpPr>
            <p:spPr bwMode="auto">
              <a:xfrm>
                <a:off x="286" y="3591"/>
                <a:ext cx="237" cy="5"/>
              </a:xfrm>
              <a:prstGeom prst="rect">
                <a:avLst/>
              </a:prstGeom>
              <a:solidFill>
                <a:srgbClr val="EEE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0" name="Rectangle 137"/>
              <p:cNvSpPr>
                <a:spLocks noChangeArrowheads="1"/>
              </p:cNvSpPr>
              <p:nvPr/>
            </p:nvSpPr>
            <p:spPr bwMode="auto">
              <a:xfrm>
                <a:off x="286" y="3596"/>
                <a:ext cx="237" cy="5"/>
              </a:xfrm>
              <a:prstGeom prst="rect">
                <a:avLst/>
              </a:prstGeom>
              <a:solidFill>
                <a:srgbClr val="EF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1" name="Rectangle 138"/>
              <p:cNvSpPr>
                <a:spLocks noChangeArrowheads="1"/>
              </p:cNvSpPr>
              <p:nvPr/>
            </p:nvSpPr>
            <p:spPr bwMode="auto">
              <a:xfrm>
                <a:off x="286" y="3601"/>
                <a:ext cx="237" cy="5"/>
              </a:xfrm>
              <a:prstGeom prst="rect">
                <a:avLst/>
              </a:prstGeom>
              <a:solidFill>
                <a:srgbClr val="F1E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2" name="Rectangle 139"/>
              <p:cNvSpPr>
                <a:spLocks noChangeArrowheads="1"/>
              </p:cNvSpPr>
              <p:nvPr/>
            </p:nvSpPr>
            <p:spPr bwMode="auto">
              <a:xfrm>
                <a:off x="286" y="3606"/>
                <a:ext cx="237" cy="5"/>
              </a:xfrm>
              <a:prstGeom prst="rect">
                <a:avLst/>
              </a:prstGeom>
              <a:solidFill>
                <a:srgbClr val="F2EE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3" name="Rectangle 140"/>
              <p:cNvSpPr>
                <a:spLocks noChangeArrowheads="1"/>
              </p:cNvSpPr>
              <p:nvPr/>
            </p:nvSpPr>
            <p:spPr bwMode="auto">
              <a:xfrm>
                <a:off x="286" y="3611"/>
                <a:ext cx="237" cy="6"/>
              </a:xfrm>
              <a:prstGeom prst="rect">
                <a:avLst/>
              </a:prstGeom>
              <a:solidFill>
                <a:srgbClr val="F3E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4" name="Rectangle 141"/>
              <p:cNvSpPr>
                <a:spLocks noChangeArrowheads="1"/>
              </p:cNvSpPr>
              <p:nvPr/>
            </p:nvSpPr>
            <p:spPr bwMode="auto">
              <a:xfrm>
                <a:off x="286" y="3617"/>
                <a:ext cx="237" cy="5"/>
              </a:xfrm>
              <a:prstGeom prst="rect">
                <a:avLst/>
              </a:prstGeom>
              <a:solidFill>
                <a:srgbClr val="F4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5" name="Rectangle 142"/>
              <p:cNvSpPr>
                <a:spLocks noChangeArrowheads="1"/>
              </p:cNvSpPr>
              <p:nvPr/>
            </p:nvSpPr>
            <p:spPr bwMode="auto">
              <a:xfrm>
                <a:off x="286" y="3622"/>
                <a:ext cx="237" cy="5"/>
              </a:xfrm>
              <a:prstGeom prst="rect">
                <a:avLst/>
              </a:prstGeom>
              <a:solidFill>
                <a:srgbClr val="F5F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6" name="Rectangle 143"/>
              <p:cNvSpPr>
                <a:spLocks noChangeArrowheads="1"/>
              </p:cNvSpPr>
              <p:nvPr/>
            </p:nvSpPr>
            <p:spPr bwMode="auto">
              <a:xfrm>
                <a:off x="286" y="3627"/>
                <a:ext cx="237" cy="5"/>
              </a:xfrm>
              <a:prstGeom prst="rect">
                <a:avLst/>
              </a:prstGeom>
              <a:solidFill>
                <a:srgbClr val="F7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7" name="Rectangle 144"/>
              <p:cNvSpPr>
                <a:spLocks noChangeArrowheads="1"/>
              </p:cNvSpPr>
              <p:nvPr/>
            </p:nvSpPr>
            <p:spPr bwMode="auto">
              <a:xfrm>
                <a:off x="286" y="3632"/>
                <a:ext cx="237" cy="5"/>
              </a:xfrm>
              <a:prstGeom prst="rect">
                <a:avLst/>
              </a:prstGeom>
              <a:solidFill>
                <a:srgbClr val="F8F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8" name="Rectangle 145"/>
              <p:cNvSpPr>
                <a:spLocks noChangeArrowheads="1"/>
              </p:cNvSpPr>
              <p:nvPr/>
            </p:nvSpPr>
            <p:spPr bwMode="auto">
              <a:xfrm>
                <a:off x="286" y="3637"/>
                <a:ext cx="237" cy="5"/>
              </a:xfrm>
              <a:prstGeom prst="rect">
                <a:avLst/>
              </a:pr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39" name="Rectangle 146"/>
              <p:cNvSpPr>
                <a:spLocks noChangeArrowheads="1"/>
              </p:cNvSpPr>
              <p:nvPr/>
            </p:nvSpPr>
            <p:spPr bwMode="auto">
              <a:xfrm>
                <a:off x="286" y="3642"/>
                <a:ext cx="237" cy="6"/>
              </a:xfrm>
              <a:prstGeom prst="rect">
                <a:avLst/>
              </a:prstGeom>
              <a:solidFill>
                <a:srgbClr val="F9F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0" name="Rectangle 147"/>
              <p:cNvSpPr>
                <a:spLocks noChangeArrowheads="1"/>
              </p:cNvSpPr>
              <p:nvPr/>
            </p:nvSpPr>
            <p:spPr bwMode="auto">
              <a:xfrm>
                <a:off x="286" y="3648"/>
                <a:ext cx="237" cy="5"/>
              </a:xfrm>
              <a:prstGeom prst="rect">
                <a:avLst/>
              </a:prstGeom>
              <a:solidFill>
                <a:srgbClr val="FBFA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1" name="Rectangle 148"/>
              <p:cNvSpPr>
                <a:spLocks noChangeArrowheads="1"/>
              </p:cNvSpPr>
              <p:nvPr/>
            </p:nvSpPr>
            <p:spPr bwMode="auto">
              <a:xfrm>
                <a:off x="286" y="3653"/>
                <a:ext cx="237" cy="5"/>
              </a:xfrm>
              <a:prstGeom prst="rect">
                <a:avLst/>
              </a:prstGeom>
              <a:solidFill>
                <a:srgbClr val="FCFB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2" name="Rectangle 149"/>
              <p:cNvSpPr>
                <a:spLocks noChangeArrowheads="1"/>
              </p:cNvSpPr>
              <p:nvPr/>
            </p:nvSpPr>
            <p:spPr bwMode="auto">
              <a:xfrm>
                <a:off x="286" y="3658"/>
                <a:ext cx="237" cy="5"/>
              </a:xfrm>
              <a:prstGeom prst="rect">
                <a:avLst/>
              </a:prstGeom>
              <a:solidFill>
                <a:srgbClr val="FDF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3" name="Rectangle 150"/>
              <p:cNvSpPr>
                <a:spLocks noChangeArrowheads="1"/>
              </p:cNvSpPr>
              <p:nvPr/>
            </p:nvSpPr>
            <p:spPr bwMode="auto">
              <a:xfrm>
                <a:off x="286" y="3663"/>
                <a:ext cx="237" cy="5"/>
              </a:xfrm>
              <a:prstGeom prst="rect">
                <a:avLst/>
              </a:prstGeom>
              <a:solidFill>
                <a:srgbClr val="FE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44" name="Freeform 151"/>
              <p:cNvSpPr>
                <a:spLocks/>
              </p:cNvSpPr>
              <p:nvPr/>
            </p:nvSpPr>
            <p:spPr bwMode="auto">
              <a:xfrm>
                <a:off x="292" y="3537"/>
                <a:ext cx="223" cy="124"/>
              </a:xfrm>
              <a:custGeom>
                <a:avLst/>
                <a:gdLst>
                  <a:gd name="T0" fmla="*/ 262 w 691"/>
                  <a:gd name="T1" fmla="*/ 387 h 387"/>
                  <a:gd name="T2" fmla="*/ 691 w 691"/>
                  <a:gd name="T3" fmla="*/ 147 h 387"/>
                  <a:gd name="T4" fmla="*/ 425 w 691"/>
                  <a:gd name="T5" fmla="*/ 0 h 387"/>
                  <a:gd name="T6" fmla="*/ 0 w 691"/>
                  <a:gd name="T7" fmla="*/ 239 h 387"/>
                  <a:gd name="T8" fmla="*/ 262 w 691"/>
                  <a:gd name="T9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87">
                    <a:moveTo>
                      <a:pt x="262" y="387"/>
                    </a:moveTo>
                    <a:lnTo>
                      <a:pt x="691" y="147"/>
                    </a:lnTo>
                    <a:lnTo>
                      <a:pt x="425" y="0"/>
                    </a:lnTo>
                    <a:lnTo>
                      <a:pt x="0" y="239"/>
                    </a:lnTo>
                    <a:cubicBezTo>
                      <a:pt x="67" y="315"/>
                      <a:pt x="160" y="367"/>
                      <a:pt x="262" y="387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945" name="Picture 15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" y="3606"/>
                <a:ext cx="98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6" name="Freeform 153"/>
              <p:cNvSpPr>
                <a:spLocks/>
              </p:cNvSpPr>
              <p:nvPr/>
            </p:nvSpPr>
            <p:spPr bwMode="auto">
              <a:xfrm>
                <a:off x="292" y="3613"/>
                <a:ext cx="84" cy="242"/>
              </a:xfrm>
              <a:custGeom>
                <a:avLst/>
                <a:gdLst>
                  <a:gd name="T0" fmla="*/ 262 w 262"/>
                  <a:gd name="T1" fmla="*/ 149 h 750"/>
                  <a:gd name="T2" fmla="*/ 0 w 262"/>
                  <a:gd name="T3" fmla="*/ 0 h 750"/>
                  <a:gd name="T4" fmla="*/ 0 w 262"/>
                  <a:gd name="T5" fmla="*/ 0 h 750"/>
                  <a:gd name="T6" fmla="*/ 0 w 262"/>
                  <a:gd name="T7" fmla="*/ 613 h 750"/>
                  <a:gd name="T8" fmla="*/ 262 w 262"/>
                  <a:gd name="T9" fmla="*/ 750 h 750"/>
                  <a:gd name="T10" fmla="*/ 262 w 262"/>
                  <a:gd name="T11" fmla="*/ 750 h 750"/>
                  <a:gd name="T12" fmla="*/ 262 w 262"/>
                  <a:gd name="T13" fmla="*/ 149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750">
                    <a:moveTo>
                      <a:pt x="262" y="149"/>
                    </a:moveTo>
                    <a:cubicBezTo>
                      <a:pt x="160" y="130"/>
                      <a:pt x="67" y="77"/>
                      <a:pt x="0" y="0"/>
                    </a:cubicBezTo>
                    <a:lnTo>
                      <a:pt x="0" y="0"/>
                    </a:lnTo>
                    <a:lnTo>
                      <a:pt x="0" y="613"/>
                    </a:lnTo>
                    <a:cubicBezTo>
                      <a:pt x="68" y="686"/>
                      <a:pt x="161" y="734"/>
                      <a:pt x="262" y="750"/>
                    </a:cubicBezTo>
                    <a:lnTo>
                      <a:pt x="262" y="750"/>
                    </a:lnTo>
                    <a:lnTo>
                      <a:pt x="262" y="149"/>
                    </a:lnTo>
                  </a:path>
                </a:pathLst>
              </a:custGeom>
              <a:noFill/>
              <a:ln w="4763" cap="rnd">
                <a:solidFill>
                  <a:srgbClr val="A784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947" name="Picture 154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" y="3575"/>
                <a:ext cx="150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8" name="Picture 155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" y="3575"/>
                <a:ext cx="150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9" name="Freeform 156"/>
              <p:cNvSpPr>
                <a:spLocks/>
              </p:cNvSpPr>
              <p:nvPr/>
            </p:nvSpPr>
            <p:spPr bwMode="auto">
              <a:xfrm>
                <a:off x="376" y="3584"/>
                <a:ext cx="139" cy="271"/>
              </a:xfrm>
              <a:custGeom>
                <a:avLst/>
                <a:gdLst>
                  <a:gd name="T0" fmla="*/ 0 w 139"/>
                  <a:gd name="T1" fmla="*/ 77 h 271"/>
                  <a:gd name="T2" fmla="*/ 0 w 139"/>
                  <a:gd name="T3" fmla="*/ 271 h 271"/>
                  <a:gd name="T4" fmla="*/ 139 w 139"/>
                  <a:gd name="T5" fmla="*/ 194 h 271"/>
                  <a:gd name="T6" fmla="*/ 139 w 139"/>
                  <a:gd name="T7" fmla="*/ 0 h 271"/>
                  <a:gd name="T8" fmla="*/ 0 w 139"/>
                  <a:gd name="T9" fmla="*/ 7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71">
                    <a:moveTo>
                      <a:pt x="0" y="77"/>
                    </a:moveTo>
                    <a:lnTo>
                      <a:pt x="0" y="271"/>
                    </a:lnTo>
                    <a:lnTo>
                      <a:pt x="139" y="194"/>
                    </a:lnTo>
                    <a:lnTo>
                      <a:pt x="139" y="0"/>
                    </a:lnTo>
                    <a:lnTo>
                      <a:pt x="0" y="77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0" name="Freeform 157"/>
              <p:cNvSpPr>
                <a:spLocks/>
              </p:cNvSpPr>
              <p:nvPr/>
            </p:nvSpPr>
            <p:spPr bwMode="auto">
              <a:xfrm>
                <a:off x="292" y="3537"/>
                <a:ext cx="223" cy="318"/>
              </a:xfrm>
              <a:custGeom>
                <a:avLst/>
                <a:gdLst>
                  <a:gd name="T0" fmla="*/ 691 w 691"/>
                  <a:gd name="T1" fmla="*/ 147 h 988"/>
                  <a:gd name="T2" fmla="*/ 425 w 691"/>
                  <a:gd name="T3" fmla="*/ 0 h 988"/>
                  <a:gd name="T4" fmla="*/ 0 w 691"/>
                  <a:gd name="T5" fmla="*/ 239 h 988"/>
                  <a:gd name="T6" fmla="*/ 0 w 691"/>
                  <a:gd name="T7" fmla="*/ 851 h 988"/>
                  <a:gd name="T8" fmla="*/ 262 w 691"/>
                  <a:gd name="T9" fmla="*/ 988 h 988"/>
                  <a:gd name="T10" fmla="*/ 262 w 691"/>
                  <a:gd name="T11" fmla="*/ 988 h 988"/>
                  <a:gd name="T12" fmla="*/ 691 w 691"/>
                  <a:gd name="T13" fmla="*/ 750 h 988"/>
                  <a:gd name="T14" fmla="*/ 691 w 691"/>
                  <a:gd name="T15" fmla="*/ 147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1" h="988">
                    <a:moveTo>
                      <a:pt x="691" y="147"/>
                    </a:moveTo>
                    <a:lnTo>
                      <a:pt x="425" y="0"/>
                    </a:lnTo>
                    <a:lnTo>
                      <a:pt x="0" y="239"/>
                    </a:lnTo>
                    <a:lnTo>
                      <a:pt x="0" y="851"/>
                    </a:lnTo>
                    <a:cubicBezTo>
                      <a:pt x="68" y="924"/>
                      <a:pt x="161" y="972"/>
                      <a:pt x="262" y="988"/>
                    </a:cubicBezTo>
                    <a:lnTo>
                      <a:pt x="262" y="988"/>
                    </a:lnTo>
                    <a:lnTo>
                      <a:pt x="691" y="750"/>
                    </a:lnTo>
                    <a:lnTo>
                      <a:pt x="691" y="147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951" name="Picture 158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" y="3720"/>
                <a:ext cx="42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2" name="Picture 159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" y="3720"/>
                <a:ext cx="42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3" name="Freeform 160"/>
              <p:cNvSpPr>
                <a:spLocks/>
              </p:cNvSpPr>
              <p:nvPr/>
            </p:nvSpPr>
            <p:spPr bwMode="auto">
              <a:xfrm>
                <a:off x="323" y="3732"/>
                <a:ext cx="15" cy="20"/>
              </a:xfrm>
              <a:custGeom>
                <a:avLst/>
                <a:gdLst>
                  <a:gd name="T0" fmla="*/ 14 w 15"/>
                  <a:gd name="T1" fmla="*/ 8 h 20"/>
                  <a:gd name="T2" fmla="*/ 4 w 15"/>
                  <a:gd name="T3" fmla="*/ 2 h 20"/>
                  <a:gd name="T4" fmla="*/ 1 w 15"/>
                  <a:gd name="T5" fmla="*/ 12 h 20"/>
                  <a:gd name="T6" fmla="*/ 11 w 15"/>
                  <a:gd name="T7" fmla="*/ 18 h 20"/>
                  <a:gd name="T8" fmla="*/ 14 w 15"/>
                  <a:gd name="T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14" y="8"/>
                    </a:moveTo>
                    <a:cubicBezTo>
                      <a:pt x="12" y="3"/>
                      <a:pt x="8" y="0"/>
                      <a:pt x="4" y="2"/>
                    </a:cubicBezTo>
                    <a:cubicBezTo>
                      <a:pt x="1" y="3"/>
                      <a:pt x="0" y="7"/>
                      <a:pt x="1" y="12"/>
                    </a:cubicBezTo>
                    <a:cubicBezTo>
                      <a:pt x="3" y="17"/>
                      <a:pt x="7" y="20"/>
                      <a:pt x="11" y="18"/>
                    </a:cubicBezTo>
                    <a:cubicBezTo>
                      <a:pt x="14" y="17"/>
                      <a:pt x="15" y="13"/>
                      <a:pt x="14" y="8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4" name="Freeform 161"/>
              <p:cNvSpPr>
                <a:spLocks noEditPoints="1"/>
              </p:cNvSpPr>
              <p:nvPr/>
            </p:nvSpPr>
            <p:spPr bwMode="auto">
              <a:xfrm>
                <a:off x="305" y="3773"/>
                <a:ext cx="57" cy="54"/>
              </a:xfrm>
              <a:custGeom>
                <a:avLst/>
                <a:gdLst>
                  <a:gd name="T0" fmla="*/ 0 w 177"/>
                  <a:gd name="T1" fmla="*/ 0 h 167"/>
                  <a:gd name="T2" fmla="*/ 177 w 177"/>
                  <a:gd name="T3" fmla="*/ 94 h 167"/>
                  <a:gd name="T4" fmla="*/ 0 w 177"/>
                  <a:gd name="T5" fmla="*/ 37 h 167"/>
                  <a:gd name="T6" fmla="*/ 177 w 177"/>
                  <a:gd name="T7" fmla="*/ 130 h 167"/>
                  <a:gd name="T8" fmla="*/ 0 w 177"/>
                  <a:gd name="T9" fmla="*/ 73 h 167"/>
                  <a:gd name="T10" fmla="*/ 177 w 177"/>
                  <a:gd name="T11" fmla="*/ 16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67">
                    <a:moveTo>
                      <a:pt x="0" y="0"/>
                    </a:moveTo>
                    <a:cubicBezTo>
                      <a:pt x="53" y="45"/>
                      <a:pt x="113" y="77"/>
                      <a:pt x="177" y="94"/>
                    </a:cubicBezTo>
                    <a:moveTo>
                      <a:pt x="0" y="37"/>
                    </a:moveTo>
                    <a:cubicBezTo>
                      <a:pt x="53" y="81"/>
                      <a:pt x="113" y="113"/>
                      <a:pt x="177" y="130"/>
                    </a:cubicBezTo>
                    <a:moveTo>
                      <a:pt x="0" y="73"/>
                    </a:moveTo>
                    <a:cubicBezTo>
                      <a:pt x="53" y="118"/>
                      <a:pt x="113" y="150"/>
                      <a:pt x="177" y="167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5" name="Freeform 162"/>
              <p:cNvSpPr>
                <a:spLocks/>
              </p:cNvSpPr>
              <p:nvPr/>
            </p:nvSpPr>
            <p:spPr bwMode="auto">
              <a:xfrm>
                <a:off x="303" y="3651"/>
                <a:ext cx="62" cy="35"/>
              </a:xfrm>
              <a:custGeom>
                <a:avLst/>
                <a:gdLst>
                  <a:gd name="T0" fmla="*/ 6 w 192"/>
                  <a:gd name="T1" fmla="*/ 16 h 110"/>
                  <a:gd name="T2" fmla="*/ 184 w 192"/>
                  <a:gd name="T3" fmla="*/ 110 h 110"/>
                  <a:gd name="T4" fmla="*/ 191 w 192"/>
                  <a:gd name="T5" fmla="*/ 99 h 110"/>
                  <a:gd name="T6" fmla="*/ 184 w 192"/>
                  <a:gd name="T7" fmla="*/ 93 h 110"/>
                  <a:gd name="T8" fmla="*/ 10 w 192"/>
                  <a:gd name="T9" fmla="*/ 2 h 110"/>
                  <a:gd name="T10" fmla="*/ 2 w 192"/>
                  <a:gd name="T11" fmla="*/ 2 h 110"/>
                  <a:gd name="T12" fmla="*/ 0 w 192"/>
                  <a:gd name="T13" fmla="*/ 7 h 110"/>
                  <a:gd name="T14" fmla="*/ 6 w 192"/>
                  <a:gd name="T15" fmla="*/ 1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110">
                    <a:moveTo>
                      <a:pt x="6" y="16"/>
                    </a:moveTo>
                    <a:cubicBezTo>
                      <a:pt x="57" y="60"/>
                      <a:pt x="118" y="92"/>
                      <a:pt x="184" y="110"/>
                    </a:cubicBezTo>
                    <a:cubicBezTo>
                      <a:pt x="189" y="109"/>
                      <a:pt x="192" y="104"/>
                      <a:pt x="191" y="99"/>
                    </a:cubicBezTo>
                    <a:cubicBezTo>
                      <a:pt x="190" y="96"/>
                      <a:pt x="187" y="93"/>
                      <a:pt x="184" y="93"/>
                    </a:cubicBezTo>
                    <a:cubicBezTo>
                      <a:pt x="119" y="76"/>
                      <a:pt x="60" y="45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1" y="11"/>
                      <a:pt x="3" y="14"/>
                      <a:pt x="6" y="16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56" name="Freeform 163"/>
              <p:cNvSpPr>
                <a:spLocks/>
              </p:cNvSpPr>
              <p:nvPr/>
            </p:nvSpPr>
            <p:spPr bwMode="auto">
              <a:xfrm>
                <a:off x="303" y="3651"/>
                <a:ext cx="62" cy="35"/>
              </a:xfrm>
              <a:custGeom>
                <a:avLst/>
                <a:gdLst>
                  <a:gd name="T0" fmla="*/ 2 w 62"/>
                  <a:gd name="T1" fmla="*/ 5 h 35"/>
                  <a:gd name="T2" fmla="*/ 59 w 62"/>
                  <a:gd name="T3" fmla="*/ 35 h 35"/>
                  <a:gd name="T4" fmla="*/ 62 w 62"/>
                  <a:gd name="T5" fmla="*/ 32 h 35"/>
                  <a:gd name="T6" fmla="*/ 59 w 62"/>
                  <a:gd name="T7" fmla="*/ 30 h 35"/>
                  <a:gd name="T8" fmla="*/ 3 w 62"/>
                  <a:gd name="T9" fmla="*/ 0 h 35"/>
                  <a:gd name="T10" fmla="*/ 1 w 62"/>
                  <a:gd name="T11" fmla="*/ 0 h 35"/>
                  <a:gd name="T12" fmla="*/ 0 w 62"/>
                  <a:gd name="T13" fmla="*/ 2 h 35"/>
                  <a:gd name="T14" fmla="*/ 2 w 62"/>
                  <a:gd name="T15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35">
                    <a:moveTo>
                      <a:pt x="2" y="5"/>
                    </a:moveTo>
                    <a:cubicBezTo>
                      <a:pt x="18" y="19"/>
                      <a:pt x="38" y="29"/>
                      <a:pt x="59" y="35"/>
                    </a:cubicBezTo>
                    <a:cubicBezTo>
                      <a:pt x="61" y="35"/>
                      <a:pt x="62" y="33"/>
                      <a:pt x="62" y="32"/>
                    </a:cubicBezTo>
                    <a:cubicBezTo>
                      <a:pt x="61" y="31"/>
                      <a:pt x="60" y="30"/>
                      <a:pt x="59" y="30"/>
                    </a:cubicBezTo>
                    <a:cubicBezTo>
                      <a:pt x="38" y="24"/>
                      <a:pt x="19" y="14"/>
                      <a:pt x="3" y="0"/>
                    </a:cubicBezTo>
                    <a:cubicBezTo>
                      <a:pt x="3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957" name="Picture 164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" y="3658"/>
                <a:ext cx="31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8" name="Picture 165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" y="3658"/>
                <a:ext cx="31" cy="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9" name="Freeform 166"/>
              <p:cNvSpPr>
                <a:spLocks/>
              </p:cNvSpPr>
              <p:nvPr/>
            </p:nvSpPr>
            <p:spPr bwMode="auto">
              <a:xfrm>
                <a:off x="320" y="3665"/>
                <a:ext cx="19" cy="14"/>
              </a:xfrm>
              <a:custGeom>
                <a:avLst/>
                <a:gdLst>
                  <a:gd name="T0" fmla="*/ 19 w 19"/>
                  <a:gd name="T1" fmla="*/ 14 h 14"/>
                  <a:gd name="T2" fmla="*/ 2 w 19"/>
                  <a:gd name="T3" fmla="*/ 5 h 14"/>
                  <a:gd name="T4" fmla="*/ 12 w 19"/>
                  <a:gd name="T5" fmla="*/ 14 h 14"/>
                  <a:gd name="T6" fmla="*/ 19 w 19"/>
                  <a:gd name="T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4">
                    <a:moveTo>
                      <a:pt x="19" y="14"/>
                    </a:moveTo>
                    <a:cubicBezTo>
                      <a:pt x="15" y="4"/>
                      <a:pt x="8" y="0"/>
                      <a:pt x="2" y="5"/>
                    </a:cubicBezTo>
                    <a:cubicBezTo>
                      <a:pt x="0" y="9"/>
                      <a:pt x="4" y="13"/>
                      <a:pt x="12" y="14"/>
                    </a:cubicBezTo>
                    <a:cubicBezTo>
                      <a:pt x="14" y="14"/>
                      <a:pt x="17" y="14"/>
                      <a:pt x="19" y="14"/>
                    </a:cubicBezTo>
                  </a:path>
                </a:pathLst>
              </a:custGeom>
              <a:noFill/>
              <a:ln w="15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960" name="Picture 167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" y="3663"/>
                <a:ext cx="72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1" name="Picture 168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" y="3663"/>
                <a:ext cx="72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2" name="Freeform 169"/>
              <p:cNvSpPr>
                <a:spLocks/>
              </p:cNvSpPr>
              <p:nvPr/>
            </p:nvSpPr>
            <p:spPr bwMode="auto">
              <a:xfrm>
                <a:off x="305" y="3675"/>
                <a:ext cx="57" cy="34"/>
              </a:xfrm>
              <a:custGeom>
                <a:avLst/>
                <a:gdLst>
                  <a:gd name="T0" fmla="*/ 0 w 177"/>
                  <a:gd name="T1" fmla="*/ 12 h 106"/>
                  <a:gd name="T2" fmla="*/ 177 w 177"/>
                  <a:gd name="T3" fmla="*/ 106 h 106"/>
                  <a:gd name="T4" fmla="*/ 177 w 177"/>
                  <a:gd name="T5" fmla="*/ 106 h 106"/>
                  <a:gd name="T6" fmla="*/ 177 w 177"/>
                  <a:gd name="T7" fmla="*/ 94 h 106"/>
                  <a:gd name="T8" fmla="*/ 0 w 177"/>
                  <a:gd name="T9" fmla="*/ 0 h 106"/>
                  <a:gd name="T10" fmla="*/ 0 w 177"/>
                  <a:gd name="T11" fmla="*/ 0 h 106"/>
                  <a:gd name="T12" fmla="*/ 0 w 177"/>
                  <a:gd name="T13" fmla="*/ 1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6">
                    <a:moveTo>
                      <a:pt x="0" y="12"/>
                    </a:moveTo>
                    <a:cubicBezTo>
                      <a:pt x="51" y="57"/>
                      <a:pt x="112" y="89"/>
                      <a:pt x="177" y="106"/>
                    </a:cubicBezTo>
                    <a:lnTo>
                      <a:pt x="177" y="106"/>
                    </a:lnTo>
                    <a:lnTo>
                      <a:pt x="177" y="94"/>
                    </a:lnTo>
                    <a:cubicBezTo>
                      <a:pt x="112" y="75"/>
                      <a:pt x="52" y="43"/>
                      <a:pt x="0" y="0"/>
                    </a:cubicBez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3" name="Freeform 170"/>
              <p:cNvSpPr>
                <a:spLocks/>
              </p:cNvSpPr>
              <p:nvPr/>
            </p:nvSpPr>
            <p:spPr bwMode="auto">
              <a:xfrm>
                <a:off x="305" y="3672"/>
                <a:ext cx="57" cy="46"/>
              </a:xfrm>
              <a:custGeom>
                <a:avLst/>
                <a:gdLst>
                  <a:gd name="T0" fmla="*/ 0 w 177"/>
                  <a:gd name="T1" fmla="*/ 0 h 142"/>
                  <a:gd name="T2" fmla="*/ 0 w 177"/>
                  <a:gd name="T3" fmla="*/ 48 h 142"/>
                  <a:gd name="T4" fmla="*/ 177 w 177"/>
                  <a:gd name="T5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" h="142">
                    <a:moveTo>
                      <a:pt x="0" y="0"/>
                    </a:moveTo>
                    <a:lnTo>
                      <a:pt x="0" y="48"/>
                    </a:lnTo>
                    <a:cubicBezTo>
                      <a:pt x="52" y="91"/>
                      <a:pt x="112" y="123"/>
                      <a:pt x="177" y="142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4" name="Freeform 171"/>
              <p:cNvSpPr>
                <a:spLocks/>
              </p:cNvSpPr>
              <p:nvPr/>
            </p:nvSpPr>
            <p:spPr bwMode="auto">
              <a:xfrm>
                <a:off x="305" y="3672"/>
                <a:ext cx="57" cy="46"/>
              </a:xfrm>
              <a:custGeom>
                <a:avLst/>
                <a:gdLst>
                  <a:gd name="T0" fmla="*/ 177 w 177"/>
                  <a:gd name="T1" fmla="*/ 141 h 141"/>
                  <a:gd name="T2" fmla="*/ 177 w 177"/>
                  <a:gd name="T3" fmla="*/ 94 h 141"/>
                  <a:gd name="T4" fmla="*/ 0 w 177"/>
                  <a:gd name="T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" h="141">
                    <a:moveTo>
                      <a:pt x="177" y="141"/>
                    </a:moveTo>
                    <a:lnTo>
                      <a:pt x="177" y="94"/>
                    </a:lnTo>
                    <a:cubicBezTo>
                      <a:pt x="112" y="74"/>
                      <a:pt x="52" y="4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5" name="Rectangle 172"/>
              <p:cNvSpPr>
                <a:spLocks noChangeArrowheads="1"/>
              </p:cNvSpPr>
              <p:nvPr/>
            </p:nvSpPr>
            <p:spPr bwMode="auto">
              <a:xfrm>
                <a:off x="1860" y="2574"/>
                <a:ext cx="9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</a:t>
                </a:r>
                <a:endParaRPr lang="en-US" altLang="ko-KR"/>
              </a:p>
            </p:txBody>
          </p:sp>
          <p:sp>
            <p:nvSpPr>
              <p:cNvPr id="966" name="Rectangle 173"/>
              <p:cNvSpPr>
                <a:spLocks noChangeArrowheads="1"/>
              </p:cNvSpPr>
              <p:nvPr/>
            </p:nvSpPr>
            <p:spPr bwMode="auto">
              <a:xfrm>
                <a:off x="1922" y="2574"/>
                <a:ext cx="35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MB intranet </a:t>
                </a:r>
                <a:endParaRPr lang="en-US" altLang="ko-KR"/>
              </a:p>
            </p:txBody>
          </p:sp>
          <p:sp>
            <p:nvSpPr>
              <p:cNvPr id="967" name="Rectangle 174"/>
              <p:cNvSpPr>
                <a:spLocks noChangeArrowheads="1"/>
              </p:cNvSpPr>
              <p:nvPr/>
            </p:nvSpPr>
            <p:spPr bwMode="auto">
              <a:xfrm>
                <a:off x="1901" y="2641"/>
                <a:ext cx="3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connection</a:t>
                </a:r>
                <a:endParaRPr lang="en-US" altLang="ko-KR"/>
              </a:p>
            </p:txBody>
          </p:sp>
          <p:sp>
            <p:nvSpPr>
              <p:cNvPr id="968" name="Freeform 175"/>
              <p:cNvSpPr>
                <a:spLocks/>
              </p:cNvSpPr>
              <p:nvPr/>
            </p:nvSpPr>
            <p:spPr bwMode="auto">
              <a:xfrm>
                <a:off x="515" y="3462"/>
                <a:ext cx="260" cy="273"/>
              </a:xfrm>
              <a:custGeom>
                <a:avLst/>
                <a:gdLst>
                  <a:gd name="T0" fmla="*/ 260 w 260"/>
                  <a:gd name="T1" fmla="*/ 0 h 273"/>
                  <a:gd name="T2" fmla="*/ 260 w 260"/>
                  <a:gd name="T3" fmla="*/ 273 h 273"/>
                  <a:gd name="T4" fmla="*/ 0 w 260"/>
                  <a:gd name="T5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0" h="273">
                    <a:moveTo>
                      <a:pt x="260" y="0"/>
                    </a:moveTo>
                    <a:lnTo>
                      <a:pt x="260" y="273"/>
                    </a:lnTo>
                    <a:lnTo>
                      <a:pt x="0" y="273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69" name="Rectangle 176"/>
              <p:cNvSpPr>
                <a:spLocks noChangeArrowheads="1"/>
              </p:cNvSpPr>
              <p:nvPr/>
            </p:nvSpPr>
            <p:spPr bwMode="auto">
              <a:xfrm>
                <a:off x="518" y="3343"/>
                <a:ext cx="17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Core </a:t>
                </a:r>
                <a:endParaRPr lang="en-US" altLang="ko-KR"/>
              </a:p>
            </p:txBody>
          </p:sp>
          <p:sp>
            <p:nvSpPr>
              <p:cNvPr id="970" name="Rectangle 177"/>
              <p:cNvSpPr>
                <a:spLocks noChangeArrowheads="1"/>
              </p:cNvSpPr>
              <p:nvPr/>
            </p:nvSpPr>
            <p:spPr bwMode="auto">
              <a:xfrm>
                <a:off x="482" y="3410"/>
                <a:ext cx="20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Switch</a:t>
                </a:r>
                <a:endParaRPr lang="en-US" altLang="ko-KR"/>
              </a:p>
            </p:txBody>
          </p:sp>
          <p:sp>
            <p:nvSpPr>
              <p:cNvPr id="971" name="Rectangle 178"/>
              <p:cNvSpPr>
                <a:spLocks noChangeArrowheads="1"/>
              </p:cNvSpPr>
              <p:nvPr/>
            </p:nvSpPr>
            <p:spPr bwMode="auto">
              <a:xfrm>
                <a:off x="642" y="3410"/>
                <a:ext cx="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ko-KR"/>
              </a:p>
            </p:txBody>
          </p:sp>
          <p:sp>
            <p:nvSpPr>
              <p:cNvPr id="972" name="Rectangle 179"/>
              <p:cNvSpPr>
                <a:spLocks noChangeArrowheads="1"/>
              </p:cNvSpPr>
              <p:nvPr/>
            </p:nvSpPr>
            <p:spPr bwMode="auto">
              <a:xfrm>
                <a:off x="4296" y="1089"/>
                <a:ext cx="157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News reporter Mobile Streaming from Disaster site </a:t>
                </a:r>
                <a:r>
                  <a:rPr lang="en-US" altLang="ko-KR" sz="7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Oct, 2015</a:t>
                </a:r>
                <a:endParaRPr lang="en-US" altLang="ko-KR" dirty="0"/>
              </a:p>
            </p:txBody>
          </p:sp>
          <p:sp>
            <p:nvSpPr>
              <p:cNvPr id="974" name="Freeform 181"/>
              <p:cNvSpPr>
                <a:spLocks/>
              </p:cNvSpPr>
              <p:nvPr/>
            </p:nvSpPr>
            <p:spPr bwMode="auto">
              <a:xfrm>
                <a:off x="1200" y="3486"/>
                <a:ext cx="50" cy="27"/>
              </a:xfrm>
              <a:custGeom>
                <a:avLst/>
                <a:gdLst>
                  <a:gd name="T0" fmla="*/ 88 w 155"/>
                  <a:gd name="T1" fmla="*/ 82 h 84"/>
                  <a:gd name="T2" fmla="*/ 155 w 155"/>
                  <a:gd name="T3" fmla="*/ 36 h 84"/>
                  <a:gd name="T4" fmla="*/ 154 w 155"/>
                  <a:gd name="T5" fmla="*/ 24 h 84"/>
                  <a:gd name="T6" fmla="*/ 108 w 155"/>
                  <a:gd name="T7" fmla="*/ 4 h 84"/>
                  <a:gd name="T8" fmla="*/ 106 w 155"/>
                  <a:gd name="T9" fmla="*/ 5 h 84"/>
                  <a:gd name="T10" fmla="*/ 106 w 155"/>
                  <a:gd name="T11" fmla="*/ 5 h 84"/>
                  <a:gd name="T12" fmla="*/ 0 w 155"/>
                  <a:gd name="T13" fmla="*/ 82 h 84"/>
                  <a:gd name="T14" fmla="*/ 88 w 155"/>
                  <a:gd name="T15" fmla="*/ 8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5" h="84">
                    <a:moveTo>
                      <a:pt x="88" y="82"/>
                    </a:moveTo>
                    <a:cubicBezTo>
                      <a:pt x="122" y="84"/>
                      <a:pt x="152" y="63"/>
                      <a:pt x="155" y="36"/>
                    </a:cubicBezTo>
                    <a:cubicBezTo>
                      <a:pt x="155" y="32"/>
                      <a:pt x="155" y="28"/>
                      <a:pt x="154" y="24"/>
                    </a:cubicBezTo>
                    <a:cubicBezTo>
                      <a:pt x="149" y="8"/>
                      <a:pt x="128" y="0"/>
                      <a:pt x="108" y="4"/>
                    </a:cubicBezTo>
                    <a:cubicBezTo>
                      <a:pt x="107" y="4"/>
                      <a:pt x="107" y="5"/>
                      <a:pt x="106" y="5"/>
                    </a:cubicBezTo>
                    <a:lnTo>
                      <a:pt x="106" y="5"/>
                    </a:lnTo>
                    <a:lnTo>
                      <a:pt x="0" y="82"/>
                    </a:lnTo>
                    <a:lnTo>
                      <a:pt x="88" y="82"/>
                    </a:lnTo>
                    <a:close/>
                  </a:path>
                </a:pathLst>
              </a:custGeom>
              <a:solidFill>
                <a:srgbClr val="DDDDD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975" name="Picture 18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4" y="3467"/>
                <a:ext cx="46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6" name="Freeform 183"/>
              <p:cNvSpPr>
                <a:spLocks/>
              </p:cNvSpPr>
              <p:nvPr/>
            </p:nvSpPr>
            <p:spPr bwMode="auto">
              <a:xfrm>
                <a:off x="1200" y="3475"/>
                <a:ext cx="34" cy="37"/>
              </a:xfrm>
              <a:custGeom>
                <a:avLst/>
                <a:gdLst>
                  <a:gd name="T0" fmla="*/ 0 w 34"/>
                  <a:gd name="T1" fmla="*/ 37 h 37"/>
                  <a:gd name="T2" fmla="*/ 31 w 34"/>
                  <a:gd name="T3" fmla="*/ 24 h 37"/>
                  <a:gd name="T4" fmla="*/ 31 w 34"/>
                  <a:gd name="T5" fmla="*/ 21 h 37"/>
                  <a:gd name="T6" fmla="*/ 34 w 34"/>
                  <a:gd name="T7" fmla="*/ 20 h 37"/>
                  <a:gd name="T8" fmla="*/ 34 w 34"/>
                  <a:gd name="T9" fmla="*/ 0 h 37"/>
                  <a:gd name="T10" fmla="*/ 0 w 34"/>
                  <a:gd name="T11" fmla="*/ 14 h 37"/>
                  <a:gd name="T12" fmla="*/ 0 w 34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7">
                    <a:moveTo>
                      <a:pt x="0" y="37"/>
                    </a:moveTo>
                    <a:lnTo>
                      <a:pt x="31" y="24"/>
                    </a:lnTo>
                    <a:lnTo>
                      <a:pt x="31" y="21"/>
                    </a:lnTo>
                    <a:lnTo>
                      <a:pt x="34" y="20"/>
                    </a:lnTo>
                    <a:lnTo>
                      <a:pt x="34" y="0"/>
                    </a:lnTo>
                    <a:lnTo>
                      <a:pt x="0" y="14"/>
                    </a:lnTo>
                    <a:lnTo>
                      <a:pt x="0" y="37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7" name="Rectangle 184"/>
              <p:cNvSpPr>
                <a:spLocks noChangeArrowheads="1"/>
              </p:cNvSpPr>
              <p:nvPr/>
            </p:nvSpPr>
            <p:spPr bwMode="auto">
              <a:xfrm>
                <a:off x="1049" y="3405"/>
                <a:ext cx="186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8" name="Rectangle 185"/>
              <p:cNvSpPr>
                <a:spLocks noChangeArrowheads="1"/>
              </p:cNvSpPr>
              <p:nvPr/>
            </p:nvSpPr>
            <p:spPr bwMode="auto">
              <a:xfrm>
                <a:off x="1049" y="3410"/>
                <a:ext cx="186" cy="5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79" name="Rectangle 186"/>
              <p:cNvSpPr>
                <a:spLocks noChangeArrowheads="1"/>
              </p:cNvSpPr>
              <p:nvPr/>
            </p:nvSpPr>
            <p:spPr bwMode="auto">
              <a:xfrm>
                <a:off x="1049" y="3415"/>
                <a:ext cx="186" cy="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0" name="Rectangle 187"/>
              <p:cNvSpPr>
                <a:spLocks noChangeArrowheads="1"/>
              </p:cNvSpPr>
              <p:nvPr/>
            </p:nvSpPr>
            <p:spPr bwMode="auto">
              <a:xfrm>
                <a:off x="1049" y="3420"/>
                <a:ext cx="186" cy="6"/>
              </a:xfrm>
              <a:prstGeom prst="rect">
                <a:avLst/>
              </a:pr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1" name="Rectangle 188"/>
              <p:cNvSpPr>
                <a:spLocks noChangeArrowheads="1"/>
              </p:cNvSpPr>
              <p:nvPr/>
            </p:nvSpPr>
            <p:spPr bwMode="auto">
              <a:xfrm>
                <a:off x="1049" y="3426"/>
                <a:ext cx="186" cy="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2" name="Rectangle 189"/>
              <p:cNvSpPr>
                <a:spLocks noChangeArrowheads="1"/>
              </p:cNvSpPr>
              <p:nvPr/>
            </p:nvSpPr>
            <p:spPr bwMode="auto">
              <a:xfrm>
                <a:off x="1049" y="3431"/>
                <a:ext cx="186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3" name="Rectangle 190"/>
              <p:cNvSpPr>
                <a:spLocks noChangeArrowheads="1"/>
              </p:cNvSpPr>
              <p:nvPr/>
            </p:nvSpPr>
            <p:spPr bwMode="auto">
              <a:xfrm>
                <a:off x="1049" y="3436"/>
                <a:ext cx="186" cy="5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4" name="Rectangle 191"/>
              <p:cNvSpPr>
                <a:spLocks noChangeArrowheads="1"/>
              </p:cNvSpPr>
              <p:nvPr/>
            </p:nvSpPr>
            <p:spPr bwMode="auto">
              <a:xfrm>
                <a:off x="1049" y="3441"/>
                <a:ext cx="186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5" name="Rectangle 192"/>
              <p:cNvSpPr>
                <a:spLocks noChangeArrowheads="1"/>
              </p:cNvSpPr>
              <p:nvPr/>
            </p:nvSpPr>
            <p:spPr bwMode="auto">
              <a:xfrm>
                <a:off x="1049" y="3446"/>
                <a:ext cx="186" cy="5"/>
              </a:xfrm>
              <a:prstGeom prst="rect">
                <a:avLst/>
              </a:pr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6" name="Rectangle 193"/>
              <p:cNvSpPr>
                <a:spLocks noChangeArrowheads="1"/>
              </p:cNvSpPr>
              <p:nvPr/>
            </p:nvSpPr>
            <p:spPr bwMode="auto">
              <a:xfrm>
                <a:off x="1049" y="3451"/>
                <a:ext cx="186" cy="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7" name="Rectangle 194"/>
              <p:cNvSpPr>
                <a:spLocks noChangeArrowheads="1"/>
              </p:cNvSpPr>
              <p:nvPr/>
            </p:nvSpPr>
            <p:spPr bwMode="auto">
              <a:xfrm>
                <a:off x="1049" y="3457"/>
                <a:ext cx="186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8" name="Rectangle 195"/>
              <p:cNvSpPr>
                <a:spLocks noChangeArrowheads="1"/>
              </p:cNvSpPr>
              <p:nvPr/>
            </p:nvSpPr>
            <p:spPr bwMode="auto">
              <a:xfrm>
                <a:off x="1049" y="3462"/>
                <a:ext cx="186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89" name="Rectangle 196"/>
              <p:cNvSpPr>
                <a:spLocks noChangeArrowheads="1"/>
              </p:cNvSpPr>
              <p:nvPr/>
            </p:nvSpPr>
            <p:spPr bwMode="auto">
              <a:xfrm>
                <a:off x="1049" y="3467"/>
                <a:ext cx="186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0" name="Rectangle 197"/>
              <p:cNvSpPr>
                <a:spLocks noChangeArrowheads="1"/>
              </p:cNvSpPr>
              <p:nvPr/>
            </p:nvSpPr>
            <p:spPr bwMode="auto">
              <a:xfrm>
                <a:off x="1049" y="3472"/>
                <a:ext cx="186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1" name="Rectangle 198"/>
              <p:cNvSpPr>
                <a:spLocks noChangeArrowheads="1"/>
              </p:cNvSpPr>
              <p:nvPr/>
            </p:nvSpPr>
            <p:spPr bwMode="auto">
              <a:xfrm>
                <a:off x="1049" y="3477"/>
                <a:ext cx="186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2" name="Rectangle 199"/>
              <p:cNvSpPr>
                <a:spLocks noChangeArrowheads="1"/>
              </p:cNvSpPr>
              <p:nvPr/>
            </p:nvSpPr>
            <p:spPr bwMode="auto">
              <a:xfrm>
                <a:off x="1049" y="3482"/>
                <a:ext cx="186" cy="6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3" name="Rectangle 200"/>
              <p:cNvSpPr>
                <a:spLocks noChangeArrowheads="1"/>
              </p:cNvSpPr>
              <p:nvPr/>
            </p:nvSpPr>
            <p:spPr bwMode="auto">
              <a:xfrm>
                <a:off x="1049" y="3488"/>
                <a:ext cx="186" cy="5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4" name="Freeform 201"/>
              <p:cNvSpPr>
                <a:spLocks/>
              </p:cNvSpPr>
              <p:nvPr/>
            </p:nvSpPr>
            <p:spPr bwMode="auto">
              <a:xfrm>
                <a:off x="1059" y="3413"/>
                <a:ext cx="175" cy="76"/>
              </a:xfrm>
              <a:custGeom>
                <a:avLst/>
                <a:gdLst>
                  <a:gd name="T0" fmla="*/ 0 w 175"/>
                  <a:gd name="T1" fmla="*/ 15 h 76"/>
                  <a:gd name="T2" fmla="*/ 141 w 175"/>
                  <a:gd name="T3" fmla="*/ 76 h 76"/>
                  <a:gd name="T4" fmla="*/ 175 w 175"/>
                  <a:gd name="T5" fmla="*/ 62 h 76"/>
                  <a:gd name="T6" fmla="*/ 33 w 175"/>
                  <a:gd name="T7" fmla="*/ 0 h 76"/>
                  <a:gd name="T8" fmla="*/ 0 w 175"/>
                  <a:gd name="T9" fmla="*/ 1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76">
                    <a:moveTo>
                      <a:pt x="0" y="15"/>
                    </a:moveTo>
                    <a:lnTo>
                      <a:pt x="141" y="76"/>
                    </a:lnTo>
                    <a:lnTo>
                      <a:pt x="175" y="62"/>
                    </a:lnTo>
                    <a:lnTo>
                      <a:pt x="33" y="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995" name="Picture 202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9" y="3420"/>
                <a:ext cx="15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6" name="Picture 203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9" y="3420"/>
                <a:ext cx="15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7" name="Freeform 204"/>
              <p:cNvSpPr>
                <a:spLocks/>
              </p:cNvSpPr>
              <p:nvPr/>
            </p:nvSpPr>
            <p:spPr bwMode="auto">
              <a:xfrm>
                <a:off x="1059" y="3428"/>
                <a:ext cx="141" cy="84"/>
              </a:xfrm>
              <a:custGeom>
                <a:avLst/>
                <a:gdLst>
                  <a:gd name="T0" fmla="*/ 2 w 141"/>
                  <a:gd name="T1" fmla="*/ 23 h 84"/>
                  <a:gd name="T2" fmla="*/ 141 w 141"/>
                  <a:gd name="T3" fmla="*/ 84 h 84"/>
                  <a:gd name="T4" fmla="*/ 141 w 141"/>
                  <a:gd name="T5" fmla="*/ 61 h 84"/>
                  <a:gd name="T6" fmla="*/ 0 w 141"/>
                  <a:gd name="T7" fmla="*/ 0 h 84"/>
                  <a:gd name="T8" fmla="*/ 0 w 141"/>
                  <a:gd name="T9" fmla="*/ 19 h 84"/>
                  <a:gd name="T10" fmla="*/ 2 w 141"/>
                  <a:gd name="T11" fmla="*/ 21 h 84"/>
                  <a:gd name="T12" fmla="*/ 2 w 141"/>
                  <a:gd name="T13" fmla="*/ 2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84">
                    <a:moveTo>
                      <a:pt x="2" y="23"/>
                    </a:moveTo>
                    <a:lnTo>
                      <a:pt x="141" y="84"/>
                    </a:lnTo>
                    <a:lnTo>
                      <a:pt x="141" y="6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8" name="Freeform 205"/>
              <p:cNvSpPr>
                <a:spLocks/>
              </p:cNvSpPr>
              <p:nvPr/>
            </p:nvSpPr>
            <p:spPr bwMode="auto">
              <a:xfrm>
                <a:off x="1059" y="3413"/>
                <a:ext cx="175" cy="99"/>
              </a:xfrm>
              <a:custGeom>
                <a:avLst/>
                <a:gdLst>
                  <a:gd name="T0" fmla="*/ 0 w 175"/>
                  <a:gd name="T1" fmla="*/ 15 h 99"/>
                  <a:gd name="T2" fmla="*/ 0 w 175"/>
                  <a:gd name="T3" fmla="*/ 34 h 99"/>
                  <a:gd name="T4" fmla="*/ 2 w 175"/>
                  <a:gd name="T5" fmla="*/ 36 h 99"/>
                  <a:gd name="T6" fmla="*/ 2 w 175"/>
                  <a:gd name="T7" fmla="*/ 38 h 99"/>
                  <a:gd name="T8" fmla="*/ 141 w 175"/>
                  <a:gd name="T9" fmla="*/ 99 h 99"/>
                  <a:gd name="T10" fmla="*/ 172 w 175"/>
                  <a:gd name="T11" fmla="*/ 86 h 99"/>
                  <a:gd name="T12" fmla="*/ 172 w 175"/>
                  <a:gd name="T13" fmla="*/ 83 h 99"/>
                  <a:gd name="T14" fmla="*/ 175 w 175"/>
                  <a:gd name="T15" fmla="*/ 82 h 99"/>
                  <a:gd name="T16" fmla="*/ 175 w 175"/>
                  <a:gd name="T17" fmla="*/ 62 h 99"/>
                  <a:gd name="T18" fmla="*/ 33 w 175"/>
                  <a:gd name="T19" fmla="*/ 0 h 99"/>
                  <a:gd name="T20" fmla="*/ 0 w 175"/>
                  <a:gd name="T21" fmla="*/ 1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99">
                    <a:moveTo>
                      <a:pt x="0" y="15"/>
                    </a:moveTo>
                    <a:lnTo>
                      <a:pt x="0" y="34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141" y="99"/>
                    </a:lnTo>
                    <a:lnTo>
                      <a:pt x="172" y="86"/>
                    </a:lnTo>
                    <a:lnTo>
                      <a:pt x="172" y="83"/>
                    </a:lnTo>
                    <a:lnTo>
                      <a:pt x="175" y="82"/>
                    </a:lnTo>
                    <a:lnTo>
                      <a:pt x="175" y="62"/>
                    </a:lnTo>
                    <a:lnTo>
                      <a:pt x="33" y="0"/>
                    </a:lnTo>
                    <a:lnTo>
                      <a:pt x="0" y="15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99" name="Freeform 206"/>
              <p:cNvSpPr>
                <a:spLocks/>
              </p:cNvSpPr>
              <p:nvPr/>
            </p:nvSpPr>
            <p:spPr bwMode="auto">
              <a:xfrm>
                <a:off x="1119" y="3461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00" name="Freeform 207"/>
              <p:cNvSpPr>
                <a:spLocks/>
              </p:cNvSpPr>
              <p:nvPr/>
            </p:nvSpPr>
            <p:spPr bwMode="auto">
              <a:xfrm>
                <a:off x="1108" y="3456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1 w 3"/>
                  <a:gd name="T5" fmla="*/ 2 h 3"/>
                  <a:gd name="T6" fmla="*/ 2 w 3"/>
                  <a:gd name="T7" fmla="*/ 3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01" name="Freeform 208"/>
              <p:cNvSpPr>
                <a:spLocks/>
              </p:cNvSpPr>
              <p:nvPr/>
            </p:nvSpPr>
            <p:spPr bwMode="auto">
              <a:xfrm>
                <a:off x="1098" y="345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0 w 2"/>
                  <a:gd name="T5" fmla="*/ 2 h 3"/>
                  <a:gd name="T6" fmla="*/ 2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20" name="Group 410"/>
            <p:cNvGrpSpPr>
              <a:grpSpLocks/>
            </p:cNvGrpSpPr>
            <p:nvPr/>
          </p:nvGrpSpPr>
          <p:grpSpPr bwMode="auto">
            <a:xfrm>
              <a:off x="660955" y="5096668"/>
              <a:ext cx="2587625" cy="1139825"/>
              <a:chOff x="322" y="3420"/>
              <a:chExt cx="1630" cy="718"/>
            </a:xfrm>
          </p:grpSpPr>
          <p:sp>
            <p:nvSpPr>
              <p:cNvPr id="602" name="Freeform 210"/>
              <p:cNvSpPr>
                <a:spLocks/>
              </p:cNvSpPr>
              <p:nvPr/>
            </p:nvSpPr>
            <p:spPr bwMode="auto">
              <a:xfrm>
                <a:off x="1087" y="3447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1 w 3"/>
                  <a:gd name="T5" fmla="*/ 2 h 3"/>
                  <a:gd name="T6" fmla="*/ 2 w 3"/>
                  <a:gd name="T7" fmla="*/ 3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3" name="Freeform 211"/>
              <p:cNvSpPr>
                <a:spLocks/>
              </p:cNvSpPr>
              <p:nvPr/>
            </p:nvSpPr>
            <p:spPr bwMode="auto">
              <a:xfrm>
                <a:off x="1077" y="344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0 w 2"/>
                  <a:gd name="T5" fmla="*/ 2 h 3"/>
                  <a:gd name="T6" fmla="*/ 2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4" name="Freeform 212"/>
              <p:cNvSpPr>
                <a:spLocks/>
              </p:cNvSpPr>
              <p:nvPr/>
            </p:nvSpPr>
            <p:spPr bwMode="auto">
              <a:xfrm>
                <a:off x="1066" y="3438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0 w 3"/>
                  <a:gd name="T5" fmla="*/ 2 h 3"/>
                  <a:gd name="T6" fmla="*/ 2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5" name="Freeform 213"/>
              <p:cNvSpPr>
                <a:spLocks/>
              </p:cNvSpPr>
              <p:nvPr/>
            </p:nvSpPr>
            <p:spPr bwMode="auto">
              <a:xfrm>
                <a:off x="1119" y="3458"/>
                <a:ext cx="2" cy="2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  <a:gd name="T8" fmla="*/ 2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6" name="Freeform 214"/>
              <p:cNvSpPr>
                <a:spLocks/>
              </p:cNvSpPr>
              <p:nvPr/>
            </p:nvSpPr>
            <p:spPr bwMode="auto">
              <a:xfrm>
                <a:off x="1108" y="3453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1 w 3"/>
                  <a:gd name="T5" fmla="*/ 2 h 3"/>
                  <a:gd name="T6" fmla="*/ 2 w 3"/>
                  <a:gd name="T7" fmla="*/ 3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7" name="Freeform 215"/>
              <p:cNvSpPr>
                <a:spLocks/>
              </p:cNvSpPr>
              <p:nvPr/>
            </p:nvSpPr>
            <p:spPr bwMode="auto">
              <a:xfrm>
                <a:off x="1098" y="344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1 h 3"/>
                  <a:gd name="T4" fmla="*/ 0 w 2"/>
                  <a:gd name="T5" fmla="*/ 2 h 3"/>
                  <a:gd name="T6" fmla="*/ 2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8" name="Freeform 216"/>
              <p:cNvSpPr>
                <a:spLocks/>
              </p:cNvSpPr>
              <p:nvPr/>
            </p:nvSpPr>
            <p:spPr bwMode="auto">
              <a:xfrm>
                <a:off x="1087" y="3444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1 w 3"/>
                  <a:gd name="T5" fmla="*/ 2 h 3"/>
                  <a:gd name="T6" fmla="*/ 2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3" y="2"/>
                      <a:pt x="3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9" name="Freeform 217"/>
              <p:cNvSpPr>
                <a:spLocks/>
              </p:cNvSpPr>
              <p:nvPr/>
            </p:nvSpPr>
            <p:spPr bwMode="auto">
              <a:xfrm>
                <a:off x="1077" y="343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0" name="Freeform 218"/>
              <p:cNvSpPr>
                <a:spLocks/>
              </p:cNvSpPr>
              <p:nvPr/>
            </p:nvSpPr>
            <p:spPr bwMode="auto">
              <a:xfrm>
                <a:off x="1066" y="3435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0 w 3"/>
                  <a:gd name="T5" fmla="*/ 2 h 3"/>
                  <a:gd name="T6" fmla="*/ 2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1" name="Freeform 219"/>
              <p:cNvSpPr>
                <a:spLocks/>
              </p:cNvSpPr>
              <p:nvPr/>
            </p:nvSpPr>
            <p:spPr bwMode="auto">
              <a:xfrm>
                <a:off x="1119" y="3464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1 h 3"/>
                  <a:gd name="T4" fmla="*/ 0 w 2"/>
                  <a:gd name="T5" fmla="*/ 2 h 3"/>
                  <a:gd name="T6" fmla="*/ 2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2" name="Freeform 220"/>
              <p:cNvSpPr>
                <a:spLocks/>
              </p:cNvSpPr>
              <p:nvPr/>
            </p:nvSpPr>
            <p:spPr bwMode="auto">
              <a:xfrm>
                <a:off x="1108" y="3460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0 h 3"/>
                  <a:gd name="T4" fmla="*/ 1 w 3"/>
                  <a:gd name="T5" fmla="*/ 2 h 3"/>
                  <a:gd name="T6" fmla="*/ 2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2"/>
                    </a:cubicBezTo>
                    <a:cubicBezTo>
                      <a:pt x="3" y="2"/>
                      <a:pt x="3" y="1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3" name="Freeform 221"/>
              <p:cNvSpPr>
                <a:spLocks/>
              </p:cNvSpPr>
              <p:nvPr/>
            </p:nvSpPr>
            <p:spPr bwMode="auto">
              <a:xfrm>
                <a:off x="1098" y="3455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4" name="Freeform 222"/>
              <p:cNvSpPr>
                <a:spLocks/>
              </p:cNvSpPr>
              <p:nvPr/>
            </p:nvSpPr>
            <p:spPr bwMode="auto">
              <a:xfrm>
                <a:off x="1087" y="3450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1 w 3"/>
                  <a:gd name="T5" fmla="*/ 2 h 3"/>
                  <a:gd name="T6" fmla="*/ 2 w 3"/>
                  <a:gd name="T7" fmla="*/ 3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3"/>
                      <a:pt x="3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5" name="Freeform 223"/>
              <p:cNvSpPr>
                <a:spLocks/>
              </p:cNvSpPr>
              <p:nvPr/>
            </p:nvSpPr>
            <p:spPr bwMode="auto">
              <a:xfrm>
                <a:off x="1077" y="3446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6" name="Freeform 224"/>
              <p:cNvSpPr>
                <a:spLocks/>
              </p:cNvSpPr>
              <p:nvPr/>
            </p:nvSpPr>
            <p:spPr bwMode="auto">
              <a:xfrm>
                <a:off x="1066" y="3441"/>
                <a:ext cx="3" cy="3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2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17" name="Rectangle 225"/>
              <p:cNvSpPr>
                <a:spLocks noChangeArrowheads="1"/>
              </p:cNvSpPr>
              <p:nvPr/>
            </p:nvSpPr>
            <p:spPr bwMode="auto">
              <a:xfrm>
                <a:off x="1302" y="3420"/>
                <a:ext cx="18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Edge </a:t>
                </a:r>
                <a:endParaRPr lang="en-US" altLang="ko-KR"/>
              </a:p>
            </p:txBody>
          </p:sp>
          <p:sp>
            <p:nvSpPr>
              <p:cNvPr id="618" name="Rectangle 226"/>
              <p:cNvSpPr>
                <a:spLocks noChangeArrowheads="1"/>
              </p:cNvSpPr>
              <p:nvPr/>
            </p:nvSpPr>
            <p:spPr bwMode="auto">
              <a:xfrm>
                <a:off x="1271" y="3482"/>
                <a:ext cx="20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Switch</a:t>
                </a:r>
                <a:endParaRPr lang="en-US" altLang="ko-KR"/>
              </a:p>
            </p:txBody>
          </p:sp>
          <p:sp>
            <p:nvSpPr>
              <p:cNvPr id="619" name="Rectangle 227"/>
              <p:cNvSpPr>
                <a:spLocks noChangeArrowheads="1"/>
              </p:cNvSpPr>
              <p:nvPr/>
            </p:nvSpPr>
            <p:spPr bwMode="auto">
              <a:xfrm>
                <a:off x="1436" y="3482"/>
                <a:ext cx="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ko-KR"/>
              </a:p>
            </p:txBody>
          </p:sp>
          <p:sp>
            <p:nvSpPr>
              <p:cNvPr id="620" name="Freeform 228"/>
              <p:cNvSpPr>
                <a:spLocks/>
              </p:cNvSpPr>
              <p:nvPr/>
            </p:nvSpPr>
            <p:spPr bwMode="auto">
              <a:xfrm>
                <a:off x="403" y="3795"/>
                <a:ext cx="146" cy="93"/>
              </a:xfrm>
              <a:custGeom>
                <a:avLst/>
                <a:gdLst>
                  <a:gd name="T0" fmla="*/ 132 w 453"/>
                  <a:gd name="T1" fmla="*/ 286 h 289"/>
                  <a:gd name="T2" fmla="*/ 406 w 453"/>
                  <a:gd name="T3" fmla="*/ 193 h 289"/>
                  <a:gd name="T4" fmla="*/ 390 w 453"/>
                  <a:gd name="T5" fmla="*/ 25 h 289"/>
                  <a:gd name="T6" fmla="*/ 337 w 453"/>
                  <a:gd name="T7" fmla="*/ 0 h 289"/>
                  <a:gd name="T8" fmla="*/ 337 w 453"/>
                  <a:gd name="T9" fmla="*/ 0 h 289"/>
                  <a:gd name="T10" fmla="*/ 0 w 453"/>
                  <a:gd name="T11" fmla="*/ 286 h 289"/>
                  <a:gd name="T12" fmla="*/ 132 w 453"/>
                  <a:gd name="T13" fmla="*/ 28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" h="289">
                    <a:moveTo>
                      <a:pt x="132" y="286"/>
                    </a:moveTo>
                    <a:cubicBezTo>
                      <a:pt x="233" y="289"/>
                      <a:pt x="332" y="255"/>
                      <a:pt x="406" y="193"/>
                    </a:cubicBezTo>
                    <a:cubicBezTo>
                      <a:pt x="453" y="143"/>
                      <a:pt x="446" y="68"/>
                      <a:pt x="390" y="25"/>
                    </a:cubicBezTo>
                    <a:cubicBezTo>
                      <a:pt x="375" y="13"/>
                      <a:pt x="357" y="5"/>
                      <a:pt x="337" y="0"/>
                    </a:cubicBezTo>
                    <a:lnTo>
                      <a:pt x="337" y="0"/>
                    </a:lnTo>
                    <a:lnTo>
                      <a:pt x="0" y="286"/>
                    </a:lnTo>
                    <a:lnTo>
                      <a:pt x="132" y="286"/>
                    </a:lnTo>
                    <a:close/>
                  </a:path>
                </a:pathLst>
              </a:custGeom>
              <a:solidFill>
                <a:srgbClr val="DCD2B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1" name="Rectangle 229"/>
              <p:cNvSpPr>
                <a:spLocks noChangeArrowheads="1"/>
              </p:cNvSpPr>
              <p:nvPr/>
            </p:nvSpPr>
            <p:spPr bwMode="auto">
              <a:xfrm>
                <a:off x="322" y="3596"/>
                <a:ext cx="211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2" name="Rectangle 230"/>
              <p:cNvSpPr>
                <a:spLocks noChangeArrowheads="1"/>
              </p:cNvSpPr>
              <p:nvPr/>
            </p:nvSpPr>
            <p:spPr bwMode="auto">
              <a:xfrm>
                <a:off x="322" y="3601"/>
                <a:ext cx="211" cy="5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3" name="Rectangle 231"/>
              <p:cNvSpPr>
                <a:spLocks noChangeArrowheads="1"/>
              </p:cNvSpPr>
              <p:nvPr/>
            </p:nvSpPr>
            <p:spPr bwMode="auto">
              <a:xfrm>
                <a:off x="322" y="3606"/>
                <a:ext cx="211" cy="5"/>
              </a:xfrm>
              <a:prstGeom prst="rect">
                <a:avLst/>
              </a:prstGeom>
              <a:solidFill>
                <a:srgbClr val="E3D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4" name="Rectangle 232"/>
              <p:cNvSpPr>
                <a:spLocks noChangeArrowheads="1"/>
              </p:cNvSpPr>
              <p:nvPr/>
            </p:nvSpPr>
            <p:spPr bwMode="auto">
              <a:xfrm>
                <a:off x="322" y="3611"/>
                <a:ext cx="211" cy="6"/>
              </a:xfrm>
              <a:prstGeom prst="rect">
                <a:avLst/>
              </a:prstGeom>
              <a:solidFill>
                <a:srgbClr val="E4D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5" name="Rectangle 233"/>
              <p:cNvSpPr>
                <a:spLocks noChangeArrowheads="1"/>
              </p:cNvSpPr>
              <p:nvPr/>
            </p:nvSpPr>
            <p:spPr bwMode="auto">
              <a:xfrm>
                <a:off x="322" y="3617"/>
                <a:ext cx="211" cy="5"/>
              </a:xfrm>
              <a:prstGeom prst="rect">
                <a:avLst/>
              </a:prstGeom>
              <a:solidFill>
                <a:srgbClr val="E6DE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6" name="Rectangle 234"/>
              <p:cNvSpPr>
                <a:spLocks noChangeArrowheads="1"/>
              </p:cNvSpPr>
              <p:nvPr/>
            </p:nvSpPr>
            <p:spPr bwMode="auto">
              <a:xfrm>
                <a:off x="322" y="3622"/>
                <a:ext cx="211" cy="5"/>
              </a:xfrm>
              <a:prstGeom prst="rect">
                <a:avLst/>
              </a:prstGeom>
              <a:solidFill>
                <a:srgbClr val="E7D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7" name="Rectangle 235"/>
              <p:cNvSpPr>
                <a:spLocks noChangeArrowheads="1"/>
              </p:cNvSpPr>
              <p:nvPr/>
            </p:nvSpPr>
            <p:spPr bwMode="auto">
              <a:xfrm>
                <a:off x="322" y="3627"/>
                <a:ext cx="211" cy="5"/>
              </a:xfrm>
              <a:prstGeom prst="rect">
                <a:avLst/>
              </a:prstGeom>
              <a:solidFill>
                <a:srgbClr val="E8E1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8" name="Rectangle 236"/>
              <p:cNvSpPr>
                <a:spLocks noChangeArrowheads="1"/>
              </p:cNvSpPr>
              <p:nvPr/>
            </p:nvSpPr>
            <p:spPr bwMode="auto">
              <a:xfrm>
                <a:off x="322" y="3632"/>
                <a:ext cx="211" cy="5"/>
              </a:xfrm>
              <a:prstGeom prst="rect">
                <a:avLst/>
              </a:prstGeom>
              <a:solidFill>
                <a:srgbClr val="E9E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9" name="Rectangle 237"/>
              <p:cNvSpPr>
                <a:spLocks noChangeArrowheads="1"/>
              </p:cNvSpPr>
              <p:nvPr/>
            </p:nvSpPr>
            <p:spPr bwMode="auto">
              <a:xfrm>
                <a:off x="322" y="3637"/>
                <a:ext cx="211" cy="5"/>
              </a:xfrm>
              <a:prstGeom prst="rect">
                <a:avLst/>
              </a:prstGeom>
              <a:solidFill>
                <a:srgbClr val="EAE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0" name="Rectangle 238"/>
              <p:cNvSpPr>
                <a:spLocks noChangeArrowheads="1"/>
              </p:cNvSpPr>
              <p:nvPr/>
            </p:nvSpPr>
            <p:spPr bwMode="auto">
              <a:xfrm>
                <a:off x="322" y="3642"/>
                <a:ext cx="211" cy="6"/>
              </a:xfrm>
              <a:prstGeom prst="rect">
                <a:avLst/>
              </a:prstGeom>
              <a:solidFill>
                <a:srgbClr val="ECE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1" name="Rectangle 239"/>
              <p:cNvSpPr>
                <a:spLocks noChangeArrowheads="1"/>
              </p:cNvSpPr>
              <p:nvPr/>
            </p:nvSpPr>
            <p:spPr bwMode="auto">
              <a:xfrm>
                <a:off x="322" y="3648"/>
                <a:ext cx="211" cy="5"/>
              </a:xfrm>
              <a:prstGeom prst="rect">
                <a:avLst/>
              </a:prstGeom>
              <a:solidFill>
                <a:srgbClr val="EDE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2" name="Rectangle 240"/>
              <p:cNvSpPr>
                <a:spLocks noChangeArrowheads="1"/>
              </p:cNvSpPr>
              <p:nvPr/>
            </p:nvSpPr>
            <p:spPr bwMode="auto">
              <a:xfrm>
                <a:off x="322" y="3653"/>
                <a:ext cx="211" cy="5"/>
              </a:xfrm>
              <a:prstGeom prst="rect">
                <a:avLst/>
              </a:prstGeom>
              <a:solidFill>
                <a:srgbClr val="EEE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3" name="Rectangle 241"/>
              <p:cNvSpPr>
                <a:spLocks noChangeArrowheads="1"/>
              </p:cNvSpPr>
              <p:nvPr/>
            </p:nvSpPr>
            <p:spPr bwMode="auto">
              <a:xfrm>
                <a:off x="322" y="3658"/>
                <a:ext cx="211" cy="5"/>
              </a:xfrm>
              <a:prstGeom prst="rect">
                <a:avLst/>
              </a:prstGeom>
              <a:solidFill>
                <a:srgbClr val="F0EB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4" name="Rectangle 242"/>
              <p:cNvSpPr>
                <a:spLocks noChangeArrowheads="1"/>
              </p:cNvSpPr>
              <p:nvPr/>
            </p:nvSpPr>
            <p:spPr bwMode="auto">
              <a:xfrm>
                <a:off x="322" y="3663"/>
                <a:ext cx="211" cy="5"/>
              </a:xfrm>
              <a:prstGeom prst="rect">
                <a:avLst/>
              </a:prstGeom>
              <a:solidFill>
                <a:srgbClr val="F1E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5" name="Rectangle 243"/>
              <p:cNvSpPr>
                <a:spLocks noChangeArrowheads="1"/>
              </p:cNvSpPr>
              <p:nvPr/>
            </p:nvSpPr>
            <p:spPr bwMode="auto">
              <a:xfrm>
                <a:off x="322" y="3668"/>
                <a:ext cx="211" cy="5"/>
              </a:xfrm>
              <a:prstGeom prst="rect">
                <a:avLst/>
              </a:prstGeom>
              <a:solidFill>
                <a:srgbClr val="F2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6" name="Rectangle 244"/>
              <p:cNvSpPr>
                <a:spLocks noChangeArrowheads="1"/>
              </p:cNvSpPr>
              <p:nvPr/>
            </p:nvSpPr>
            <p:spPr bwMode="auto">
              <a:xfrm>
                <a:off x="322" y="3673"/>
                <a:ext cx="211" cy="6"/>
              </a:xfrm>
              <a:prstGeom prst="rect">
                <a:avLst/>
              </a:prstGeom>
              <a:solidFill>
                <a:srgbClr val="F4F0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7" name="Rectangle 245"/>
              <p:cNvSpPr>
                <a:spLocks noChangeArrowheads="1"/>
              </p:cNvSpPr>
              <p:nvPr/>
            </p:nvSpPr>
            <p:spPr bwMode="auto">
              <a:xfrm>
                <a:off x="322" y="3679"/>
                <a:ext cx="211" cy="5"/>
              </a:xfrm>
              <a:prstGeom prst="rect">
                <a:avLst/>
              </a:prstGeom>
              <a:solidFill>
                <a:srgbClr val="F5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8" name="Rectangle 246"/>
              <p:cNvSpPr>
                <a:spLocks noChangeArrowheads="1"/>
              </p:cNvSpPr>
              <p:nvPr/>
            </p:nvSpPr>
            <p:spPr bwMode="auto">
              <a:xfrm>
                <a:off x="322" y="3684"/>
                <a:ext cx="211" cy="5"/>
              </a:xfrm>
              <a:prstGeom prst="rect">
                <a:avLst/>
              </a:prstGeom>
              <a:solidFill>
                <a:srgbClr val="F6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39" name="Rectangle 247"/>
              <p:cNvSpPr>
                <a:spLocks noChangeArrowheads="1"/>
              </p:cNvSpPr>
              <p:nvPr/>
            </p:nvSpPr>
            <p:spPr bwMode="auto">
              <a:xfrm>
                <a:off x="322" y="3689"/>
                <a:ext cx="211" cy="5"/>
              </a:xfrm>
              <a:prstGeom prst="rect">
                <a:avLst/>
              </a:prstGeom>
              <a:solidFill>
                <a:srgbClr val="F8F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0" name="Rectangle 248"/>
              <p:cNvSpPr>
                <a:spLocks noChangeArrowheads="1"/>
              </p:cNvSpPr>
              <p:nvPr/>
            </p:nvSpPr>
            <p:spPr bwMode="auto">
              <a:xfrm>
                <a:off x="322" y="3694"/>
                <a:ext cx="211" cy="5"/>
              </a:xfrm>
              <a:prstGeom prst="rect">
                <a:avLst/>
              </a:pr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1" name="Rectangle 249"/>
              <p:cNvSpPr>
                <a:spLocks noChangeArrowheads="1"/>
              </p:cNvSpPr>
              <p:nvPr/>
            </p:nvSpPr>
            <p:spPr bwMode="auto">
              <a:xfrm>
                <a:off x="322" y="3699"/>
                <a:ext cx="211" cy="5"/>
              </a:xfrm>
              <a:prstGeom prst="rect">
                <a:avLst/>
              </a:prstGeom>
              <a:solidFill>
                <a:srgbClr val="FA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2" name="Rectangle 250"/>
              <p:cNvSpPr>
                <a:spLocks noChangeArrowheads="1"/>
              </p:cNvSpPr>
              <p:nvPr/>
            </p:nvSpPr>
            <p:spPr bwMode="auto">
              <a:xfrm>
                <a:off x="322" y="3704"/>
                <a:ext cx="211" cy="5"/>
              </a:xfrm>
              <a:prstGeom prst="rect">
                <a:avLst/>
              </a:prstGeom>
              <a:solidFill>
                <a:srgbClr val="FBF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3" name="Rectangle 251"/>
              <p:cNvSpPr>
                <a:spLocks noChangeArrowheads="1"/>
              </p:cNvSpPr>
              <p:nvPr/>
            </p:nvSpPr>
            <p:spPr bwMode="auto">
              <a:xfrm>
                <a:off x="322" y="3709"/>
                <a:ext cx="211" cy="6"/>
              </a:xfrm>
              <a:prstGeom prst="rect">
                <a:avLst/>
              </a:pr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4" name="Rectangle 252"/>
              <p:cNvSpPr>
                <a:spLocks noChangeArrowheads="1"/>
              </p:cNvSpPr>
              <p:nvPr/>
            </p:nvSpPr>
            <p:spPr bwMode="auto">
              <a:xfrm>
                <a:off x="322" y="3715"/>
                <a:ext cx="211" cy="5"/>
              </a:xfrm>
              <a:prstGeom prst="rect">
                <a:avLst/>
              </a:prstGeom>
              <a:solidFill>
                <a:srgbClr val="FEF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45" name="Freeform 253"/>
              <p:cNvSpPr>
                <a:spLocks/>
              </p:cNvSpPr>
              <p:nvPr/>
            </p:nvSpPr>
            <p:spPr bwMode="auto">
              <a:xfrm>
                <a:off x="329" y="3604"/>
                <a:ext cx="198" cy="111"/>
              </a:xfrm>
              <a:custGeom>
                <a:avLst/>
                <a:gdLst>
                  <a:gd name="T0" fmla="*/ 233 w 614"/>
                  <a:gd name="T1" fmla="*/ 343 h 343"/>
                  <a:gd name="T2" fmla="*/ 614 w 614"/>
                  <a:gd name="T3" fmla="*/ 130 h 343"/>
                  <a:gd name="T4" fmla="*/ 378 w 614"/>
                  <a:gd name="T5" fmla="*/ 0 h 343"/>
                  <a:gd name="T6" fmla="*/ 0 w 614"/>
                  <a:gd name="T7" fmla="*/ 212 h 343"/>
                  <a:gd name="T8" fmla="*/ 233 w 614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4" h="343">
                    <a:moveTo>
                      <a:pt x="233" y="343"/>
                    </a:moveTo>
                    <a:lnTo>
                      <a:pt x="614" y="130"/>
                    </a:lnTo>
                    <a:lnTo>
                      <a:pt x="378" y="0"/>
                    </a:lnTo>
                    <a:lnTo>
                      <a:pt x="0" y="212"/>
                    </a:lnTo>
                    <a:cubicBezTo>
                      <a:pt x="60" y="280"/>
                      <a:pt x="142" y="326"/>
                      <a:pt x="233" y="343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646" name="Picture 254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" y="3663"/>
                <a:ext cx="8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7" name="Picture 255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" y="3663"/>
                <a:ext cx="87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8" name="Freeform 256"/>
              <p:cNvSpPr>
                <a:spLocks/>
              </p:cNvSpPr>
              <p:nvPr/>
            </p:nvSpPr>
            <p:spPr bwMode="auto">
              <a:xfrm>
                <a:off x="329" y="3672"/>
                <a:ext cx="75" cy="215"/>
              </a:xfrm>
              <a:custGeom>
                <a:avLst/>
                <a:gdLst>
                  <a:gd name="T0" fmla="*/ 233 w 233"/>
                  <a:gd name="T1" fmla="*/ 132 h 667"/>
                  <a:gd name="T2" fmla="*/ 0 w 233"/>
                  <a:gd name="T3" fmla="*/ 0 h 667"/>
                  <a:gd name="T4" fmla="*/ 0 w 233"/>
                  <a:gd name="T5" fmla="*/ 0 h 667"/>
                  <a:gd name="T6" fmla="*/ 0 w 233"/>
                  <a:gd name="T7" fmla="*/ 545 h 667"/>
                  <a:gd name="T8" fmla="*/ 233 w 233"/>
                  <a:gd name="T9" fmla="*/ 667 h 667"/>
                  <a:gd name="T10" fmla="*/ 233 w 233"/>
                  <a:gd name="T11" fmla="*/ 667 h 667"/>
                  <a:gd name="T12" fmla="*/ 233 w 233"/>
                  <a:gd name="T13" fmla="*/ 132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667">
                    <a:moveTo>
                      <a:pt x="233" y="132"/>
                    </a:moveTo>
                    <a:cubicBezTo>
                      <a:pt x="142" y="115"/>
                      <a:pt x="60" y="69"/>
                      <a:pt x="0" y="0"/>
                    </a:cubicBezTo>
                    <a:lnTo>
                      <a:pt x="0" y="0"/>
                    </a:lnTo>
                    <a:lnTo>
                      <a:pt x="0" y="545"/>
                    </a:lnTo>
                    <a:cubicBezTo>
                      <a:pt x="61" y="610"/>
                      <a:pt x="143" y="653"/>
                      <a:pt x="233" y="667"/>
                    </a:cubicBezTo>
                    <a:lnTo>
                      <a:pt x="233" y="667"/>
                    </a:lnTo>
                    <a:lnTo>
                      <a:pt x="233" y="132"/>
                    </a:lnTo>
                  </a:path>
                </a:pathLst>
              </a:custGeom>
              <a:noFill/>
              <a:ln w="4763" cap="rnd">
                <a:solidFill>
                  <a:srgbClr val="A784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649" name="Picture 257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" y="3637"/>
                <a:ext cx="134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0" name="Picture 258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" y="3637"/>
                <a:ext cx="134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1" name="Freeform 259"/>
              <p:cNvSpPr>
                <a:spLocks/>
              </p:cNvSpPr>
              <p:nvPr/>
            </p:nvSpPr>
            <p:spPr bwMode="auto">
              <a:xfrm>
                <a:off x="404" y="3646"/>
                <a:ext cx="123" cy="241"/>
              </a:xfrm>
              <a:custGeom>
                <a:avLst/>
                <a:gdLst>
                  <a:gd name="T0" fmla="*/ 0 w 123"/>
                  <a:gd name="T1" fmla="*/ 69 h 241"/>
                  <a:gd name="T2" fmla="*/ 0 w 123"/>
                  <a:gd name="T3" fmla="*/ 241 h 241"/>
                  <a:gd name="T4" fmla="*/ 123 w 123"/>
                  <a:gd name="T5" fmla="*/ 173 h 241"/>
                  <a:gd name="T6" fmla="*/ 123 w 123"/>
                  <a:gd name="T7" fmla="*/ 0 h 241"/>
                  <a:gd name="T8" fmla="*/ 0 w 123"/>
                  <a:gd name="T9" fmla="*/ 6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41">
                    <a:moveTo>
                      <a:pt x="0" y="69"/>
                    </a:moveTo>
                    <a:lnTo>
                      <a:pt x="0" y="241"/>
                    </a:lnTo>
                    <a:lnTo>
                      <a:pt x="123" y="173"/>
                    </a:lnTo>
                    <a:lnTo>
                      <a:pt x="123" y="0"/>
                    </a:lnTo>
                    <a:lnTo>
                      <a:pt x="0" y="69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2" name="Freeform 260"/>
              <p:cNvSpPr>
                <a:spLocks/>
              </p:cNvSpPr>
              <p:nvPr/>
            </p:nvSpPr>
            <p:spPr bwMode="auto">
              <a:xfrm>
                <a:off x="329" y="3604"/>
                <a:ext cx="198" cy="283"/>
              </a:xfrm>
              <a:custGeom>
                <a:avLst/>
                <a:gdLst>
                  <a:gd name="T0" fmla="*/ 614 w 614"/>
                  <a:gd name="T1" fmla="*/ 130 h 878"/>
                  <a:gd name="T2" fmla="*/ 378 w 614"/>
                  <a:gd name="T3" fmla="*/ 0 h 878"/>
                  <a:gd name="T4" fmla="*/ 0 w 614"/>
                  <a:gd name="T5" fmla="*/ 212 h 878"/>
                  <a:gd name="T6" fmla="*/ 0 w 614"/>
                  <a:gd name="T7" fmla="*/ 756 h 878"/>
                  <a:gd name="T8" fmla="*/ 233 w 614"/>
                  <a:gd name="T9" fmla="*/ 878 h 878"/>
                  <a:gd name="T10" fmla="*/ 233 w 614"/>
                  <a:gd name="T11" fmla="*/ 878 h 878"/>
                  <a:gd name="T12" fmla="*/ 614 w 614"/>
                  <a:gd name="T13" fmla="*/ 666 h 878"/>
                  <a:gd name="T14" fmla="*/ 614 w 614"/>
                  <a:gd name="T15" fmla="*/ 13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4" h="878">
                    <a:moveTo>
                      <a:pt x="614" y="130"/>
                    </a:moveTo>
                    <a:lnTo>
                      <a:pt x="378" y="0"/>
                    </a:lnTo>
                    <a:lnTo>
                      <a:pt x="0" y="212"/>
                    </a:lnTo>
                    <a:lnTo>
                      <a:pt x="0" y="756"/>
                    </a:lnTo>
                    <a:cubicBezTo>
                      <a:pt x="61" y="821"/>
                      <a:pt x="143" y="864"/>
                      <a:pt x="233" y="878"/>
                    </a:cubicBezTo>
                    <a:lnTo>
                      <a:pt x="233" y="878"/>
                    </a:lnTo>
                    <a:lnTo>
                      <a:pt x="614" y="666"/>
                    </a:lnTo>
                    <a:lnTo>
                      <a:pt x="614" y="13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653" name="Picture 261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" y="3766"/>
                <a:ext cx="37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4" name="Picture 262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" y="3766"/>
                <a:ext cx="37" cy="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5" name="Freeform 263"/>
              <p:cNvSpPr>
                <a:spLocks/>
              </p:cNvSpPr>
              <p:nvPr/>
            </p:nvSpPr>
            <p:spPr bwMode="auto">
              <a:xfrm>
                <a:off x="357" y="3778"/>
                <a:ext cx="13" cy="17"/>
              </a:xfrm>
              <a:custGeom>
                <a:avLst/>
                <a:gdLst>
                  <a:gd name="T0" fmla="*/ 12 w 13"/>
                  <a:gd name="T1" fmla="*/ 7 h 17"/>
                  <a:gd name="T2" fmla="*/ 4 w 13"/>
                  <a:gd name="T3" fmla="*/ 1 h 17"/>
                  <a:gd name="T4" fmla="*/ 1 w 13"/>
                  <a:gd name="T5" fmla="*/ 10 h 17"/>
                  <a:gd name="T6" fmla="*/ 9 w 13"/>
                  <a:gd name="T7" fmla="*/ 16 h 17"/>
                  <a:gd name="T8" fmla="*/ 12 w 13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12" y="7"/>
                    </a:moveTo>
                    <a:cubicBezTo>
                      <a:pt x="10" y="2"/>
                      <a:pt x="7" y="0"/>
                      <a:pt x="4" y="1"/>
                    </a:cubicBezTo>
                    <a:cubicBezTo>
                      <a:pt x="0" y="2"/>
                      <a:pt x="0" y="6"/>
                      <a:pt x="1" y="10"/>
                    </a:cubicBezTo>
                    <a:cubicBezTo>
                      <a:pt x="2" y="15"/>
                      <a:pt x="6" y="17"/>
                      <a:pt x="9" y="16"/>
                    </a:cubicBezTo>
                    <a:cubicBezTo>
                      <a:pt x="12" y="15"/>
                      <a:pt x="13" y="11"/>
                      <a:pt x="12" y="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6" name="Freeform 264"/>
              <p:cNvSpPr>
                <a:spLocks noEditPoints="1"/>
              </p:cNvSpPr>
              <p:nvPr/>
            </p:nvSpPr>
            <p:spPr bwMode="auto">
              <a:xfrm>
                <a:off x="341" y="3814"/>
                <a:ext cx="51" cy="48"/>
              </a:xfrm>
              <a:custGeom>
                <a:avLst/>
                <a:gdLst>
                  <a:gd name="T0" fmla="*/ 0 w 157"/>
                  <a:gd name="T1" fmla="*/ 0 h 148"/>
                  <a:gd name="T2" fmla="*/ 157 w 157"/>
                  <a:gd name="T3" fmla="*/ 83 h 148"/>
                  <a:gd name="T4" fmla="*/ 0 w 157"/>
                  <a:gd name="T5" fmla="*/ 33 h 148"/>
                  <a:gd name="T6" fmla="*/ 157 w 157"/>
                  <a:gd name="T7" fmla="*/ 116 h 148"/>
                  <a:gd name="T8" fmla="*/ 0 w 157"/>
                  <a:gd name="T9" fmla="*/ 65 h 148"/>
                  <a:gd name="T10" fmla="*/ 157 w 157"/>
                  <a:gd name="T1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7" h="148">
                    <a:moveTo>
                      <a:pt x="0" y="0"/>
                    </a:moveTo>
                    <a:cubicBezTo>
                      <a:pt x="47" y="40"/>
                      <a:pt x="100" y="68"/>
                      <a:pt x="157" y="83"/>
                    </a:cubicBezTo>
                    <a:moveTo>
                      <a:pt x="0" y="33"/>
                    </a:moveTo>
                    <a:cubicBezTo>
                      <a:pt x="47" y="72"/>
                      <a:pt x="100" y="101"/>
                      <a:pt x="157" y="116"/>
                    </a:cubicBezTo>
                    <a:moveTo>
                      <a:pt x="0" y="65"/>
                    </a:moveTo>
                    <a:cubicBezTo>
                      <a:pt x="47" y="105"/>
                      <a:pt x="100" y="133"/>
                      <a:pt x="157" y="14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7" name="Freeform 265"/>
              <p:cNvSpPr>
                <a:spLocks/>
              </p:cNvSpPr>
              <p:nvPr/>
            </p:nvSpPr>
            <p:spPr bwMode="auto">
              <a:xfrm>
                <a:off x="339" y="3705"/>
                <a:ext cx="55" cy="32"/>
              </a:xfrm>
              <a:custGeom>
                <a:avLst/>
                <a:gdLst>
                  <a:gd name="T0" fmla="*/ 6 w 171"/>
                  <a:gd name="T1" fmla="*/ 15 h 98"/>
                  <a:gd name="T2" fmla="*/ 164 w 171"/>
                  <a:gd name="T3" fmla="*/ 98 h 98"/>
                  <a:gd name="T4" fmla="*/ 170 w 171"/>
                  <a:gd name="T5" fmla="*/ 88 h 98"/>
                  <a:gd name="T6" fmla="*/ 164 w 171"/>
                  <a:gd name="T7" fmla="*/ 83 h 98"/>
                  <a:gd name="T8" fmla="*/ 9 w 171"/>
                  <a:gd name="T9" fmla="*/ 2 h 98"/>
                  <a:gd name="T10" fmla="*/ 2 w 171"/>
                  <a:gd name="T11" fmla="*/ 2 h 98"/>
                  <a:gd name="T12" fmla="*/ 0 w 171"/>
                  <a:gd name="T13" fmla="*/ 6 h 98"/>
                  <a:gd name="T14" fmla="*/ 6 w 171"/>
                  <a:gd name="T15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1" h="98">
                    <a:moveTo>
                      <a:pt x="6" y="15"/>
                    </a:moveTo>
                    <a:cubicBezTo>
                      <a:pt x="51" y="53"/>
                      <a:pt x="105" y="82"/>
                      <a:pt x="164" y="98"/>
                    </a:cubicBezTo>
                    <a:cubicBezTo>
                      <a:pt x="168" y="97"/>
                      <a:pt x="171" y="93"/>
                      <a:pt x="170" y="88"/>
                    </a:cubicBezTo>
                    <a:cubicBezTo>
                      <a:pt x="169" y="86"/>
                      <a:pt x="167" y="83"/>
                      <a:pt x="164" y="83"/>
                    </a:cubicBezTo>
                    <a:cubicBezTo>
                      <a:pt x="106" y="67"/>
                      <a:pt x="53" y="40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1" y="10"/>
                      <a:pt x="3" y="13"/>
                      <a:pt x="6" y="1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58" name="Freeform 266"/>
              <p:cNvSpPr>
                <a:spLocks/>
              </p:cNvSpPr>
              <p:nvPr/>
            </p:nvSpPr>
            <p:spPr bwMode="auto">
              <a:xfrm>
                <a:off x="339" y="3705"/>
                <a:ext cx="55" cy="32"/>
              </a:xfrm>
              <a:custGeom>
                <a:avLst/>
                <a:gdLst>
                  <a:gd name="T0" fmla="*/ 2 w 55"/>
                  <a:gd name="T1" fmla="*/ 5 h 32"/>
                  <a:gd name="T2" fmla="*/ 53 w 55"/>
                  <a:gd name="T3" fmla="*/ 32 h 32"/>
                  <a:gd name="T4" fmla="*/ 55 w 55"/>
                  <a:gd name="T5" fmla="*/ 29 h 32"/>
                  <a:gd name="T6" fmla="*/ 53 w 55"/>
                  <a:gd name="T7" fmla="*/ 27 h 32"/>
                  <a:gd name="T8" fmla="*/ 3 w 55"/>
                  <a:gd name="T9" fmla="*/ 1 h 32"/>
                  <a:gd name="T10" fmla="*/ 0 w 55"/>
                  <a:gd name="T11" fmla="*/ 1 h 32"/>
                  <a:gd name="T12" fmla="*/ 0 w 55"/>
                  <a:gd name="T13" fmla="*/ 2 h 32"/>
                  <a:gd name="T14" fmla="*/ 2 w 55"/>
                  <a:gd name="T15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32">
                    <a:moveTo>
                      <a:pt x="2" y="5"/>
                    </a:moveTo>
                    <a:cubicBezTo>
                      <a:pt x="16" y="17"/>
                      <a:pt x="34" y="27"/>
                      <a:pt x="53" y="32"/>
                    </a:cubicBezTo>
                    <a:cubicBezTo>
                      <a:pt x="54" y="32"/>
                      <a:pt x="55" y="30"/>
                      <a:pt x="55" y="29"/>
                    </a:cubicBezTo>
                    <a:cubicBezTo>
                      <a:pt x="54" y="28"/>
                      <a:pt x="54" y="27"/>
                      <a:pt x="53" y="27"/>
                    </a:cubicBezTo>
                    <a:cubicBezTo>
                      <a:pt x="34" y="22"/>
                      <a:pt x="17" y="13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4"/>
                      <a:pt x="1" y="4"/>
                      <a:pt x="2" y="5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659" name="Picture 267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" y="3715"/>
                <a:ext cx="26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0" name="Freeform 268"/>
              <p:cNvSpPr>
                <a:spLocks/>
              </p:cNvSpPr>
              <p:nvPr/>
            </p:nvSpPr>
            <p:spPr bwMode="auto">
              <a:xfrm>
                <a:off x="354" y="3718"/>
                <a:ext cx="17" cy="13"/>
              </a:xfrm>
              <a:custGeom>
                <a:avLst/>
                <a:gdLst>
                  <a:gd name="T0" fmla="*/ 17 w 17"/>
                  <a:gd name="T1" fmla="*/ 12 h 13"/>
                  <a:gd name="T2" fmla="*/ 2 w 17"/>
                  <a:gd name="T3" fmla="*/ 5 h 13"/>
                  <a:gd name="T4" fmla="*/ 11 w 17"/>
                  <a:gd name="T5" fmla="*/ 12 h 13"/>
                  <a:gd name="T6" fmla="*/ 17 w 17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3">
                    <a:moveTo>
                      <a:pt x="17" y="12"/>
                    </a:moveTo>
                    <a:cubicBezTo>
                      <a:pt x="13" y="3"/>
                      <a:pt x="7" y="0"/>
                      <a:pt x="2" y="5"/>
                    </a:cubicBezTo>
                    <a:cubicBezTo>
                      <a:pt x="0" y="8"/>
                      <a:pt x="4" y="11"/>
                      <a:pt x="11" y="12"/>
                    </a:cubicBezTo>
                    <a:cubicBezTo>
                      <a:pt x="13" y="13"/>
                      <a:pt x="15" y="13"/>
                      <a:pt x="17" y="12"/>
                    </a:cubicBezTo>
                  </a:path>
                </a:pathLst>
              </a:custGeom>
              <a:noFill/>
              <a:ln w="15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661" name="Picture 269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" y="3715"/>
                <a:ext cx="62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2" name="Picture 270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" y="3715"/>
                <a:ext cx="62" cy="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3" name="Freeform 271"/>
              <p:cNvSpPr>
                <a:spLocks/>
              </p:cNvSpPr>
              <p:nvPr/>
            </p:nvSpPr>
            <p:spPr bwMode="auto">
              <a:xfrm>
                <a:off x="341" y="3727"/>
                <a:ext cx="51" cy="30"/>
              </a:xfrm>
              <a:custGeom>
                <a:avLst/>
                <a:gdLst>
                  <a:gd name="T0" fmla="*/ 0 w 157"/>
                  <a:gd name="T1" fmla="*/ 11 h 94"/>
                  <a:gd name="T2" fmla="*/ 157 w 157"/>
                  <a:gd name="T3" fmla="*/ 94 h 94"/>
                  <a:gd name="T4" fmla="*/ 157 w 157"/>
                  <a:gd name="T5" fmla="*/ 94 h 94"/>
                  <a:gd name="T6" fmla="*/ 157 w 157"/>
                  <a:gd name="T7" fmla="*/ 84 h 94"/>
                  <a:gd name="T8" fmla="*/ 0 w 157"/>
                  <a:gd name="T9" fmla="*/ 0 h 94"/>
                  <a:gd name="T10" fmla="*/ 0 w 157"/>
                  <a:gd name="T11" fmla="*/ 0 h 94"/>
                  <a:gd name="T12" fmla="*/ 0 w 157"/>
                  <a:gd name="T13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94">
                    <a:moveTo>
                      <a:pt x="0" y="11"/>
                    </a:moveTo>
                    <a:cubicBezTo>
                      <a:pt x="45" y="50"/>
                      <a:pt x="99" y="79"/>
                      <a:pt x="157" y="94"/>
                    </a:cubicBezTo>
                    <a:lnTo>
                      <a:pt x="157" y="94"/>
                    </a:lnTo>
                    <a:lnTo>
                      <a:pt x="157" y="84"/>
                    </a:lnTo>
                    <a:cubicBezTo>
                      <a:pt x="99" y="67"/>
                      <a:pt x="45" y="38"/>
                      <a:pt x="0" y="0"/>
                    </a:cubicBez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4" name="Freeform 272"/>
              <p:cNvSpPr>
                <a:spLocks/>
              </p:cNvSpPr>
              <p:nvPr/>
            </p:nvSpPr>
            <p:spPr bwMode="auto">
              <a:xfrm>
                <a:off x="341" y="3724"/>
                <a:ext cx="51" cy="41"/>
              </a:xfrm>
              <a:custGeom>
                <a:avLst/>
                <a:gdLst>
                  <a:gd name="T0" fmla="*/ 0 w 157"/>
                  <a:gd name="T1" fmla="*/ 0 h 126"/>
                  <a:gd name="T2" fmla="*/ 0 w 157"/>
                  <a:gd name="T3" fmla="*/ 43 h 126"/>
                  <a:gd name="T4" fmla="*/ 157 w 157"/>
                  <a:gd name="T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" h="126">
                    <a:moveTo>
                      <a:pt x="0" y="0"/>
                    </a:moveTo>
                    <a:lnTo>
                      <a:pt x="0" y="43"/>
                    </a:lnTo>
                    <a:cubicBezTo>
                      <a:pt x="45" y="81"/>
                      <a:pt x="99" y="109"/>
                      <a:pt x="157" y="126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5" name="Freeform 273"/>
              <p:cNvSpPr>
                <a:spLocks/>
              </p:cNvSpPr>
              <p:nvPr/>
            </p:nvSpPr>
            <p:spPr bwMode="auto">
              <a:xfrm>
                <a:off x="341" y="3725"/>
                <a:ext cx="51" cy="40"/>
              </a:xfrm>
              <a:custGeom>
                <a:avLst/>
                <a:gdLst>
                  <a:gd name="T0" fmla="*/ 157 w 157"/>
                  <a:gd name="T1" fmla="*/ 125 h 125"/>
                  <a:gd name="T2" fmla="*/ 157 w 157"/>
                  <a:gd name="T3" fmla="*/ 83 h 125"/>
                  <a:gd name="T4" fmla="*/ 0 w 157"/>
                  <a:gd name="T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" h="125">
                    <a:moveTo>
                      <a:pt x="157" y="125"/>
                    </a:moveTo>
                    <a:lnTo>
                      <a:pt x="157" y="83"/>
                    </a:lnTo>
                    <a:cubicBezTo>
                      <a:pt x="99" y="66"/>
                      <a:pt x="46" y="38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6" name="Freeform 274"/>
              <p:cNvSpPr>
                <a:spLocks/>
              </p:cNvSpPr>
              <p:nvPr/>
            </p:nvSpPr>
            <p:spPr bwMode="auto">
              <a:xfrm>
                <a:off x="453" y="3852"/>
                <a:ext cx="145" cy="93"/>
              </a:xfrm>
              <a:custGeom>
                <a:avLst/>
                <a:gdLst>
                  <a:gd name="T0" fmla="*/ 131 w 452"/>
                  <a:gd name="T1" fmla="*/ 285 h 289"/>
                  <a:gd name="T2" fmla="*/ 405 w 452"/>
                  <a:gd name="T3" fmla="*/ 192 h 289"/>
                  <a:gd name="T4" fmla="*/ 390 w 452"/>
                  <a:gd name="T5" fmla="*/ 25 h 289"/>
                  <a:gd name="T6" fmla="*/ 337 w 452"/>
                  <a:gd name="T7" fmla="*/ 0 h 289"/>
                  <a:gd name="T8" fmla="*/ 337 w 452"/>
                  <a:gd name="T9" fmla="*/ 0 h 289"/>
                  <a:gd name="T10" fmla="*/ 0 w 452"/>
                  <a:gd name="T11" fmla="*/ 285 h 289"/>
                  <a:gd name="T12" fmla="*/ 131 w 452"/>
                  <a:gd name="T13" fmla="*/ 28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2" h="289">
                    <a:moveTo>
                      <a:pt x="131" y="285"/>
                    </a:moveTo>
                    <a:cubicBezTo>
                      <a:pt x="233" y="289"/>
                      <a:pt x="331" y="255"/>
                      <a:pt x="405" y="192"/>
                    </a:cubicBezTo>
                    <a:cubicBezTo>
                      <a:pt x="452" y="142"/>
                      <a:pt x="446" y="67"/>
                      <a:pt x="390" y="25"/>
                    </a:cubicBezTo>
                    <a:cubicBezTo>
                      <a:pt x="375" y="13"/>
                      <a:pt x="357" y="4"/>
                      <a:pt x="337" y="0"/>
                    </a:cubicBezTo>
                    <a:lnTo>
                      <a:pt x="337" y="0"/>
                    </a:lnTo>
                    <a:lnTo>
                      <a:pt x="0" y="285"/>
                    </a:lnTo>
                    <a:lnTo>
                      <a:pt x="131" y="285"/>
                    </a:lnTo>
                    <a:close/>
                  </a:path>
                </a:pathLst>
              </a:custGeom>
              <a:solidFill>
                <a:srgbClr val="DCD2B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7" name="Rectangle 275"/>
              <p:cNvSpPr>
                <a:spLocks noChangeArrowheads="1"/>
              </p:cNvSpPr>
              <p:nvPr/>
            </p:nvSpPr>
            <p:spPr bwMode="auto">
              <a:xfrm>
                <a:off x="373" y="3653"/>
                <a:ext cx="212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8" name="Rectangle 276"/>
              <p:cNvSpPr>
                <a:spLocks noChangeArrowheads="1"/>
              </p:cNvSpPr>
              <p:nvPr/>
            </p:nvSpPr>
            <p:spPr bwMode="auto">
              <a:xfrm>
                <a:off x="373" y="3658"/>
                <a:ext cx="212" cy="5"/>
              </a:xfrm>
              <a:prstGeom prst="rect">
                <a:avLst/>
              </a:prstGeom>
              <a:solidFill>
                <a:srgbClr val="E2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69" name="Rectangle 277"/>
              <p:cNvSpPr>
                <a:spLocks noChangeArrowheads="1"/>
              </p:cNvSpPr>
              <p:nvPr/>
            </p:nvSpPr>
            <p:spPr bwMode="auto">
              <a:xfrm>
                <a:off x="373" y="3663"/>
                <a:ext cx="212" cy="5"/>
              </a:xfrm>
              <a:prstGeom prst="rect">
                <a:avLst/>
              </a:prstGeom>
              <a:solidFill>
                <a:srgbClr val="E3DA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0" name="Rectangle 278"/>
              <p:cNvSpPr>
                <a:spLocks noChangeArrowheads="1"/>
              </p:cNvSpPr>
              <p:nvPr/>
            </p:nvSpPr>
            <p:spPr bwMode="auto">
              <a:xfrm>
                <a:off x="373" y="3668"/>
                <a:ext cx="212" cy="5"/>
              </a:xfrm>
              <a:prstGeom prst="rect">
                <a:avLst/>
              </a:prstGeom>
              <a:solidFill>
                <a:srgbClr val="E4DC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1" name="Rectangle 279"/>
              <p:cNvSpPr>
                <a:spLocks noChangeArrowheads="1"/>
              </p:cNvSpPr>
              <p:nvPr/>
            </p:nvSpPr>
            <p:spPr bwMode="auto">
              <a:xfrm>
                <a:off x="373" y="3673"/>
                <a:ext cx="212" cy="6"/>
              </a:xfrm>
              <a:prstGeom prst="rect">
                <a:avLst/>
              </a:prstGeom>
              <a:solidFill>
                <a:srgbClr val="E6D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2" name="Rectangle 280"/>
              <p:cNvSpPr>
                <a:spLocks noChangeArrowheads="1"/>
              </p:cNvSpPr>
              <p:nvPr/>
            </p:nvSpPr>
            <p:spPr bwMode="auto">
              <a:xfrm>
                <a:off x="373" y="3679"/>
                <a:ext cx="212" cy="5"/>
              </a:xfrm>
              <a:prstGeom prst="rect">
                <a:avLst/>
              </a:prstGeom>
              <a:solidFill>
                <a:srgbClr val="E7DF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3" name="Rectangle 281"/>
              <p:cNvSpPr>
                <a:spLocks noChangeArrowheads="1"/>
              </p:cNvSpPr>
              <p:nvPr/>
            </p:nvSpPr>
            <p:spPr bwMode="auto">
              <a:xfrm>
                <a:off x="373" y="3684"/>
                <a:ext cx="212" cy="5"/>
              </a:xfrm>
              <a:prstGeom prst="rect">
                <a:avLst/>
              </a:prstGeom>
              <a:solidFill>
                <a:srgbClr val="E9E1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4" name="Rectangle 282"/>
              <p:cNvSpPr>
                <a:spLocks noChangeArrowheads="1"/>
              </p:cNvSpPr>
              <p:nvPr/>
            </p:nvSpPr>
            <p:spPr bwMode="auto">
              <a:xfrm>
                <a:off x="373" y="3689"/>
                <a:ext cx="212" cy="5"/>
              </a:xfrm>
              <a:prstGeom prst="rect">
                <a:avLst/>
              </a:prstGeom>
              <a:solidFill>
                <a:srgbClr val="E9E3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5" name="Rectangle 283"/>
              <p:cNvSpPr>
                <a:spLocks noChangeArrowheads="1"/>
              </p:cNvSpPr>
              <p:nvPr/>
            </p:nvSpPr>
            <p:spPr bwMode="auto">
              <a:xfrm>
                <a:off x="373" y="3694"/>
                <a:ext cx="212" cy="5"/>
              </a:xfrm>
              <a:prstGeom prst="rect">
                <a:avLst/>
              </a:prstGeom>
              <a:solidFill>
                <a:srgbClr val="EAE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6" name="Rectangle 284"/>
              <p:cNvSpPr>
                <a:spLocks noChangeArrowheads="1"/>
              </p:cNvSpPr>
              <p:nvPr/>
            </p:nvSpPr>
            <p:spPr bwMode="auto">
              <a:xfrm>
                <a:off x="373" y="3699"/>
                <a:ext cx="212" cy="5"/>
              </a:xfrm>
              <a:prstGeom prst="rect">
                <a:avLst/>
              </a:prstGeom>
              <a:solidFill>
                <a:srgbClr val="ECE6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7" name="Rectangle 285"/>
              <p:cNvSpPr>
                <a:spLocks noChangeArrowheads="1"/>
              </p:cNvSpPr>
              <p:nvPr/>
            </p:nvSpPr>
            <p:spPr bwMode="auto">
              <a:xfrm>
                <a:off x="373" y="3704"/>
                <a:ext cx="212" cy="5"/>
              </a:xfrm>
              <a:prstGeom prst="rect">
                <a:avLst/>
              </a:prstGeom>
              <a:solidFill>
                <a:srgbClr val="EDE8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8" name="Rectangle 286"/>
              <p:cNvSpPr>
                <a:spLocks noChangeArrowheads="1"/>
              </p:cNvSpPr>
              <p:nvPr/>
            </p:nvSpPr>
            <p:spPr bwMode="auto">
              <a:xfrm>
                <a:off x="373" y="3709"/>
                <a:ext cx="212" cy="6"/>
              </a:xfrm>
              <a:prstGeom prst="rect">
                <a:avLst/>
              </a:prstGeom>
              <a:solidFill>
                <a:srgbClr val="EEE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79" name="Rectangle 287"/>
              <p:cNvSpPr>
                <a:spLocks noChangeArrowheads="1"/>
              </p:cNvSpPr>
              <p:nvPr/>
            </p:nvSpPr>
            <p:spPr bwMode="auto">
              <a:xfrm>
                <a:off x="373" y="3715"/>
                <a:ext cx="212" cy="5"/>
              </a:xfrm>
              <a:prstGeom prst="rect">
                <a:avLst/>
              </a:prstGeom>
              <a:solidFill>
                <a:srgbClr val="F0E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0" name="Rectangle 288"/>
              <p:cNvSpPr>
                <a:spLocks noChangeArrowheads="1"/>
              </p:cNvSpPr>
              <p:nvPr/>
            </p:nvSpPr>
            <p:spPr bwMode="auto">
              <a:xfrm>
                <a:off x="373" y="3720"/>
                <a:ext cx="212" cy="5"/>
              </a:xfrm>
              <a:prstGeom prst="rect">
                <a:avLst/>
              </a:prstGeom>
              <a:solidFill>
                <a:srgbClr val="F1E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1" name="Rectangle 289"/>
              <p:cNvSpPr>
                <a:spLocks noChangeArrowheads="1"/>
              </p:cNvSpPr>
              <p:nvPr/>
            </p:nvSpPr>
            <p:spPr bwMode="auto">
              <a:xfrm>
                <a:off x="373" y="3725"/>
                <a:ext cx="212" cy="5"/>
              </a:xfrm>
              <a:prstGeom prst="rect">
                <a:avLst/>
              </a:prstGeom>
              <a:solidFill>
                <a:srgbClr val="F2E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2" name="Rectangle 290"/>
              <p:cNvSpPr>
                <a:spLocks noChangeArrowheads="1"/>
              </p:cNvSpPr>
              <p:nvPr/>
            </p:nvSpPr>
            <p:spPr bwMode="auto">
              <a:xfrm>
                <a:off x="373" y="3730"/>
                <a:ext cx="212" cy="5"/>
              </a:xfrm>
              <a:prstGeom prst="rect">
                <a:avLst/>
              </a:prstGeom>
              <a:solidFill>
                <a:srgbClr val="F4F0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3" name="Rectangle 291"/>
              <p:cNvSpPr>
                <a:spLocks noChangeArrowheads="1"/>
              </p:cNvSpPr>
              <p:nvPr/>
            </p:nvSpPr>
            <p:spPr bwMode="auto">
              <a:xfrm>
                <a:off x="373" y="3735"/>
                <a:ext cx="212" cy="5"/>
              </a:xfrm>
              <a:prstGeom prst="rect">
                <a:avLst/>
              </a:prstGeom>
              <a:solidFill>
                <a:srgbClr val="F5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4" name="Rectangle 292"/>
              <p:cNvSpPr>
                <a:spLocks noChangeArrowheads="1"/>
              </p:cNvSpPr>
              <p:nvPr/>
            </p:nvSpPr>
            <p:spPr bwMode="auto">
              <a:xfrm>
                <a:off x="373" y="3740"/>
                <a:ext cx="212" cy="6"/>
              </a:xfrm>
              <a:prstGeom prst="rect">
                <a:avLst/>
              </a:prstGeom>
              <a:solidFill>
                <a:srgbClr val="F7F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5" name="Rectangle 293"/>
              <p:cNvSpPr>
                <a:spLocks noChangeArrowheads="1"/>
              </p:cNvSpPr>
              <p:nvPr/>
            </p:nvSpPr>
            <p:spPr bwMode="auto">
              <a:xfrm>
                <a:off x="373" y="3746"/>
                <a:ext cx="212" cy="5"/>
              </a:xfrm>
              <a:prstGeom prst="rect">
                <a:avLst/>
              </a:prstGeom>
              <a:solidFill>
                <a:srgbClr val="F8F5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6" name="Rectangle 294"/>
              <p:cNvSpPr>
                <a:spLocks noChangeArrowheads="1"/>
              </p:cNvSpPr>
              <p:nvPr/>
            </p:nvSpPr>
            <p:spPr bwMode="auto">
              <a:xfrm>
                <a:off x="373" y="3751"/>
                <a:ext cx="212" cy="5"/>
              </a:xfrm>
              <a:prstGeom prst="rect">
                <a:avLst/>
              </a:prstGeom>
              <a:solidFill>
                <a:srgbClr val="F9F7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7" name="Rectangle 295"/>
              <p:cNvSpPr>
                <a:spLocks noChangeArrowheads="1"/>
              </p:cNvSpPr>
              <p:nvPr/>
            </p:nvSpPr>
            <p:spPr bwMode="auto">
              <a:xfrm>
                <a:off x="373" y="3756"/>
                <a:ext cx="212" cy="5"/>
              </a:xfrm>
              <a:prstGeom prst="rect">
                <a:avLst/>
              </a:prstGeom>
              <a:solidFill>
                <a:srgbClr val="FAF9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8" name="Rectangle 296"/>
              <p:cNvSpPr>
                <a:spLocks noChangeArrowheads="1"/>
              </p:cNvSpPr>
              <p:nvPr/>
            </p:nvSpPr>
            <p:spPr bwMode="auto">
              <a:xfrm>
                <a:off x="373" y="3761"/>
                <a:ext cx="212" cy="5"/>
              </a:xfrm>
              <a:prstGeom prst="rect">
                <a:avLst/>
              </a:prstGeom>
              <a:solidFill>
                <a:srgbClr val="FBFA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89" name="Rectangle 297"/>
              <p:cNvSpPr>
                <a:spLocks noChangeArrowheads="1"/>
              </p:cNvSpPr>
              <p:nvPr/>
            </p:nvSpPr>
            <p:spPr bwMode="auto">
              <a:xfrm>
                <a:off x="373" y="3766"/>
                <a:ext cx="212" cy="5"/>
              </a:xfrm>
              <a:prstGeom prst="rect">
                <a:avLst/>
              </a:prstGeom>
              <a:solidFill>
                <a:srgbClr val="FCF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0" name="Rectangle 298"/>
              <p:cNvSpPr>
                <a:spLocks noChangeArrowheads="1"/>
              </p:cNvSpPr>
              <p:nvPr/>
            </p:nvSpPr>
            <p:spPr bwMode="auto">
              <a:xfrm>
                <a:off x="373" y="3771"/>
                <a:ext cx="212" cy="6"/>
              </a:xfrm>
              <a:prstGeom prst="rect">
                <a:avLst/>
              </a:prstGeom>
              <a:solidFill>
                <a:srgbClr val="FEFE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1" name="Freeform 299"/>
              <p:cNvSpPr>
                <a:spLocks/>
              </p:cNvSpPr>
              <p:nvPr/>
            </p:nvSpPr>
            <p:spPr bwMode="auto">
              <a:xfrm>
                <a:off x="378" y="3660"/>
                <a:ext cx="198" cy="111"/>
              </a:xfrm>
              <a:custGeom>
                <a:avLst/>
                <a:gdLst>
                  <a:gd name="T0" fmla="*/ 233 w 614"/>
                  <a:gd name="T1" fmla="*/ 344 h 344"/>
                  <a:gd name="T2" fmla="*/ 614 w 614"/>
                  <a:gd name="T3" fmla="*/ 131 h 344"/>
                  <a:gd name="T4" fmla="*/ 378 w 614"/>
                  <a:gd name="T5" fmla="*/ 0 h 344"/>
                  <a:gd name="T6" fmla="*/ 0 w 614"/>
                  <a:gd name="T7" fmla="*/ 212 h 344"/>
                  <a:gd name="T8" fmla="*/ 233 w 614"/>
                  <a:gd name="T9" fmla="*/ 34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4" h="344">
                    <a:moveTo>
                      <a:pt x="233" y="344"/>
                    </a:moveTo>
                    <a:lnTo>
                      <a:pt x="614" y="131"/>
                    </a:lnTo>
                    <a:lnTo>
                      <a:pt x="378" y="0"/>
                    </a:lnTo>
                    <a:lnTo>
                      <a:pt x="0" y="212"/>
                    </a:lnTo>
                    <a:cubicBezTo>
                      <a:pt x="60" y="280"/>
                      <a:pt x="142" y="327"/>
                      <a:pt x="233" y="344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692" name="Picture 300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" y="3720"/>
                <a:ext cx="8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3" name="Picture 301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" y="3720"/>
                <a:ext cx="88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4" name="Freeform 302"/>
              <p:cNvSpPr>
                <a:spLocks/>
              </p:cNvSpPr>
              <p:nvPr/>
            </p:nvSpPr>
            <p:spPr bwMode="auto">
              <a:xfrm>
                <a:off x="378" y="3729"/>
                <a:ext cx="76" cy="215"/>
              </a:xfrm>
              <a:custGeom>
                <a:avLst/>
                <a:gdLst>
                  <a:gd name="T0" fmla="*/ 233 w 233"/>
                  <a:gd name="T1" fmla="*/ 132 h 666"/>
                  <a:gd name="T2" fmla="*/ 0 w 233"/>
                  <a:gd name="T3" fmla="*/ 0 h 666"/>
                  <a:gd name="T4" fmla="*/ 0 w 233"/>
                  <a:gd name="T5" fmla="*/ 0 h 666"/>
                  <a:gd name="T6" fmla="*/ 0 w 233"/>
                  <a:gd name="T7" fmla="*/ 544 h 666"/>
                  <a:gd name="T8" fmla="*/ 233 w 233"/>
                  <a:gd name="T9" fmla="*/ 666 h 666"/>
                  <a:gd name="T10" fmla="*/ 233 w 233"/>
                  <a:gd name="T11" fmla="*/ 666 h 666"/>
                  <a:gd name="T12" fmla="*/ 233 w 233"/>
                  <a:gd name="T13" fmla="*/ 132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666">
                    <a:moveTo>
                      <a:pt x="233" y="132"/>
                    </a:moveTo>
                    <a:cubicBezTo>
                      <a:pt x="142" y="115"/>
                      <a:pt x="59" y="68"/>
                      <a:pt x="0" y="0"/>
                    </a:cubicBezTo>
                    <a:lnTo>
                      <a:pt x="0" y="0"/>
                    </a:lnTo>
                    <a:lnTo>
                      <a:pt x="0" y="544"/>
                    </a:lnTo>
                    <a:cubicBezTo>
                      <a:pt x="61" y="609"/>
                      <a:pt x="143" y="652"/>
                      <a:pt x="233" y="666"/>
                    </a:cubicBezTo>
                    <a:lnTo>
                      <a:pt x="233" y="666"/>
                    </a:lnTo>
                    <a:lnTo>
                      <a:pt x="233" y="132"/>
                    </a:lnTo>
                  </a:path>
                </a:pathLst>
              </a:custGeom>
              <a:noFill/>
              <a:ln w="4763" cap="rnd">
                <a:solidFill>
                  <a:srgbClr val="A784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695" name="Picture 303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" y="3694"/>
                <a:ext cx="134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" name="Picture 304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" y="3694"/>
                <a:ext cx="134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7" name="Freeform 305"/>
              <p:cNvSpPr>
                <a:spLocks/>
              </p:cNvSpPr>
              <p:nvPr/>
            </p:nvSpPr>
            <p:spPr bwMode="auto">
              <a:xfrm>
                <a:off x="454" y="3703"/>
                <a:ext cx="122" cy="241"/>
              </a:xfrm>
              <a:custGeom>
                <a:avLst/>
                <a:gdLst>
                  <a:gd name="T0" fmla="*/ 0 w 122"/>
                  <a:gd name="T1" fmla="*/ 68 h 241"/>
                  <a:gd name="T2" fmla="*/ 0 w 122"/>
                  <a:gd name="T3" fmla="*/ 241 h 241"/>
                  <a:gd name="T4" fmla="*/ 122 w 122"/>
                  <a:gd name="T5" fmla="*/ 172 h 241"/>
                  <a:gd name="T6" fmla="*/ 122 w 122"/>
                  <a:gd name="T7" fmla="*/ 0 h 241"/>
                  <a:gd name="T8" fmla="*/ 0 w 122"/>
                  <a:gd name="T9" fmla="*/ 6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41">
                    <a:moveTo>
                      <a:pt x="0" y="68"/>
                    </a:moveTo>
                    <a:lnTo>
                      <a:pt x="0" y="241"/>
                    </a:lnTo>
                    <a:lnTo>
                      <a:pt x="122" y="172"/>
                    </a:lnTo>
                    <a:lnTo>
                      <a:pt x="122" y="0"/>
                    </a:lnTo>
                    <a:lnTo>
                      <a:pt x="0" y="68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98" name="Freeform 306"/>
              <p:cNvSpPr>
                <a:spLocks/>
              </p:cNvSpPr>
              <p:nvPr/>
            </p:nvSpPr>
            <p:spPr bwMode="auto">
              <a:xfrm>
                <a:off x="378" y="3660"/>
                <a:ext cx="198" cy="284"/>
              </a:xfrm>
              <a:custGeom>
                <a:avLst/>
                <a:gdLst>
                  <a:gd name="T0" fmla="*/ 614 w 614"/>
                  <a:gd name="T1" fmla="*/ 131 h 878"/>
                  <a:gd name="T2" fmla="*/ 378 w 614"/>
                  <a:gd name="T3" fmla="*/ 0 h 878"/>
                  <a:gd name="T4" fmla="*/ 0 w 614"/>
                  <a:gd name="T5" fmla="*/ 212 h 878"/>
                  <a:gd name="T6" fmla="*/ 0 w 614"/>
                  <a:gd name="T7" fmla="*/ 756 h 878"/>
                  <a:gd name="T8" fmla="*/ 233 w 614"/>
                  <a:gd name="T9" fmla="*/ 878 h 878"/>
                  <a:gd name="T10" fmla="*/ 233 w 614"/>
                  <a:gd name="T11" fmla="*/ 878 h 878"/>
                  <a:gd name="T12" fmla="*/ 614 w 614"/>
                  <a:gd name="T13" fmla="*/ 666 h 878"/>
                  <a:gd name="T14" fmla="*/ 614 w 614"/>
                  <a:gd name="T15" fmla="*/ 131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4" h="878">
                    <a:moveTo>
                      <a:pt x="614" y="131"/>
                    </a:moveTo>
                    <a:lnTo>
                      <a:pt x="378" y="0"/>
                    </a:lnTo>
                    <a:lnTo>
                      <a:pt x="0" y="212"/>
                    </a:lnTo>
                    <a:lnTo>
                      <a:pt x="0" y="756"/>
                    </a:lnTo>
                    <a:cubicBezTo>
                      <a:pt x="61" y="821"/>
                      <a:pt x="143" y="864"/>
                      <a:pt x="233" y="878"/>
                    </a:cubicBezTo>
                    <a:lnTo>
                      <a:pt x="233" y="878"/>
                    </a:lnTo>
                    <a:lnTo>
                      <a:pt x="614" y="666"/>
                    </a:lnTo>
                    <a:lnTo>
                      <a:pt x="614" y="131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699" name="Picture 307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" y="3823"/>
                <a:ext cx="36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0" name="Picture 308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" y="3823"/>
                <a:ext cx="36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1" name="Freeform 309"/>
              <p:cNvSpPr>
                <a:spLocks/>
              </p:cNvSpPr>
              <p:nvPr/>
            </p:nvSpPr>
            <p:spPr bwMode="auto">
              <a:xfrm>
                <a:off x="406" y="3834"/>
                <a:ext cx="14" cy="18"/>
              </a:xfrm>
              <a:custGeom>
                <a:avLst/>
                <a:gdLst>
                  <a:gd name="T0" fmla="*/ 12 w 14"/>
                  <a:gd name="T1" fmla="*/ 7 h 18"/>
                  <a:gd name="T2" fmla="*/ 4 w 14"/>
                  <a:gd name="T3" fmla="*/ 2 h 18"/>
                  <a:gd name="T4" fmla="*/ 1 w 14"/>
                  <a:gd name="T5" fmla="*/ 11 h 18"/>
                  <a:gd name="T6" fmla="*/ 10 w 14"/>
                  <a:gd name="T7" fmla="*/ 17 h 18"/>
                  <a:gd name="T8" fmla="*/ 12 w 14"/>
                  <a:gd name="T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12" y="7"/>
                    </a:moveTo>
                    <a:cubicBezTo>
                      <a:pt x="11" y="3"/>
                      <a:pt x="7" y="0"/>
                      <a:pt x="4" y="2"/>
                    </a:cubicBezTo>
                    <a:cubicBezTo>
                      <a:pt x="1" y="3"/>
                      <a:pt x="0" y="7"/>
                      <a:pt x="1" y="11"/>
                    </a:cubicBezTo>
                    <a:cubicBezTo>
                      <a:pt x="3" y="15"/>
                      <a:pt x="7" y="18"/>
                      <a:pt x="10" y="17"/>
                    </a:cubicBezTo>
                    <a:cubicBezTo>
                      <a:pt x="13" y="15"/>
                      <a:pt x="14" y="11"/>
                      <a:pt x="12" y="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02" name="Freeform 310"/>
              <p:cNvSpPr>
                <a:spLocks noEditPoints="1"/>
              </p:cNvSpPr>
              <p:nvPr/>
            </p:nvSpPr>
            <p:spPr bwMode="auto">
              <a:xfrm>
                <a:off x="390" y="3871"/>
                <a:ext cx="51" cy="48"/>
              </a:xfrm>
              <a:custGeom>
                <a:avLst/>
                <a:gdLst>
                  <a:gd name="T0" fmla="*/ 0 w 158"/>
                  <a:gd name="T1" fmla="*/ 0 h 148"/>
                  <a:gd name="T2" fmla="*/ 158 w 158"/>
                  <a:gd name="T3" fmla="*/ 83 h 148"/>
                  <a:gd name="T4" fmla="*/ 0 w 158"/>
                  <a:gd name="T5" fmla="*/ 32 h 148"/>
                  <a:gd name="T6" fmla="*/ 158 w 158"/>
                  <a:gd name="T7" fmla="*/ 115 h 148"/>
                  <a:gd name="T8" fmla="*/ 0 w 158"/>
                  <a:gd name="T9" fmla="*/ 65 h 148"/>
                  <a:gd name="T10" fmla="*/ 158 w 158"/>
                  <a:gd name="T11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148">
                    <a:moveTo>
                      <a:pt x="0" y="0"/>
                    </a:moveTo>
                    <a:cubicBezTo>
                      <a:pt x="47" y="39"/>
                      <a:pt x="101" y="68"/>
                      <a:pt x="158" y="83"/>
                    </a:cubicBezTo>
                    <a:moveTo>
                      <a:pt x="0" y="32"/>
                    </a:moveTo>
                    <a:cubicBezTo>
                      <a:pt x="47" y="72"/>
                      <a:pt x="101" y="100"/>
                      <a:pt x="158" y="115"/>
                    </a:cubicBezTo>
                    <a:moveTo>
                      <a:pt x="0" y="65"/>
                    </a:moveTo>
                    <a:cubicBezTo>
                      <a:pt x="47" y="104"/>
                      <a:pt x="101" y="133"/>
                      <a:pt x="158" y="148"/>
                    </a:cubicBez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03" name="Freeform 311"/>
              <p:cNvSpPr>
                <a:spLocks/>
              </p:cNvSpPr>
              <p:nvPr/>
            </p:nvSpPr>
            <p:spPr bwMode="auto">
              <a:xfrm>
                <a:off x="388" y="3762"/>
                <a:ext cx="55" cy="31"/>
              </a:xfrm>
              <a:custGeom>
                <a:avLst/>
                <a:gdLst>
                  <a:gd name="T0" fmla="*/ 6 w 170"/>
                  <a:gd name="T1" fmla="*/ 15 h 98"/>
                  <a:gd name="T2" fmla="*/ 163 w 170"/>
                  <a:gd name="T3" fmla="*/ 98 h 98"/>
                  <a:gd name="T4" fmla="*/ 169 w 170"/>
                  <a:gd name="T5" fmla="*/ 89 h 98"/>
                  <a:gd name="T6" fmla="*/ 163 w 170"/>
                  <a:gd name="T7" fmla="*/ 83 h 98"/>
                  <a:gd name="T8" fmla="*/ 9 w 170"/>
                  <a:gd name="T9" fmla="*/ 2 h 98"/>
                  <a:gd name="T10" fmla="*/ 1 w 170"/>
                  <a:gd name="T11" fmla="*/ 3 h 98"/>
                  <a:gd name="T12" fmla="*/ 0 w 170"/>
                  <a:gd name="T13" fmla="*/ 7 h 98"/>
                  <a:gd name="T14" fmla="*/ 6 w 170"/>
                  <a:gd name="T15" fmla="*/ 1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98">
                    <a:moveTo>
                      <a:pt x="6" y="15"/>
                    </a:moveTo>
                    <a:cubicBezTo>
                      <a:pt x="51" y="54"/>
                      <a:pt x="105" y="82"/>
                      <a:pt x="163" y="98"/>
                    </a:cubicBezTo>
                    <a:cubicBezTo>
                      <a:pt x="168" y="97"/>
                      <a:pt x="170" y="93"/>
                      <a:pt x="169" y="89"/>
                    </a:cubicBezTo>
                    <a:cubicBezTo>
                      <a:pt x="169" y="86"/>
                      <a:pt x="166" y="84"/>
                      <a:pt x="163" y="83"/>
                    </a:cubicBezTo>
                    <a:cubicBezTo>
                      <a:pt x="106" y="68"/>
                      <a:pt x="53" y="40"/>
                      <a:pt x="9" y="2"/>
                    </a:cubicBezTo>
                    <a:cubicBezTo>
                      <a:pt x="7" y="0"/>
                      <a:pt x="3" y="1"/>
                      <a:pt x="1" y="3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10"/>
                      <a:pt x="2" y="13"/>
                      <a:pt x="6" y="1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04" name="Freeform 312"/>
              <p:cNvSpPr>
                <a:spLocks/>
              </p:cNvSpPr>
              <p:nvPr/>
            </p:nvSpPr>
            <p:spPr bwMode="auto">
              <a:xfrm>
                <a:off x="388" y="3762"/>
                <a:ext cx="55" cy="31"/>
              </a:xfrm>
              <a:custGeom>
                <a:avLst/>
                <a:gdLst>
                  <a:gd name="T0" fmla="*/ 2 w 55"/>
                  <a:gd name="T1" fmla="*/ 5 h 31"/>
                  <a:gd name="T2" fmla="*/ 53 w 55"/>
                  <a:gd name="T3" fmla="*/ 31 h 31"/>
                  <a:gd name="T4" fmla="*/ 55 w 55"/>
                  <a:gd name="T5" fmla="*/ 28 h 31"/>
                  <a:gd name="T6" fmla="*/ 53 w 55"/>
                  <a:gd name="T7" fmla="*/ 26 h 31"/>
                  <a:gd name="T8" fmla="*/ 3 w 55"/>
                  <a:gd name="T9" fmla="*/ 0 h 31"/>
                  <a:gd name="T10" fmla="*/ 1 w 55"/>
                  <a:gd name="T11" fmla="*/ 1 h 31"/>
                  <a:gd name="T12" fmla="*/ 0 w 55"/>
                  <a:gd name="T13" fmla="*/ 2 h 31"/>
                  <a:gd name="T14" fmla="*/ 2 w 55"/>
                  <a:gd name="T15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31">
                    <a:moveTo>
                      <a:pt x="2" y="5"/>
                    </a:moveTo>
                    <a:cubicBezTo>
                      <a:pt x="17" y="17"/>
                      <a:pt x="34" y="26"/>
                      <a:pt x="53" y="31"/>
                    </a:cubicBezTo>
                    <a:cubicBezTo>
                      <a:pt x="55" y="31"/>
                      <a:pt x="55" y="30"/>
                      <a:pt x="55" y="28"/>
                    </a:cubicBezTo>
                    <a:cubicBezTo>
                      <a:pt x="55" y="27"/>
                      <a:pt x="54" y="27"/>
                      <a:pt x="53" y="26"/>
                    </a:cubicBezTo>
                    <a:cubicBezTo>
                      <a:pt x="35" y="22"/>
                      <a:pt x="18" y="13"/>
                      <a:pt x="3" y="0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705" name="Picture 313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3771"/>
                <a:ext cx="31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6" name="Picture 314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" y="3771"/>
                <a:ext cx="31" cy="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7" name="Freeform 315"/>
              <p:cNvSpPr>
                <a:spLocks/>
              </p:cNvSpPr>
              <p:nvPr/>
            </p:nvSpPr>
            <p:spPr bwMode="auto">
              <a:xfrm>
                <a:off x="403" y="3775"/>
                <a:ext cx="17" cy="12"/>
              </a:xfrm>
              <a:custGeom>
                <a:avLst/>
                <a:gdLst>
                  <a:gd name="T0" fmla="*/ 17 w 17"/>
                  <a:gd name="T1" fmla="*/ 12 h 12"/>
                  <a:gd name="T2" fmla="*/ 2 w 17"/>
                  <a:gd name="T3" fmla="*/ 4 h 12"/>
                  <a:gd name="T4" fmla="*/ 11 w 17"/>
                  <a:gd name="T5" fmla="*/ 12 h 12"/>
                  <a:gd name="T6" fmla="*/ 17 w 1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2">
                    <a:moveTo>
                      <a:pt x="17" y="12"/>
                    </a:moveTo>
                    <a:cubicBezTo>
                      <a:pt x="14" y="3"/>
                      <a:pt x="7" y="0"/>
                      <a:pt x="2" y="4"/>
                    </a:cubicBezTo>
                    <a:cubicBezTo>
                      <a:pt x="0" y="8"/>
                      <a:pt x="4" y="11"/>
                      <a:pt x="11" y="12"/>
                    </a:cubicBezTo>
                    <a:cubicBezTo>
                      <a:pt x="13" y="12"/>
                      <a:pt x="15" y="12"/>
                      <a:pt x="17" y="12"/>
                    </a:cubicBezTo>
                  </a:path>
                </a:pathLst>
              </a:custGeom>
              <a:noFill/>
              <a:ln w="15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708" name="Picture 316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771"/>
                <a:ext cx="62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9" name="Picture 317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771"/>
                <a:ext cx="62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0" name="Freeform 318"/>
              <p:cNvSpPr>
                <a:spLocks/>
              </p:cNvSpPr>
              <p:nvPr/>
            </p:nvSpPr>
            <p:spPr bwMode="auto">
              <a:xfrm>
                <a:off x="390" y="3784"/>
                <a:ext cx="51" cy="30"/>
              </a:xfrm>
              <a:custGeom>
                <a:avLst/>
                <a:gdLst>
                  <a:gd name="T0" fmla="*/ 0 w 158"/>
                  <a:gd name="T1" fmla="*/ 10 h 94"/>
                  <a:gd name="T2" fmla="*/ 158 w 158"/>
                  <a:gd name="T3" fmla="*/ 94 h 94"/>
                  <a:gd name="T4" fmla="*/ 158 w 158"/>
                  <a:gd name="T5" fmla="*/ 94 h 94"/>
                  <a:gd name="T6" fmla="*/ 158 w 158"/>
                  <a:gd name="T7" fmla="*/ 83 h 94"/>
                  <a:gd name="T8" fmla="*/ 0 w 158"/>
                  <a:gd name="T9" fmla="*/ 0 h 94"/>
                  <a:gd name="T10" fmla="*/ 0 w 158"/>
                  <a:gd name="T11" fmla="*/ 0 h 94"/>
                  <a:gd name="T12" fmla="*/ 0 w 158"/>
                  <a:gd name="T13" fmla="*/ 1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94">
                    <a:moveTo>
                      <a:pt x="0" y="10"/>
                    </a:moveTo>
                    <a:cubicBezTo>
                      <a:pt x="45" y="50"/>
                      <a:pt x="99" y="78"/>
                      <a:pt x="158" y="94"/>
                    </a:cubicBezTo>
                    <a:lnTo>
                      <a:pt x="158" y="94"/>
                    </a:lnTo>
                    <a:lnTo>
                      <a:pt x="158" y="83"/>
                    </a:lnTo>
                    <a:cubicBezTo>
                      <a:pt x="100" y="66"/>
                      <a:pt x="46" y="38"/>
                      <a:pt x="0" y="0"/>
                    </a:cubicBez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1" name="Freeform 319"/>
              <p:cNvSpPr>
                <a:spLocks/>
              </p:cNvSpPr>
              <p:nvPr/>
            </p:nvSpPr>
            <p:spPr bwMode="auto">
              <a:xfrm>
                <a:off x="390" y="3781"/>
                <a:ext cx="51" cy="40"/>
              </a:xfrm>
              <a:custGeom>
                <a:avLst/>
                <a:gdLst>
                  <a:gd name="T0" fmla="*/ 0 w 158"/>
                  <a:gd name="T1" fmla="*/ 0 h 125"/>
                  <a:gd name="T2" fmla="*/ 0 w 158"/>
                  <a:gd name="T3" fmla="*/ 42 h 125"/>
                  <a:gd name="T4" fmla="*/ 158 w 158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8" h="125">
                    <a:moveTo>
                      <a:pt x="0" y="0"/>
                    </a:moveTo>
                    <a:lnTo>
                      <a:pt x="0" y="42"/>
                    </a:lnTo>
                    <a:cubicBezTo>
                      <a:pt x="46" y="80"/>
                      <a:pt x="100" y="109"/>
                      <a:pt x="158" y="125"/>
                    </a:cubicBez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2" name="Freeform 320"/>
              <p:cNvSpPr>
                <a:spLocks/>
              </p:cNvSpPr>
              <p:nvPr/>
            </p:nvSpPr>
            <p:spPr bwMode="auto">
              <a:xfrm>
                <a:off x="390" y="3781"/>
                <a:ext cx="51" cy="41"/>
              </a:xfrm>
              <a:custGeom>
                <a:avLst/>
                <a:gdLst>
                  <a:gd name="T0" fmla="*/ 158 w 158"/>
                  <a:gd name="T1" fmla="*/ 126 h 126"/>
                  <a:gd name="T2" fmla="*/ 158 w 158"/>
                  <a:gd name="T3" fmla="*/ 83 h 126"/>
                  <a:gd name="T4" fmla="*/ 0 w 158"/>
                  <a:gd name="T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8" h="126">
                    <a:moveTo>
                      <a:pt x="158" y="126"/>
                    </a:moveTo>
                    <a:lnTo>
                      <a:pt x="158" y="83"/>
                    </a:lnTo>
                    <a:cubicBezTo>
                      <a:pt x="100" y="66"/>
                      <a:pt x="46" y="38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3" name="Freeform 321"/>
              <p:cNvSpPr>
                <a:spLocks/>
              </p:cNvSpPr>
              <p:nvPr/>
            </p:nvSpPr>
            <p:spPr bwMode="auto">
              <a:xfrm>
                <a:off x="1823" y="3988"/>
                <a:ext cx="35" cy="20"/>
              </a:xfrm>
              <a:custGeom>
                <a:avLst/>
                <a:gdLst>
                  <a:gd name="T0" fmla="*/ 49 w 111"/>
                  <a:gd name="T1" fmla="*/ 61 h 62"/>
                  <a:gd name="T2" fmla="*/ 105 w 111"/>
                  <a:gd name="T3" fmla="*/ 37 h 62"/>
                  <a:gd name="T4" fmla="*/ 95 w 111"/>
                  <a:gd name="T5" fmla="*/ 3 h 62"/>
                  <a:gd name="T6" fmla="*/ 80 w 111"/>
                  <a:gd name="T7" fmla="*/ 0 h 62"/>
                  <a:gd name="T8" fmla="*/ 0 w 111"/>
                  <a:gd name="T9" fmla="*/ 62 h 62"/>
                  <a:gd name="T10" fmla="*/ 49 w 111"/>
                  <a:gd name="T11" fmla="*/ 6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62">
                    <a:moveTo>
                      <a:pt x="49" y="61"/>
                    </a:moveTo>
                    <a:cubicBezTo>
                      <a:pt x="70" y="61"/>
                      <a:pt x="90" y="52"/>
                      <a:pt x="105" y="37"/>
                    </a:cubicBezTo>
                    <a:cubicBezTo>
                      <a:pt x="111" y="25"/>
                      <a:pt x="107" y="10"/>
                      <a:pt x="95" y="3"/>
                    </a:cubicBezTo>
                    <a:cubicBezTo>
                      <a:pt x="91" y="1"/>
                      <a:pt x="85" y="0"/>
                      <a:pt x="80" y="0"/>
                    </a:cubicBezTo>
                    <a:lnTo>
                      <a:pt x="0" y="62"/>
                    </a:lnTo>
                    <a:lnTo>
                      <a:pt x="49" y="61"/>
                    </a:lnTo>
                    <a:close/>
                  </a:path>
                </a:pathLst>
              </a:custGeom>
              <a:solidFill>
                <a:srgbClr val="DDDDD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714" name="Picture 322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3" y="3978"/>
                <a:ext cx="41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5" name="Picture 323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3" y="3978"/>
                <a:ext cx="41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6" name="Freeform 324"/>
              <p:cNvSpPr>
                <a:spLocks/>
              </p:cNvSpPr>
              <p:nvPr/>
            </p:nvSpPr>
            <p:spPr bwMode="auto">
              <a:xfrm>
                <a:off x="1822" y="3983"/>
                <a:ext cx="27" cy="25"/>
              </a:xfrm>
              <a:custGeom>
                <a:avLst/>
                <a:gdLst>
                  <a:gd name="T0" fmla="*/ 0 w 27"/>
                  <a:gd name="T1" fmla="*/ 25 h 25"/>
                  <a:gd name="T2" fmla="*/ 0 w 27"/>
                  <a:gd name="T3" fmla="*/ 18 h 25"/>
                  <a:gd name="T4" fmla="*/ 27 w 27"/>
                  <a:gd name="T5" fmla="*/ 0 h 25"/>
                  <a:gd name="T6" fmla="*/ 27 w 27"/>
                  <a:gd name="T7" fmla="*/ 9 h 25"/>
                  <a:gd name="T8" fmla="*/ 0 w 27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0" y="25"/>
                    </a:moveTo>
                    <a:lnTo>
                      <a:pt x="0" y="18"/>
                    </a:lnTo>
                    <a:lnTo>
                      <a:pt x="27" y="0"/>
                    </a:lnTo>
                    <a:lnTo>
                      <a:pt x="27" y="9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7" name="Rectangle 325"/>
              <p:cNvSpPr>
                <a:spLocks noChangeArrowheads="1"/>
              </p:cNvSpPr>
              <p:nvPr/>
            </p:nvSpPr>
            <p:spPr bwMode="auto">
              <a:xfrm>
                <a:off x="1756" y="3942"/>
                <a:ext cx="98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8" name="Rectangle 326"/>
              <p:cNvSpPr>
                <a:spLocks noChangeArrowheads="1"/>
              </p:cNvSpPr>
              <p:nvPr/>
            </p:nvSpPr>
            <p:spPr bwMode="auto">
              <a:xfrm>
                <a:off x="1756" y="3947"/>
                <a:ext cx="98" cy="5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9" name="Rectangle 327"/>
              <p:cNvSpPr>
                <a:spLocks noChangeArrowheads="1"/>
              </p:cNvSpPr>
              <p:nvPr/>
            </p:nvSpPr>
            <p:spPr bwMode="auto">
              <a:xfrm>
                <a:off x="1756" y="3952"/>
                <a:ext cx="98" cy="5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0" name="Rectangle 328"/>
              <p:cNvSpPr>
                <a:spLocks noChangeArrowheads="1"/>
              </p:cNvSpPr>
              <p:nvPr/>
            </p:nvSpPr>
            <p:spPr bwMode="auto">
              <a:xfrm>
                <a:off x="1756" y="3957"/>
                <a:ext cx="98" cy="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1" name="Rectangle 329"/>
              <p:cNvSpPr>
                <a:spLocks noChangeArrowheads="1"/>
              </p:cNvSpPr>
              <p:nvPr/>
            </p:nvSpPr>
            <p:spPr bwMode="auto">
              <a:xfrm>
                <a:off x="1756" y="3962"/>
                <a:ext cx="98" cy="6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2" name="Rectangle 330"/>
              <p:cNvSpPr>
                <a:spLocks noChangeArrowheads="1"/>
              </p:cNvSpPr>
              <p:nvPr/>
            </p:nvSpPr>
            <p:spPr bwMode="auto">
              <a:xfrm>
                <a:off x="1756" y="3968"/>
                <a:ext cx="98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3" name="Rectangle 331"/>
              <p:cNvSpPr>
                <a:spLocks noChangeArrowheads="1"/>
              </p:cNvSpPr>
              <p:nvPr/>
            </p:nvSpPr>
            <p:spPr bwMode="auto">
              <a:xfrm>
                <a:off x="1756" y="3973"/>
                <a:ext cx="98" cy="5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4" name="Rectangle 332"/>
              <p:cNvSpPr>
                <a:spLocks noChangeArrowheads="1"/>
              </p:cNvSpPr>
              <p:nvPr/>
            </p:nvSpPr>
            <p:spPr bwMode="auto">
              <a:xfrm>
                <a:off x="1756" y="3978"/>
                <a:ext cx="98" cy="5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5" name="Rectangle 333"/>
              <p:cNvSpPr>
                <a:spLocks noChangeArrowheads="1"/>
              </p:cNvSpPr>
              <p:nvPr/>
            </p:nvSpPr>
            <p:spPr bwMode="auto">
              <a:xfrm>
                <a:off x="1756" y="3983"/>
                <a:ext cx="98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6" name="Rectangle 334"/>
              <p:cNvSpPr>
                <a:spLocks noChangeArrowheads="1"/>
              </p:cNvSpPr>
              <p:nvPr/>
            </p:nvSpPr>
            <p:spPr bwMode="auto">
              <a:xfrm>
                <a:off x="1756" y="3988"/>
                <a:ext cx="98" cy="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7" name="Rectangle 335"/>
              <p:cNvSpPr>
                <a:spLocks noChangeArrowheads="1"/>
              </p:cNvSpPr>
              <p:nvPr/>
            </p:nvSpPr>
            <p:spPr bwMode="auto">
              <a:xfrm>
                <a:off x="1756" y="3993"/>
                <a:ext cx="98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8" name="Rectangle 336"/>
              <p:cNvSpPr>
                <a:spLocks noChangeArrowheads="1"/>
              </p:cNvSpPr>
              <p:nvPr/>
            </p:nvSpPr>
            <p:spPr bwMode="auto">
              <a:xfrm>
                <a:off x="1756" y="3998"/>
                <a:ext cx="98" cy="6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9" name="Freeform 337"/>
              <p:cNvSpPr>
                <a:spLocks/>
              </p:cNvSpPr>
              <p:nvPr/>
            </p:nvSpPr>
            <p:spPr bwMode="auto">
              <a:xfrm>
                <a:off x="1765" y="3950"/>
                <a:ext cx="84" cy="51"/>
              </a:xfrm>
              <a:custGeom>
                <a:avLst/>
                <a:gdLst>
                  <a:gd name="T0" fmla="*/ 0 w 84"/>
                  <a:gd name="T1" fmla="*/ 18 h 51"/>
                  <a:gd name="T2" fmla="*/ 26 w 84"/>
                  <a:gd name="T3" fmla="*/ 0 h 51"/>
                  <a:gd name="T4" fmla="*/ 84 w 84"/>
                  <a:gd name="T5" fmla="*/ 33 h 51"/>
                  <a:gd name="T6" fmla="*/ 57 w 84"/>
                  <a:gd name="T7" fmla="*/ 51 h 51"/>
                  <a:gd name="T8" fmla="*/ 0 w 84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51">
                    <a:moveTo>
                      <a:pt x="0" y="18"/>
                    </a:moveTo>
                    <a:lnTo>
                      <a:pt x="26" y="0"/>
                    </a:lnTo>
                    <a:lnTo>
                      <a:pt x="84" y="33"/>
                    </a:lnTo>
                    <a:lnTo>
                      <a:pt x="57" y="51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0" name="Freeform 338"/>
              <p:cNvSpPr>
                <a:spLocks/>
              </p:cNvSpPr>
              <p:nvPr/>
            </p:nvSpPr>
            <p:spPr bwMode="auto">
              <a:xfrm>
                <a:off x="1862" y="3935"/>
                <a:ext cx="69" cy="47"/>
              </a:xfrm>
              <a:custGeom>
                <a:avLst/>
                <a:gdLst>
                  <a:gd name="T0" fmla="*/ 59 w 215"/>
                  <a:gd name="T1" fmla="*/ 142 h 146"/>
                  <a:gd name="T2" fmla="*/ 193 w 215"/>
                  <a:gd name="T3" fmla="*/ 97 h 146"/>
                  <a:gd name="T4" fmla="*/ 187 w 215"/>
                  <a:gd name="T5" fmla="*/ 12 h 146"/>
                  <a:gd name="T6" fmla="*/ 162 w 215"/>
                  <a:gd name="T7" fmla="*/ 0 h 146"/>
                  <a:gd name="T8" fmla="*/ 162 w 215"/>
                  <a:gd name="T9" fmla="*/ 0 h 146"/>
                  <a:gd name="T10" fmla="*/ 0 w 215"/>
                  <a:gd name="T11" fmla="*/ 133 h 146"/>
                  <a:gd name="T12" fmla="*/ 59 w 215"/>
                  <a:gd name="T13" fmla="*/ 14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146">
                    <a:moveTo>
                      <a:pt x="59" y="142"/>
                    </a:moveTo>
                    <a:cubicBezTo>
                      <a:pt x="108" y="146"/>
                      <a:pt x="157" y="130"/>
                      <a:pt x="193" y="97"/>
                    </a:cubicBezTo>
                    <a:cubicBezTo>
                      <a:pt x="215" y="72"/>
                      <a:pt x="212" y="34"/>
                      <a:pt x="187" y="12"/>
                    </a:cubicBezTo>
                    <a:cubicBezTo>
                      <a:pt x="180" y="6"/>
                      <a:pt x="171" y="2"/>
                      <a:pt x="162" y="0"/>
                    </a:cubicBezTo>
                    <a:lnTo>
                      <a:pt x="162" y="0"/>
                    </a:lnTo>
                    <a:lnTo>
                      <a:pt x="0" y="133"/>
                    </a:lnTo>
                    <a:lnTo>
                      <a:pt x="59" y="142"/>
                    </a:lnTo>
                    <a:close/>
                  </a:path>
                </a:pathLst>
              </a:custGeom>
              <a:solidFill>
                <a:srgbClr val="DDDDD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1" name="Rectangle 339"/>
              <p:cNvSpPr>
                <a:spLocks noChangeArrowheads="1"/>
              </p:cNvSpPr>
              <p:nvPr/>
            </p:nvSpPr>
            <p:spPr bwMode="auto">
              <a:xfrm>
                <a:off x="1880" y="3911"/>
                <a:ext cx="7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`</a:t>
                </a:r>
                <a:endParaRPr lang="en-US" altLang="ko-KR"/>
              </a:p>
            </p:txBody>
          </p:sp>
          <p:sp>
            <p:nvSpPr>
              <p:cNvPr id="732" name="Rectangle 340"/>
              <p:cNvSpPr>
                <a:spLocks noChangeArrowheads="1"/>
              </p:cNvSpPr>
              <p:nvPr/>
            </p:nvSpPr>
            <p:spPr bwMode="auto">
              <a:xfrm>
                <a:off x="1798" y="3885"/>
                <a:ext cx="118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3" name="Rectangle 341"/>
              <p:cNvSpPr>
                <a:spLocks noChangeArrowheads="1"/>
              </p:cNvSpPr>
              <p:nvPr/>
            </p:nvSpPr>
            <p:spPr bwMode="auto">
              <a:xfrm>
                <a:off x="1798" y="3890"/>
                <a:ext cx="118" cy="5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4" name="Rectangle 342"/>
              <p:cNvSpPr>
                <a:spLocks noChangeArrowheads="1"/>
              </p:cNvSpPr>
              <p:nvPr/>
            </p:nvSpPr>
            <p:spPr bwMode="auto">
              <a:xfrm>
                <a:off x="1798" y="3895"/>
                <a:ext cx="118" cy="5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5" name="Rectangle 343"/>
              <p:cNvSpPr>
                <a:spLocks noChangeArrowheads="1"/>
              </p:cNvSpPr>
              <p:nvPr/>
            </p:nvSpPr>
            <p:spPr bwMode="auto">
              <a:xfrm>
                <a:off x="1798" y="3900"/>
                <a:ext cx="118" cy="6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6" name="Rectangle 344"/>
              <p:cNvSpPr>
                <a:spLocks noChangeArrowheads="1"/>
              </p:cNvSpPr>
              <p:nvPr/>
            </p:nvSpPr>
            <p:spPr bwMode="auto">
              <a:xfrm>
                <a:off x="1798" y="3906"/>
                <a:ext cx="118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7" name="Rectangle 345"/>
              <p:cNvSpPr>
                <a:spLocks noChangeArrowheads="1"/>
              </p:cNvSpPr>
              <p:nvPr/>
            </p:nvSpPr>
            <p:spPr bwMode="auto">
              <a:xfrm>
                <a:off x="1798" y="3911"/>
                <a:ext cx="118" cy="5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8" name="Rectangle 346"/>
              <p:cNvSpPr>
                <a:spLocks noChangeArrowheads="1"/>
              </p:cNvSpPr>
              <p:nvPr/>
            </p:nvSpPr>
            <p:spPr bwMode="auto">
              <a:xfrm>
                <a:off x="1798" y="3916"/>
                <a:ext cx="118" cy="5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39" name="Rectangle 347"/>
              <p:cNvSpPr>
                <a:spLocks noChangeArrowheads="1"/>
              </p:cNvSpPr>
              <p:nvPr/>
            </p:nvSpPr>
            <p:spPr bwMode="auto">
              <a:xfrm>
                <a:off x="1798" y="3921"/>
                <a:ext cx="118" cy="5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40" name="Rectangle 348"/>
              <p:cNvSpPr>
                <a:spLocks noChangeArrowheads="1"/>
              </p:cNvSpPr>
              <p:nvPr/>
            </p:nvSpPr>
            <p:spPr bwMode="auto">
              <a:xfrm>
                <a:off x="1798" y="3926"/>
                <a:ext cx="118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41" name="Rectangle 349"/>
              <p:cNvSpPr>
                <a:spLocks noChangeArrowheads="1"/>
              </p:cNvSpPr>
              <p:nvPr/>
            </p:nvSpPr>
            <p:spPr bwMode="auto">
              <a:xfrm>
                <a:off x="1798" y="3931"/>
                <a:ext cx="118" cy="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42" name="Rectangle 350"/>
              <p:cNvSpPr>
                <a:spLocks noChangeArrowheads="1"/>
              </p:cNvSpPr>
              <p:nvPr/>
            </p:nvSpPr>
            <p:spPr bwMode="auto">
              <a:xfrm>
                <a:off x="1798" y="3937"/>
                <a:ext cx="118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43" name="Rectangle 351"/>
              <p:cNvSpPr>
                <a:spLocks noChangeArrowheads="1"/>
              </p:cNvSpPr>
              <p:nvPr/>
            </p:nvSpPr>
            <p:spPr bwMode="auto">
              <a:xfrm>
                <a:off x="1798" y="3942"/>
                <a:ext cx="118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44" name="Rectangle 352"/>
              <p:cNvSpPr>
                <a:spLocks noChangeArrowheads="1"/>
              </p:cNvSpPr>
              <p:nvPr/>
            </p:nvSpPr>
            <p:spPr bwMode="auto">
              <a:xfrm>
                <a:off x="1798" y="3947"/>
                <a:ext cx="118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45" name="Rectangle 353"/>
              <p:cNvSpPr>
                <a:spLocks noChangeArrowheads="1"/>
              </p:cNvSpPr>
              <p:nvPr/>
            </p:nvSpPr>
            <p:spPr bwMode="auto">
              <a:xfrm>
                <a:off x="1798" y="3952"/>
                <a:ext cx="118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46" name="Rectangle 354"/>
              <p:cNvSpPr>
                <a:spLocks noChangeArrowheads="1"/>
              </p:cNvSpPr>
              <p:nvPr/>
            </p:nvSpPr>
            <p:spPr bwMode="auto">
              <a:xfrm>
                <a:off x="1798" y="3957"/>
                <a:ext cx="118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47" name="Freeform 355"/>
              <p:cNvSpPr>
                <a:spLocks/>
              </p:cNvSpPr>
              <p:nvPr/>
            </p:nvSpPr>
            <p:spPr bwMode="auto">
              <a:xfrm>
                <a:off x="1806" y="3891"/>
                <a:ext cx="108" cy="64"/>
              </a:xfrm>
              <a:custGeom>
                <a:avLst/>
                <a:gdLst>
                  <a:gd name="T0" fmla="*/ 174 w 336"/>
                  <a:gd name="T1" fmla="*/ 197 h 197"/>
                  <a:gd name="T2" fmla="*/ 336 w 336"/>
                  <a:gd name="T3" fmla="*/ 102 h 197"/>
                  <a:gd name="T4" fmla="*/ 162 w 336"/>
                  <a:gd name="T5" fmla="*/ 0 h 197"/>
                  <a:gd name="T6" fmla="*/ 0 w 336"/>
                  <a:gd name="T7" fmla="*/ 96 h 197"/>
                  <a:gd name="T8" fmla="*/ 174 w 336"/>
                  <a:gd name="T9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197">
                    <a:moveTo>
                      <a:pt x="174" y="197"/>
                    </a:moveTo>
                    <a:lnTo>
                      <a:pt x="336" y="102"/>
                    </a:lnTo>
                    <a:lnTo>
                      <a:pt x="162" y="0"/>
                    </a:lnTo>
                    <a:lnTo>
                      <a:pt x="0" y="96"/>
                    </a:lnTo>
                    <a:cubicBezTo>
                      <a:pt x="49" y="144"/>
                      <a:pt x="108" y="178"/>
                      <a:pt x="174" y="19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748" name="Picture 356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" y="3875"/>
                <a:ext cx="25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9" name="Picture 357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" y="3875"/>
                <a:ext cx="25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0" name="Freeform 358"/>
              <p:cNvSpPr>
                <a:spLocks/>
              </p:cNvSpPr>
              <p:nvPr/>
            </p:nvSpPr>
            <p:spPr bwMode="auto">
              <a:xfrm>
                <a:off x="1865" y="3885"/>
                <a:ext cx="12" cy="61"/>
              </a:xfrm>
              <a:custGeom>
                <a:avLst/>
                <a:gdLst>
                  <a:gd name="T0" fmla="*/ 0 w 12"/>
                  <a:gd name="T1" fmla="*/ 61 h 61"/>
                  <a:gd name="T2" fmla="*/ 0 w 12"/>
                  <a:gd name="T3" fmla="*/ 6 h 61"/>
                  <a:gd name="T4" fmla="*/ 12 w 12"/>
                  <a:gd name="T5" fmla="*/ 0 h 61"/>
                  <a:gd name="T6" fmla="*/ 11 w 12"/>
                  <a:gd name="T7" fmla="*/ 51 h 61"/>
                  <a:gd name="T8" fmla="*/ 0 w 12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1">
                    <a:moveTo>
                      <a:pt x="0" y="61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1" y="51"/>
                    </a:lnTo>
                    <a:lnTo>
                      <a:pt x="0" y="6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751" name="Picture 359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0" y="3875"/>
                <a:ext cx="31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52" name="Freeform 360"/>
              <p:cNvSpPr>
                <a:spLocks/>
              </p:cNvSpPr>
              <p:nvPr/>
            </p:nvSpPr>
            <p:spPr bwMode="auto">
              <a:xfrm>
                <a:off x="1876" y="3882"/>
                <a:ext cx="21" cy="49"/>
              </a:xfrm>
              <a:custGeom>
                <a:avLst/>
                <a:gdLst>
                  <a:gd name="T0" fmla="*/ 1 w 21"/>
                  <a:gd name="T1" fmla="*/ 8 h 49"/>
                  <a:gd name="T2" fmla="*/ 21 w 21"/>
                  <a:gd name="T3" fmla="*/ 0 h 49"/>
                  <a:gd name="T4" fmla="*/ 21 w 21"/>
                  <a:gd name="T5" fmla="*/ 32 h 49"/>
                  <a:gd name="T6" fmla="*/ 0 w 21"/>
                  <a:gd name="T7" fmla="*/ 49 h 49"/>
                  <a:gd name="T8" fmla="*/ 1 w 21"/>
                  <a:gd name="T9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9">
                    <a:moveTo>
                      <a:pt x="1" y="8"/>
                    </a:moveTo>
                    <a:lnTo>
                      <a:pt x="21" y="0"/>
                    </a:lnTo>
                    <a:lnTo>
                      <a:pt x="21" y="32"/>
                    </a:lnTo>
                    <a:lnTo>
                      <a:pt x="0" y="49"/>
                    </a:lnTo>
                    <a:lnTo>
                      <a:pt x="1" y="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53" name="Rectangle 361"/>
              <p:cNvSpPr>
                <a:spLocks noChangeArrowheads="1"/>
              </p:cNvSpPr>
              <p:nvPr/>
            </p:nvSpPr>
            <p:spPr bwMode="auto">
              <a:xfrm>
                <a:off x="1834" y="3854"/>
                <a:ext cx="67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54" name="Rectangle 362"/>
              <p:cNvSpPr>
                <a:spLocks noChangeArrowheads="1"/>
              </p:cNvSpPr>
              <p:nvPr/>
            </p:nvSpPr>
            <p:spPr bwMode="auto">
              <a:xfrm>
                <a:off x="1834" y="3859"/>
                <a:ext cx="67" cy="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55" name="Rectangle 363"/>
              <p:cNvSpPr>
                <a:spLocks noChangeArrowheads="1"/>
              </p:cNvSpPr>
              <p:nvPr/>
            </p:nvSpPr>
            <p:spPr bwMode="auto">
              <a:xfrm>
                <a:off x="1834" y="3864"/>
                <a:ext cx="67" cy="5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56" name="Rectangle 364"/>
              <p:cNvSpPr>
                <a:spLocks noChangeArrowheads="1"/>
              </p:cNvSpPr>
              <p:nvPr/>
            </p:nvSpPr>
            <p:spPr bwMode="auto">
              <a:xfrm>
                <a:off x="1834" y="3869"/>
                <a:ext cx="67" cy="6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57" name="Rectangle 365"/>
              <p:cNvSpPr>
                <a:spLocks noChangeArrowheads="1"/>
              </p:cNvSpPr>
              <p:nvPr/>
            </p:nvSpPr>
            <p:spPr bwMode="auto">
              <a:xfrm>
                <a:off x="1834" y="3875"/>
                <a:ext cx="67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58" name="Rectangle 366"/>
              <p:cNvSpPr>
                <a:spLocks noChangeArrowheads="1"/>
              </p:cNvSpPr>
              <p:nvPr/>
            </p:nvSpPr>
            <p:spPr bwMode="auto">
              <a:xfrm>
                <a:off x="1834" y="3880"/>
                <a:ext cx="67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59" name="Rectangle 367"/>
              <p:cNvSpPr>
                <a:spLocks noChangeArrowheads="1"/>
              </p:cNvSpPr>
              <p:nvPr/>
            </p:nvSpPr>
            <p:spPr bwMode="auto">
              <a:xfrm>
                <a:off x="1834" y="3885"/>
                <a:ext cx="67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60" name="Rectangle 368"/>
              <p:cNvSpPr>
                <a:spLocks noChangeArrowheads="1"/>
              </p:cNvSpPr>
              <p:nvPr/>
            </p:nvSpPr>
            <p:spPr bwMode="auto">
              <a:xfrm>
                <a:off x="1834" y="3890"/>
                <a:ext cx="67" cy="5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61" name="Freeform 369"/>
              <p:cNvSpPr>
                <a:spLocks/>
              </p:cNvSpPr>
              <p:nvPr/>
            </p:nvSpPr>
            <p:spPr bwMode="auto">
              <a:xfrm>
                <a:off x="1844" y="3861"/>
                <a:ext cx="53" cy="29"/>
              </a:xfrm>
              <a:custGeom>
                <a:avLst/>
                <a:gdLst>
                  <a:gd name="T0" fmla="*/ 33 w 53"/>
                  <a:gd name="T1" fmla="*/ 29 h 29"/>
                  <a:gd name="T2" fmla="*/ 33 w 53"/>
                  <a:gd name="T3" fmla="*/ 24 h 29"/>
                  <a:gd name="T4" fmla="*/ 0 w 53"/>
                  <a:gd name="T5" fmla="*/ 5 h 29"/>
                  <a:gd name="T6" fmla="*/ 16 w 53"/>
                  <a:gd name="T7" fmla="*/ 0 h 29"/>
                  <a:gd name="T8" fmla="*/ 53 w 53"/>
                  <a:gd name="T9" fmla="*/ 21 h 29"/>
                  <a:gd name="T10" fmla="*/ 33 w 5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9">
                    <a:moveTo>
                      <a:pt x="33" y="29"/>
                    </a:moveTo>
                    <a:lnTo>
                      <a:pt x="33" y="24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53" y="21"/>
                    </a:lnTo>
                    <a:lnTo>
                      <a:pt x="33" y="2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762" name="Picture 370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4" y="3916"/>
                <a:ext cx="68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3" name="Picture 371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4" y="3916"/>
                <a:ext cx="68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4" name="Freeform 372"/>
              <p:cNvSpPr>
                <a:spLocks/>
              </p:cNvSpPr>
              <p:nvPr/>
            </p:nvSpPr>
            <p:spPr bwMode="auto">
              <a:xfrm>
                <a:off x="1862" y="3924"/>
                <a:ext cx="52" cy="54"/>
              </a:xfrm>
              <a:custGeom>
                <a:avLst/>
                <a:gdLst>
                  <a:gd name="T0" fmla="*/ 0 w 52"/>
                  <a:gd name="T1" fmla="*/ 31 h 54"/>
                  <a:gd name="T2" fmla="*/ 52 w 52"/>
                  <a:gd name="T3" fmla="*/ 0 h 54"/>
                  <a:gd name="T4" fmla="*/ 52 w 52"/>
                  <a:gd name="T5" fmla="*/ 24 h 54"/>
                  <a:gd name="T6" fmla="*/ 0 w 52"/>
                  <a:gd name="T7" fmla="*/ 54 h 54"/>
                  <a:gd name="T8" fmla="*/ 0 w 52"/>
                  <a:gd name="T9" fmla="*/ 3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4">
                    <a:moveTo>
                      <a:pt x="0" y="31"/>
                    </a:moveTo>
                    <a:lnTo>
                      <a:pt x="52" y="0"/>
                    </a:lnTo>
                    <a:lnTo>
                      <a:pt x="52" y="24"/>
                    </a:lnTo>
                    <a:lnTo>
                      <a:pt x="0" y="54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65" name="Rectangle 373"/>
              <p:cNvSpPr>
                <a:spLocks noChangeArrowheads="1"/>
              </p:cNvSpPr>
              <p:nvPr/>
            </p:nvSpPr>
            <p:spPr bwMode="auto">
              <a:xfrm>
                <a:off x="1813" y="3849"/>
                <a:ext cx="72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66" name="Rectangle 374"/>
              <p:cNvSpPr>
                <a:spLocks noChangeArrowheads="1"/>
              </p:cNvSpPr>
              <p:nvPr/>
            </p:nvSpPr>
            <p:spPr bwMode="auto">
              <a:xfrm>
                <a:off x="1813" y="3854"/>
                <a:ext cx="72" cy="5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67" name="Rectangle 375"/>
              <p:cNvSpPr>
                <a:spLocks noChangeArrowheads="1"/>
              </p:cNvSpPr>
              <p:nvPr/>
            </p:nvSpPr>
            <p:spPr bwMode="auto">
              <a:xfrm>
                <a:off x="1813" y="3859"/>
                <a:ext cx="72" cy="5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68" name="Rectangle 376"/>
              <p:cNvSpPr>
                <a:spLocks noChangeArrowheads="1"/>
              </p:cNvSpPr>
              <p:nvPr/>
            </p:nvSpPr>
            <p:spPr bwMode="auto">
              <a:xfrm>
                <a:off x="1813" y="3864"/>
                <a:ext cx="72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69" name="Rectangle 377"/>
              <p:cNvSpPr>
                <a:spLocks noChangeArrowheads="1"/>
              </p:cNvSpPr>
              <p:nvPr/>
            </p:nvSpPr>
            <p:spPr bwMode="auto">
              <a:xfrm>
                <a:off x="1813" y="3869"/>
                <a:ext cx="72" cy="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70" name="Rectangle 378"/>
              <p:cNvSpPr>
                <a:spLocks noChangeArrowheads="1"/>
              </p:cNvSpPr>
              <p:nvPr/>
            </p:nvSpPr>
            <p:spPr bwMode="auto">
              <a:xfrm>
                <a:off x="1813" y="3875"/>
                <a:ext cx="72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71" name="Rectangle 379"/>
              <p:cNvSpPr>
                <a:spLocks noChangeArrowheads="1"/>
              </p:cNvSpPr>
              <p:nvPr/>
            </p:nvSpPr>
            <p:spPr bwMode="auto">
              <a:xfrm>
                <a:off x="1813" y="3880"/>
                <a:ext cx="72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72" name="Rectangle 380"/>
              <p:cNvSpPr>
                <a:spLocks noChangeArrowheads="1"/>
              </p:cNvSpPr>
              <p:nvPr/>
            </p:nvSpPr>
            <p:spPr bwMode="auto">
              <a:xfrm>
                <a:off x="1813" y="3885"/>
                <a:ext cx="72" cy="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73" name="Rectangle 381"/>
              <p:cNvSpPr>
                <a:spLocks noChangeArrowheads="1"/>
              </p:cNvSpPr>
              <p:nvPr/>
            </p:nvSpPr>
            <p:spPr bwMode="auto">
              <a:xfrm>
                <a:off x="1813" y="3890"/>
                <a:ext cx="72" cy="5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74" name="Freeform 382"/>
              <p:cNvSpPr>
                <a:spLocks/>
              </p:cNvSpPr>
              <p:nvPr/>
            </p:nvSpPr>
            <p:spPr bwMode="auto">
              <a:xfrm>
                <a:off x="1818" y="3859"/>
                <a:ext cx="59" cy="32"/>
              </a:xfrm>
              <a:custGeom>
                <a:avLst/>
                <a:gdLst>
                  <a:gd name="T0" fmla="*/ 0 w 181"/>
                  <a:gd name="T1" fmla="*/ 16 h 100"/>
                  <a:gd name="T2" fmla="*/ 42 w 181"/>
                  <a:gd name="T3" fmla="*/ 0 h 100"/>
                  <a:gd name="T4" fmla="*/ 78 w 181"/>
                  <a:gd name="T5" fmla="*/ 21 h 100"/>
                  <a:gd name="T6" fmla="*/ 181 w 181"/>
                  <a:gd name="T7" fmla="*/ 81 h 100"/>
                  <a:gd name="T8" fmla="*/ 146 w 181"/>
                  <a:gd name="T9" fmla="*/ 100 h 100"/>
                  <a:gd name="T10" fmla="*/ 0 w 181"/>
                  <a:gd name="T11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00">
                    <a:moveTo>
                      <a:pt x="0" y="16"/>
                    </a:moveTo>
                    <a:lnTo>
                      <a:pt x="42" y="0"/>
                    </a:lnTo>
                    <a:lnTo>
                      <a:pt x="78" y="21"/>
                    </a:lnTo>
                    <a:lnTo>
                      <a:pt x="181" y="81"/>
                    </a:lnTo>
                    <a:lnTo>
                      <a:pt x="146" y="100"/>
                    </a:lnTo>
                    <a:cubicBezTo>
                      <a:pt x="93" y="83"/>
                      <a:pt x="43" y="54"/>
                      <a:pt x="0" y="1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775" name="Picture 383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" y="3962"/>
                <a:ext cx="68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6" name="Picture 384"/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6" y="3962"/>
                <a:ext cx="68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7" name="Freeform 385"/>
              <p:cNvSpPr>
                <a:spLocks/>
              </p:cNvSpPr>
              <p:nvPr/>
            </p:nvSpPr>
            <p:spPr bwMode="auto">
              <a:xfrm>
                <a:off x="1765" y="3968"/>
                <a:ext cx="57" cy="40"/>
              </a:xfrm>
              <a:custGeom>
                <a:avLst/>
                <a:gdLst>
                  <a:gd name="T0" fmla="*/ 0 w 57"/>
                  <a:gd name="T1" fmla="*/ 0 h 40"/>
                  <a:gd name="T2" fmla="*/ 57 w 57"/>
                  <a:gd name="T3" fmla="*/ 33 h 40"/>
                  <a:gd name="T4" fmla="*/ 57 w 57"/>
                  <a:gd name="T5" fmla="*/ 40 h 40"/>
                  <a:gd name="T6" fmla="*/ 0 w 57"/>
                  <a:gd name="T7" fmla="*/ 7 h 40"/>
                  <a:gd name="T8" fmla="*/ 0 w 57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0">
                    <a:moveTo>
                      <a:pt x="0" y="0"/>
                    </a:moveTo>
                    <a:lnTo>
                      <a:pt x="57" y="33"/>
                    </a:lnTo>
                    <a:lnTo>
                      <a:pt x="57" y="4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78" name="Freeform 386"/>
              <p:cNvSpPr>
                <a:spLocks noEditPoints="1"/>
              </p:cNvSpPr>
              <p:nvPr/>
            </p:nvSpPr>
            <p:spPr bwMode="auto">
              <a:xfrm>
                <a:off x="1772" y="3953"/>
                <a:ext cx="69" cy="43"/>
              </a:xfrm>
              <a:custGeom>
                <a:avLst/>
                <a:gdLst>
                  <a:gd name="T0" fmla="*/ 7 w 69"/>
                  <a:gd name="T1" fmla="*/ 13 h 43"/>
                  <a:gd name="T2" fmla="*/ 5 w 69"/>
                  <a:gd name="T3" fmla="*/ 9 h 43"/>
                  <a:gd name="T4" fmla="*/ 8 w 69"/>
                  <a:gd name="T5" fmla="*/ 7 h 43"/>
                  <a:gd name="T6" fmla="*/ 14 w 69"/>
                  <a:gd name="T7" fmla="*/ 8 h 43"/>
                  <a:gd name="T8" fmla="*/ 10 w 69"/>
                  <a:gd name="T9" fmla="*/ 6 h 43"/>
                  <a:gd name="T10" fmla="*/ 23 w 69"/>
                  <a:gd name="T11" fmla="*/ 3 h 43"/>
                  <a:gd name="T12" fmla="*/ 23 w 69"/>
                  <a:gd name="T13" fmla="*/ 7 h 43"/>
                  <a:gd name="T14" fmla="*/ 26 w 69"/>
                  <a:gd name="T15" fmla="*/ 5 h 43"/>
                  <a:gd name="T16" fmla="*/ 35 w 69"/>
                  <a:gd name="T17" fmla="*/ 14 h 43"/>
                  <a:gd name="T18" fmla="*/ 31 w 69"/>
                  <a:gd name="T19" fmla="*/ 12 h 43"/>
                  <a:gd name="T20" fmla="*/ 46 w 69"/>
                  <a:gd name="T21" fmla="*/ 16 h 43"/>
                  <a:gd name="T22" fmla="*/ 54 w 69"/>
                  <a:gd name="T23" fmla="*/ 26 h 43"/>
                  <a:gd name="T24" fmla="*/ 57 w 69"/>
                  <a:gd name="T25" fmla="*/ 24 h 43"/>
                  <a:gd name="T26" fmla="*/ 66 w 69"/>
                  <a:gd name="T27" fmla="*/ 33 h 43"/>
                  <a:gd name="T28" fmla="*/ 62 w 69"/>
                  <a:gd name="T29" fmla="*/ 30 h 43"/>
                  <a:gd name="T30" fmla="*/ 64 w 69"/>
                  <a:gd name="T31" fmla="*/ 34 h 43"/>
                  <a:gd name="T32" fmla="*/ 49 w 69"/>
                  <a:gd name="T33" fmla="*/ 29 h 43"/>
                  <a:gd name="T34" fmla="*/ 52 w 69"/>
                  <a:gd name="T35" fmla="*/ 27 h 43"/>
                  <a:gd name="T36" fmla="*/ 50 w 69"/>
                  <a:gd name="T37" fmla="*/ 24 h 43"/>
                  <a:gd name="T38" fmla="*/ 46 w 69"/>
                  <a:gd name="T39" fmla="*/ 21 h 43"/>
                  <a:gd name="T40" fmla="*/ 49 w 69"/>
                  <a:gd name="T41" fmla="*/ 25 h 43"/>
                  <a:gd name="T42" fmla="*/ 33 w 69"/>
                  <a:gd name="T43" fmla="*/ 20 h 43"/>
                  <a:gd name="T44" fmla="*/ 37 w 69"/>
                  <a:gd name="T45" fmla="*/ 18 h 43"/>
                  <a:gd name="T46" fmla="*/ 30 w 69"/>
                  <a:gd name="T47" fmla="*/ 18 h 43"/>
                  <a:gd name="T48" fmla="*/ 25 w 69"/>
                  <a:gd name="T49" fmla="*/ 15 h 43"/>
                  <a:gd name="T50" fmla="*/ 25 w 69"/>
                  <a:gd name="T51" fmla="*/ 11 h 43"/>
                  <a:gd name="T52" fmla="*/ 12 w 69"/>
                  <a:gd name="T53" fmla="*/ 14 h 43"/>
                  <a:gd name="T54" fmla="*/ 16 w 69"/>
                  <a:gd name="T55" fmla="*/ 12 h 43"/>
                  <a:gd name="T56" fmla="*/ 24 w 69"/>
                  <a:gd name="T57" fmla="*/ 21 h 43"/>
                  <a:gd name="T58" fmla="*/ 20 w 69"/>
                  <a:gd name="T59" fmla="*/ 19 h 43"/>
                  <a:gd name="T60" fmla="*/ 36 w 69"/>
                  <a:gd name="T61" fmla="*/ 24 h 43"/>
                  <a:gd name="T62" fmla="*/ 36 w 69"/>
                  <a:gd name="T63" fmla="*/ 28 h 43"/>
                  <a:gd name="T64" fmla="*/ 39 w 69"/>
                  <a:gd name="T65" fmla="*/ 26 h 43"/>
                  <a:gd name="T66" fmla="*/ 48 w 69"/>
                  <a:gd name="T67" fmla="*/ 35 h 43"/>
                  <a:gd name="T68" fmla="*/ 43 w 69"/>
                  <a:gd name="T69" fmla="*/ 33 h 43"/>
                  <a:gd name="T70" fmla="*/ 59 w 69"/>
                  <a:gd name="T71" fmla="*/ 37 h 43"/>
                  <a:gd name="T72" fmla="*/ 46 w 69"/>
                  <a:gd name="T73" fmla="*/ 41 h 43"/>
                  <a:gd name="T74" fmla="*/ 50 w 69"/>
                  <a:gd name="T75" fmla="*/ 38 h 43"/>
                  <a:gd name="T76" fmla="*/ 42 w 69"/>
                  <a:gd name="T77" fmla="*/ 39 h 43"/>
                  <a:gd name="T78" fmla="*/ 38 w 69"/>
                  <a:gd name="T79" fmla="*/ 36 h 43"/>
                  <a:gd name="T80" fmla="*/ 38 w 69"/>
                  <a:gd name="T81" fmla="*/ 32 h 43"/>
                  <a:gd name="T82" fmla="*/ 7 w 69"/>
                  <a:gd name="T83" fmla="*/ 17 h 43"/>
                  <a:gd name="T84" fmla="*/ 11 w 69"/>
                  <a:gd name="T85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" h="43">
                    <a:moveTo>
                      <a:pt x="0" y="13"/>
                    </a:moveTo>
                    <a:lnTo>
                      <a:pt x="4" y="15"/>
                    </a:lnTo>
                    <a:lnTo>
                      <a:pt x="7" y="13"/>
                    </a:lnTo>
                    <a:lnTo>
                      <a:pt x="3" y="11"/>
                    </a:lnTo>
                    <a:lnTo>
                      <a:pt x="0" y="13"/>
                    </a:lnTo>
                    <a:close/>
                    <a:moveTo>
                      <a:pt x="5" y="9"/>
                    </a:moveTo>
                    <a:lnTo>
                      <a:pt x="9" y="12"/>
                    </a:lnTo>
                    <a:lnTo>
                      <a:pt x="12" y="10"/>
                    </a:lnTo>
                    <a:lnTo>
                      <a:pt x="8" y="7"/>
                    </a:lnTo>
                    <a:lnTo>
                      <a:pt x="5" y="9"/>
                    </a:lnTo>
                    <a:close/>
                    <a:moveTo>
                      <a:pt x="10" y="6"/>
                    </a:moveTo>
                    <a:lnTo>
                      <a:pt x="14" y="8"/>
                    </a:lnTo>
                    <a:lnTo>
                      <a:pt x="18" y="6"/>
                    </a:lnTo>
                    <a:lnTo>
                      <a:pt x="13" y="4"/>
                    </a:lnTo>
                    <a:lnTo>
                      <a:pt x="10" y="6"/>
                    </a:lnTo>
                    <a:close/>
                    <a:moveTo>
                      <a:pt x="15" y="3"/>
                    </a:moveTo>
                    <a:lnTo>
                      <a:pt x="19" y="5"/>
                    </a:lnTo>
                    <a:lnTo>
                      <a:pt x="23" y="3"/>
                    </a:lnTo>
                    <a:lnTo>
                      <a:pt x="19" y="0"/>
                    </a:lnTo>
                    <a:lnTo>
                      <a:pt x="15" y="3"/>
                    </a:lnTo>
                    <a:close/>
                    <a:moveTo>
                      <a:pt x="23" y="7"/>
                    </a:moveTo>
                    <a:lnTo>
                      <a:pt x="27" y="10"/>
                    </a:lnTo>
                    <a:lnTo>
                      <a:pt x="31" y="7"/>
                    </a:lnTo>
                    <a:lnTo>
                      <a:pt x="26" y="5"/>
                    </a:lnTo>
                    <a:lnTo>
                      <a:pt x="23" y="7"/>
                    </a:lnTo>
                    <a:close/>
                    <a:moveTo>
                      <a:pt x="31" y="12"/>
                    </a:moveTo>
                    <a:lnTo>
                      <a:pt x="35" y="14"/>
                    </a:lnTo>
                    <a:lnTo>
                      <a:pt x="38" y="12"/>
                    </a:lnTo>
                    <a:lnTo>
                      <a:pt x="34" y="9"/>
                    </a:lnTo>
                    <a:lnTo>
                      <a:pt x="31" y="12"/>
                    </a:lnTo>
                    <a:close/>
                    <a:moveTo>
                      <a:pt x="38" y="16"/>
                    </a:moveTo>
                    <a:lnTo>
                      <a:pt x="42" y="19"/>
                    </a:lnTo>
                    <a:lnTo>
                      <a:pt x="46" y="16"/>
                    </a:lnTo>
                    <a:lnTo>
                      <a:pt x="42" y="14"/>
                    </a:lnTo>
                    <a:lnTo>
                      <a:pt x="38" y="16"/>
                    </a:lnTo>
                    <a:close/>
                    <a:moveTo>
                      <a:pt x="54" y="26"/>
                    </a:moveTo>
                    <a:lnTo>
                      <a:pt x="58" y="28"/>
                    </a:lnTo>
                    <a:lnTo>
                      <a:pt x="62" y="26"/>
                    </a:lnTo>
                    <a:lnTo>
                      <a:pt x="57" y="24"/>
                    </a:lnTo>
                    <a:lnTo>
                      <a:pt x="54" y="26"/>
                    </a:lnTo>
                    <a:close/>
                    <a:moveTo>
                      <a:pt x="62" y="30"/>
                    </a:moveTo>
                    <a:lnTo>
                      <a:pt x="66" y="33"/>
                    </a:lnTo>
                    <a:lnTo>
                      <a:pt x="69" y="31"/>
                    </a:lnTo>
                    <a:lnTo>
                      <a:pt x="65" y="28"/>
                    </a:lnTo>
                    <a:lnTo>
                      <a:pt x="62" y="30"/>
                    </a:lnTo>
                    <a:close/>
                    <a:moveTo>
                      <a:pt x="56" y="34"/>
                    </a:moveTo>
                    <a:lnTo>
                      <a:pt x="61" y="36"/>
                    </a:lnTo>
                    <a:lnTo>
                      <a:pt x="64" y="34"/>
                    </a:lnTo>
                    <a:lnTo>
                      <a:pt x="60" y="32"/>
                    </a:lnTo>
                    <a:lnTo>
                      <a:pt x="56" y="34"/>
                    </a:lnTo>
                    <a:close/>
                    <a:moveTo>
                      <a:pt x="49" y="29"/>
                    </a:moveTo>
                    <a:lnTo>
                      <a:pt x="53" y="32"/>
                    </a:lnTo>
                    <a:lnTo>
                      <a:pt x="56" y="29"/>
                    </a:lnTo>
                    <a:lnTo>
                      <a:pt x="52" y="27"/>
                    </a:lnTo>
                    <a:lnTo>
                      <a:pt x="49" y="29"/>
                    </a:lnTo>
                    <a:close/>
                    <a:moveTo>
                      <a:pt x="46" y="21"/>
                    </a:moveTo>
                    <a:lnTo>
                      <a:pt x="50" y="24"/>
                    </a:lnTo>
                    <a:lnTo>
                      <a:pt x="54" y="21"/>
                    </a:lnTo>
                    <a:lnTo>
                      <a:pt x="50" y="19"/>
                    </a:lnTo>
                    <a:lnTo>
                      <a:pt x="46" y="21"/>
                    </a:lnTo>
                    <a:close/>
                    <a:moveTo>
                      <a:pt x="41" y="25"/>
                    </a:moveTo>
                    <a:lnTo>
                      <a:pt x="45" y="27"/>
                    </a:lnTo>
                    <a:lnTo>
                      <a:pt x="49" y="25"/>
                    </a:lnTo>
                    <a:lnTo>
                      <a:pt x="44" y="22"/>
                    </a:lnTo>
                    <a:lnTo>
                      <a:pt x="41" y="25"/>
                    </a:lnTo>
                    <a:close/>
                    <a:moveTo>
                      <a:pt x="33" y="20"/>
                    </a:moveTo>
                    <a:lnTo>
                      <a:pt x="37" y="22"/>
                    </a:lnTo>
                    <a:lnTo>
                      <a:pt x="41" y="20"/>
                    </a:lnTo>
                    <a:lnTo>
                      <a:pt x="37" y="18"/>
                    </a:lnTo>
                    <a:lnTo>
                      <a:pt x="33" y="20"/>
                    </a:lnTo>
                    <a:close/>
                    <a:moveTo>
                      <a:pt x="25" y="15"/>
                    </a:moveTo>
                    <a:lnTo>
                      <a:pt x="30" y="18"/>
                    </a:lnTo>
                    <a:lnTo>
                      <a:pt x="33" y="15"/>
                    </a:lnTo>
                    <a:lnTo>
                      <a:pt x="29" y="13"/>
                    </a:lnTo>
                    <a:lnTo>
                      <a:pt x="25" y="15"/>
                    </a:lnTo>
                    <a:close/>
                    <a:moveTo>
                      <a:pt x="18" y="11"/>
                    </a:moveTo>
                    <a:lnTo>
                      <a:pt x="22" y="13"/>
                    </a:lnTo>
                    <a:lnTo>
                      <a:pt x="25" y="11"/>
                    </a:lnTo>
                    <a:lnTo>
                      <a:pt x="21" y="8"/>
                    </a:lnTo>
                    <a:lnTo>
                      <a:pt x="18" y="11"/>
                    </a:lnTo>
                    <a:close/>
                    <a:moveTo>
                      <a:pt x="12" y="14"/>
                    </a:moveTo>
                    <a:lnTo>
                      <a:pt x="17" y="16"/>
                    </a:lnTo>
                    <a:lnTo>
                      <a:pt x="20" y="14"/>
                    </a:lnTo>
                    <a:lnTo>
                      <a:pt x="16" y="12"/>
                    </a:lnTo>
                    <a:lnTo>
                      <a:pt x="12" y="14"/>
                    </a:lnTo>
                    <a:close/>
                    <a:moveTo>
                      <a:pt x="20" y="19"/>
                    </a:moveTo>
                    <a:lnTo>
                      <a:pt x="24" y="21"/>
                    </a:lnTo>
                    <a:lnTo>
                      <a:pt x="28" y="19"/>
                    </a:lnTo>
                    <a:lnTo>
                      <a:pt x="24" y="16"/>
                    </a:lnTo>
                    <a:lnTo>
                      <a:pt x="20" y="19"/>
                    </a:lnTo>
                    <a:close/>
                    <a:moveTo>
                      <a:pt x="28" y="23"/>
                    </a:moveTo>
                    <a:lnTo>
                      <a:pt x="32" y="26"/>
                    </a:lnTo>
                    <a:lnTo>
                      <a:pt x="36" y="24"/>
                    </a:lnTo>
                    <a:lnTo>
                      <a:pt x="32" y="21"/>
                    </a:lnTo>
                    <a:lnTo>
                      <a:pt x="28" y="23"/>
                    </a:lnTo>
                    <a:close/>
                    <a:moveTo>
                      <a:pt x="36" y="28"/>
                    </a:moveTo>
                    <a:lnTo>
                      <a:pt x="40" y="30"/>
                    </a:lnTo>
                    <a:lnTo>
                      <a:pt x="43" y="28"/>
                    </a:lnTo>
                    <a:lnTo>
                      <a:pt x="39" y="26"/>
                    </a:lnTo>
                    <a:lnTo>
                      <a:pt x="36" y="28"/>
                    </a:lnTo>
                    <a:close/>
                    <a:moveTo>
                      <a:pt x="43" y="33"/>
                    </a:moveTo>
                    <a:lnTo>
                      <a:pt x="48" y="35"/>
                    </a:lnTo>
                    <a:lnTo>
                      <a:pt x="51" y="33"/>
                    </a:lnTo>
                    <a:lnTo>
                      <a:pt x="47" y="30"/>
                    </a:lnTo>
                    <a:lnTo>
                      <a:pt x="43" y="33"/>
                    </a:lnTo>
                    <a:close/>
                    <a:moveTo>
                      <a:pt x="51" y="37"/>
                    </a:moveTo>
                    <a:lnTo>
                      <a:pt x="55" y="40"/>
                    </a:lnTo>
                    <a:lnTo>
                      <a:pt x="59" y="37"/>
                    </a:lnTo>
                    <a:lnTo>
                      <a:pt x="55" y="35"/>
                    </a:lnTo>
                    <a:lnTo>
                      <a:pt x="51" y="37"/>
                    </a:lnTo>
                    <a:close/>
                    <a:moveTo>
                      <a:pt x="46" y="41"/>
                    </a:moveTo>
                    <a:lnTo>
                      <a:pt x="50" y="43"/>
                    </a:lnTo>
                    <a:lnTo>
                      <a:pt x="54" y="41"/>
                    </a:lnTo>
                    <a:lnTo>
                      <a:pt x="50" y="38"/>
                    </a:lnTo>
                    <a:lnTo>
                      <a:pt x="46" y="41"/>
                    </a:lnTo>
                    <a:close/>
                    <a:moveTo>
                      <a:pt x="38" y="36"/>
                    </a:moveTo>
                    <a:lnTo>
                      <a:pt x="42" y="39"/>
                    </a:lnTo>
                    <a:lnTo>
                      <a:pt x="46" y="36"/>
                    </a:lnTo>
                    <a:lnTo>
                      <a:pt x="42" y="34"/>
                    </a:lnTo>
                    <a:lnTo>
                      <a:pt x="38" y="36"/>
                    </a:lnTo>
                    <a:close/>
                    <a:moveTo>
                      <a:pt x="15" y="22"/>
                    </a:moveTo>
                    <a:lnTo>
                      <a:pt x="35" y="34"/>
                    </a:lnTo>
                    <a:lnTo>
                      <a:pt x="38" y="32"/>
                    </a:lnTo>
                    <a:lnTo>
                      <a:pt x="19" y="20"/>
                    </a:lnTo>
                    <a:lnTo>
                      <a:pt x="15" y="22"/>
                    </a:lnTo>
                    <a:close/>
                    <a:moveTo>
                      <a:pt x="7" y="17"/>
                    </a:moveTo>
                    <a:lnTo>
                      <a:pt x="12" y="20"/>
                    </a:lnTo>
                    <a:lnTo>
                      <a:pt x="15" y="18"/>
                    </a:lnTo>
                    <a:lnTo>
                      <a:pt x="11" y="15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79" name="Rectangle 387"/>
              <p:cNvSpPr>
                <a:spLocks noChangeArrowheads="1"/>
              </p:cNvSpPr>
              <p:nvPr/>
            </p:nvSpPr>
            <p:spPr bwMode="auto">
              <a:xfrm>
                <a:off x="1767" y="3952"/>
                <a:ext cx="77" cy="5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80" name="Freeform 388"/>
              <p:cNvSpPr>
                <a:spLocks noEditPoints="1"/>
              </p:cNvSpPr>
              <p:nvPr/>
            </p:nvSpPr>
            <p:spPr bwMode="auto">
              <a:xfrm>
                <a:off x="1772" y="3955"/>
                <a:ext cx="69" cy="42"/>
              </a:xfrm>
              <a:custGeom>
                <a:avLst/>
                <a:gdLst>
                  <a:gd name="T0" fmla="*/ 15 w 69"/>
                  <a:gd name="T1" fmla="*/ 2 h 42"/>
                  <a:gd name="T2" fmla="*/ 23 w 69"/>
                  <a:gd name="T3" fmla="*/ 6 h 42"/>
                  <a:gd name="T4" fmla="*/ 31 w 69"/>
                  <a:gd name="T5" fmla="*/ 11 h 42"/>
                  <a:gd name="T6" fmla="*/ 38 w 69"/>
                  <a:gd name="T7" fmla="*/ 15 h 42"/>
                  <a:gd name="T8" fmla="*/ 46 w 69"/>
                  <a:gd name="T9" fmla="*/ 20 h 42"/>
                  <a:gd name="T10" fmla="*/ 54 w 69"/>
                  <a:gd name="T11" fmla="*/ 25 h 42"/>
                  <a:gd name="T12" fmla="*/ 19 w 69"/>
                  <a:gd name="T13" fmla="*/ 3 h 42"/>
                  <a:gd name="T14" fmla="*/ 27 w 69"/>
                  <a:gd name="T15" fmla="*/ 8 h 42"/>
                  <a:gd name="T16" fmla="*/ 35 w 69"/>
                  <a:gd name="T17" fmla="*/ 12 h 42"/>
                  <a:gd name="T18" fmla="*/ 42 w 69"/>
                  <a:gd name="T19" fmla="*/ 17 h 42"/>
                  <a:gd name="T20" fmla="*/ 50 w 69"/>
                  <a:gd name="T21" fmla="*/ 22 h 42"/>
                  <a:gd name="T22" fmla="*/ 58 w 69"/>
                  <a:gd name="T23" fmla="*/ 26 h 42"/>
                  <a:gd name="T24" fmla="*/ 62 w 69"/>
                  <a:gd name="T25" fmla="*/ 29 h 42"/>
                  <a:gd name="T26" fmla="*/ 66 w 69"/>
                  <a:gd name="T27" fmla="*/ 31 h 42"/>
                  <a:gd name="T28" fmla="*/ 10 w 69"/>
                  <a:gd name="T29" fmla="*/ 5 h 42"/>
                  <a:gd name="T30" fmla="*/ 18 w 69"/>
                  <a:gd name="T31" fmla="*/ 10 h 42"/>
                  <a:gd name="T32" fmla="*/ 25 w 69"/>
                  <a:gd name="T33" fmla="*/ 14 h 42"/>
                  <a:gd name="T34" fmla="*/ 33 w 69"/>
                  <a:gd name="T35" fmla="*/ 19 h 42"/>
                  <a:gd name="T36" fmla="*/ 41 w 69"/>
                  <a:gd name="T37" fmla="*/ 23 h 42"/>
                  <a:gd name="T38" fmla="*/ 49 w 69"/>
                  <a:gd name="T39" fmla="*/ 28 h 42"/>
                  <a:gd name="T40" fmla="*/ 14 w 69"/>
                  <a:gd name="T41" fmla="*/ 6 h 42"/>
                  <a:gd name="T42" fmla="*/ 22 w 69"/>
                  <a:gd name="T43" fmla="*/ 11 h 42"/>
                  <a:gd name="T44" fmla="*/ 30 w 69"/>
                  <a:gd name="T45" fmla="*/ 16 h 42"/>
                  <a:gd name="T46" fmla="*/ 37 w 69"/>
                  <a:gd name="T47" fmla="*/ 20 h 42"/>
                  <a:gd name="T48" fmla="*/ 45 w 69"/>
                  <a:gd name="T49" fmla="*/ 25 h 42"/>
                  <a:gd name="T50" fmla="*/ 53 w 69"/>
                  <a:gd name="T51" fmla="*/ 30 h 42"/>
                  <a:gd name="T52" fmla="*/ 56 w 69"/>
                  <a:gd name="T53" fmla="*/ 33 h 42"/>
                  <a:gd name="T54" fmla="*/ 61 w 69"/>
                  <a:gd name="T55" fmla="*/ 34 h 42"/>
                  <a:gd name="T56" fmla="*/ 5 w 69"/>
                  <a:gd name="T57" fmla="*/ 8 h 42"/>
                  <a:gd name="T58" fmla="*/ 12 w 69"/>
                  <a:gd name="T59" fmla="*/ 13 h 42"/>
                  <a:gd name="T60" fmla="*/ 20 w 69"/>
                  <a:gd name="T61" fmla="*/ 18 h 42"/>
                  <a:gd name="T62" fmla="*/ 28 w 69"/>
                  <a:gd name="T63" fmla="*/ 22 h 42"/>
                  <a:gd name="T64" fmla="*/ 36 w 69"/>
                  <a:gd name="T65" fmla="*/ 27 h 42"/>
                  <a:gd name="T66" fmla="*/ 43 w 69"/>
                  <a:gd name="T67" fmla="*/ 32 h 42"/>
                  <a:gd name="T68" fmla="*/ 9 w 69"/>
                  <a:gd name="T69" fmla="*/ 10 h 42"/>
                  <a:gd name="T70" fmla="*/ 17 w 69"/>
                  <a:gd name="T71" fmla="*/ 14 h 42"/>
                  <a:gd name="T72" fmla="*/ 24 w 69"/>
                  <a:gd name="T73" fmla="*/ 19 h 42"/>
                  <a:gd name="T74" fmla="*/ 32 w 69"/>
                  <a:gd name="T75" fmla="*/ 24 h 42"/>
                  <a:gd name="T76" fmla="*/ 40 w 69"/>
                  <a:gd name="T77" fmla="*/ 28 h 42"/>
                  <a:gd name="T78" fmla="*/ 48 w 69"/>
                  <a:gd name="T79" fmla="*/ 33 h 42"/>
                  <a:gd name="T80" fmla="*/ 51 w 69"/>
                  <a:gd name="T81" fmla="*/ 36 h 42"/>
                  <a:gd name="T82" fmla="*/ 55 w 69"/>
                  <a:gd name="T83" fmla="*/ 38 h 42"/>
                  <a:gd name="T84" fmla="*/ 0 w 69"/>
                  <a:gd name="T85" fmla="*/ 12 h 42"/>
                  <a:gd name="T86" fmla="*/ 7 w 69"/>
                  <a:gd name="T87" fmla="*/ 16 h 42"/>
                  <a:gd name="T88" fmla="*/ 15 w 69"/>
                  <a:gd name="T89" fmla="*/ 21 h 42"/>
                  <a:gd name="T90" fmla="*/ 38 w 69"/>
                  <a:gd name="T91" fmla="*/ 35 h 42"/>
                  <a:gd name="T92" fmla="*/ 4 w 69"/>
                  <a:gd name="T93" fmla="*/ 13 h 42"/>
                  <a:gd name="T94" fmla="*/ 12 w 69"/>
                  <a:gd name="T95" fmla="*/ 18 h 42"/>
                  <a:gd name="T96" fmla="*/ 35 w 69"/>
                  <a:gd name="T97" fmla="*/ 32 h 42"/>
                  <a:gd name="T98" fmla="*/ 42 w 69"/>
                  <a:gd name="T99" fmla="*/ 37 h 42"/>
                  <a:gd name="T100" fmla="*/ 46 w 69"/>
                  <a:gd name="T101" fmla="*/ 40 h 42"/>
                  <a:gd name="T102" fmla="*/ 50 w 69"/>
                  <a:gd name="T103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9" h="42">
                    <a:moveTo>
                      <a:pt x="15" y="2"/>
                    </a:moveTo>
                    <a:lnTo>
                      <a:pt x="19" y="4"/>
                    </a:lnTo>
                    <a:lnTo>
                      <a:pt x="19" y="3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  <a:moveTo>
                      <a:pt x="23" y="6"/>
                    </a:moveTo>
                    <a:lnTo>
                      <a:pt x="27" y="9"/>
                    </a:lnTo>
                    <a:lnTo>
                      <a:pt x="27" y="8"/>
                    </a:lnTo>
                    <a:lnTo>
                      <a:pt x="23" y="5"/>
                    </a:lnTo>
                    <a:lnTo>
                      <a:pt x="23" y="6"/>
                    </a:lnTo>
                    <a:close/>
                    <a:moveTo>
                      <a:pt x="31" y="11"/>
                    </a:moveTo>
                    <a:lnTo>
                      <a:pt x="35" y="13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31" y="11"/>
                    </a:lnTo>
                    <a:close/>
                    <a:moveTo>
                      <a:pt x="38" y="15"/>
                    </a:moveTo>
                    <a:lnTo>
                      <a:pt x="42" y="18"/>
                    </a:lnTo>
                    <a:lnTo>
                      <a:pt x="42" y="17"/>
                    </a:lnTo>
                    <a:lnTo>
                      <a:pt x="38" y="14"/>
                    </a:lnTo>
                    <a:lnTo>
                      <a:pt x="38" y="15"/>
                    </a:lnTo>
                    <a:close/>
                    <a:moveTo>
                      <a:pt x="46" y="20"/>
                    </a:moveTo>
                    <a:lnTo>
                      <a:pt x="50" y="23"/>
                    </a:lnTo>
                    <a:lnTo>
                      <a:pt x="50" y="22"/>
                    </a:lnTo>
                    <a:lnTo>
                      <a:pt x="46" y="19"/>
                    </a:lnTo>
                    <a:lnTo>
                      <a:pt x="46" y="20"/>
                    </a:lnTo>
                    <a:close/>
                    <a:moveTo>
                      <a:pt x="54" y="25"/>
                    </a:moveTo>
                    <a:lnTo>
                      <a:pt x="58" y="27"/>
                    </a:lnTo>
                    <a:lnTo>
                      <a:pt x="58" y="26"/>
                    </a:lnTo>
                    <a:lnTo>
                      <a:pt x="54" y="24"/>
                    </a:lnTo>
                    <a:lnTo>
                      <a:pt x="54" y="25"/>
                    </a:lnTo>
                    <a:close/>
                    <a:moveTo>
                      <a:pt x="19" y="3"/>
                    </a:moveTo>
                    <a:lnTo>
                      <a:pt x="19" y="4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19" y="3"/>
                    </a:lnTo>
                    <a:close/>
                    <a:moveTo>
                      <a:pt x="27" y="8"/>
                    </a:moveTo>
                    <a:lnTo>
                      <a:pt x="27" y="9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27" y="8"/>
                    </a:lnTo>
                    <a:close/>
                    <a:moveTo>
                      <a:pt x="35" y="12"/>
                    </a:moveTo>
                    <a:lnTo>
                      <a:pt x="35" y="13"/>
                    </a:lnTo>
                    <a:lnTo>
                      <a:pt x="38" y="11"/>
                    </a:lnTo>
                    <a:lnTo>
                      <a:pt x="38" y="10"/>
                    </a:lnTo>
                    <a:lnTo>
                      <a:pt x="35" y="12"/>
                    </a:lnTo>
                    <a:close/>
                    <a:moveTo>
                      <a:pt x="42" y="17"/>
                    </a:moveTo>
                    <a:lnTo>
                      <a:pt x="42" y="18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2" y="17"/>
                    </a:lnTo>
                    <a:close/>
                    <a:moveTo>
                      <a:pt x="50" y="22"/>
                    </a:moveTo>
                    <a:lnTo>
                      <a:pt x="50" y="23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0" y="22"/>
                    </a:lnTo>
                    <a:close/>
                    <a:moveTo>
                      <a:pt x="58" y="26"/>
                    </a:moveTo>
                    <a:lnTo>
                      <a:pt x="58" y="27"/>
                    </a:lnTo>
                    <a:lnTo>
                      <a:pt x="62" y="25"/>
                    </a:lnTo>
                    <a:lnTo>
                      <a:pt x="62" y="24"/>
                    </a:lnTo>
                    <a:lnTo>
                      <a:pt x="58" y="26"/>
                    </a:lnTo>
                    <a:close/>
                    <a:moveTo>
                      <a:pt x="62" y="29"/>
                    </a:moveTo>
                    <a:lnTo>
                      <a:pt x="66" y="32"/>
                    </a:lnTo>
                    <a:lnTo>
                      <a:pt x="66" y="31"/>
                    </a:lnTo>
                    <a:lnTo>
                      <a:pt x="62" y="28"/>
                    </a:lnTo>
                    <a:lnTo>
                      <a:pt x="62" y="29"/>
                    </a:lnTo>
                    <a:close/>
                    <a:moveTo>
                      <a:pt x="66" y="31"/>
                    </a:moveTo>
                    <a:lnTo>
                      <a:pt x="66" y="32"/>
                    </a:lnTo>
                    <a:lnTo>
                      <a:pt x="69" y="30"/>
                    </a:lnTo>
                    <a:lnTo>
                      <a:pt x="69" y="29"/>
                    </a:lnTo>
                    <a:lnTo>
                      <a:pt x="66" y="31"/>
                    </a:lnTo>
                    <a:close/>
                    <a:moveTo>
                      <a:pt x="10" y="5"/>
                    </a:moveTo>
                    <a:lnTo>
                      <a:pt x="14" y="7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10" y="5"/>
                    </a:lnTo>
                    <a:close/>
                    <a:moveTo>
                      <a:pt x="18" y="10"/>
                    </a:moveTo>
                    <a:lnTo>
                      <a:pt x="22" y="12"/>
                    </a:lnTo>
                    <a:lnTo>
                      <a:pt x="22" y="11"/>
                    </a:lnTo>
                    <a:lnTo>
                      <a:pt x="18" y="9"/>
                    </a:lnTo>
                    <a:lnTo>
                      <a:pt x="18" y="10"/>
                    </a:lnTo>
                    <a:close/>
                    <a:moveTo>
                      <a:pt x="25" y="14"/>
                    </a:moveTo>
                    <a:lnTo>
                      <a:pt x="30" y="17"/>
                    </a:lnTo>
                    <a:lnTo>
                      <a:pt x="30" y="16"/>
                    </a:lnTo>
                    <a:lnTo>
                      <a:pt x="25" y="13"/>
                    </a:lnTo>
                    <a:lnTo>
                      <a:pt x="25" y="14"/>
                    </a:lnTo>
                    <a:close/>
                    <a:moveTo>
                      <a:pt x="33" y="19"/>
                    </a:moveTo>
                    <a:lnTo>
                      <a:pt x="37" y="21"/>
                    </a:lnTo>
                    <a:lnTo>
                      <a:pt x="37" y="20"/>
                    </a:lnTo>
                    <a:lnTo>
                      <a:pt x="33" y="18"/>
                    </a:lnTo>
                    <a:lnTo>
                      <a:pt x="33" y="19"/>
                    </a:lnTo>
                    <a:close/>
                    <a:moveTo>
                      <a:pt x="41" y="23"/>
                    </a:moveTo>
                    <a:lnTo>
                      <a:pt x="45" y="26"/>
                    </a:lnTo>
                    <a:lnTo>
                      <a:pt x="45" y="25"/>
                    </a:lnTo>
                    <a:lnTo>
                      <a:pt x="41" y="23"/>
                    </a:lnTo>
                    <a:lnTo>
                      <a:pt x="41" y="23"/>
                    </a:lnTo>
                    <a:close/>
                    <a:moveTo>
                      <a:pt x="49" y="28"/>
                    </a:moveTo>
                    <a:lnTo>
                      <a:pt x="53" y="31"/>
                    </a:lnTo>
                    <a:lnTo>
                      <a:pt x="53" y="30"/>
                    </a:lnTo>
                    <a:lnTo>
                      <a:pt x="49" y="27"/>
                    </a:lnTo>
                    <a:lnTo>
                      <a:pt x="49" y="28"/>
                    </a:lnTo>
                    <a:close/>
                    <a:moveTo>
                      <a:pt x="14" y="6"/>
                    </a:moveTo>
                    <a:lnTo>
                      <a:pt x="14" y="7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4" y="6"/>
                    </a:lnTo>
                    <a:close/>
                    <a:moveTo>
                      <a:pt x="22" y="11"/>
                    </a:moveTo>
                    <a:lnTo>
                      <a:pt x="22" y="12"/>
                    </a:lnTo>
                    <a:lnTo>
                      <a:pt x="25" y="10"/>
                    </a:lnTo>
                    <a:lnTo>
                      <a:pt x="25" y="9"/>
                    </a:lnTo>
                    <a:lnTo>
                      <a:pt x="22" y="11"/>
                    </a:lnTo>
                    <a:close/>
                    <a:moveTo>
                      <a:pt x="30" y="16"/>
                    </a:moveTo>
                    <a:lnTo>
                      <a:pt x="30" y="17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0" y="16"/>
                    </a:lnTo>
                    <a:close/>
                    <a:moveTo>
                      <a:pt x="37" y="20"/>
                    </a:moveTo>
                    <a:lnTo>
                      <a:pt x="37" y="21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37" y="20"/>
                    </a:lnTo>
                    <a:close/>
                    <a:moveTo>
                      <a:pt x="45" y="25"/>
                    </a:moveTo>
                    <a:lnTo>
                      <a:pt x="45" y="26"/>
                    </a:lnTo>
                    <a:lnTo>
                      <a:pt x="49" y="24"/>
                    </a:lnTo>
                    <a:lnTo>
                      <a:pt x="49" y="23"/>
                    </a:lnTo>
                    <a:lnTo>
                      <a:pt x="45" y="25"/>
                    </a:lnTo>
                    <a:close/>
                    <a:moveTo>
                      <a:pt x="53" y="30"/>
                    </a:moveTo>
                    <a:lnTo>
                      <a:pt x="53" y="31"/>
                    </a:lnTo>
                    <a:lnTo>
                      <a:pt x="56" y="28"/>
                    </a:lnTo>
                    <a:lnTo>
                      <a:pt x="56" y="27"/>
                    </a:lnTo>
                    <a:lnTo>
                      <a:pt x="53" y="30"/>
                    </a:lnTo>
                    <a:close/>
                    <a:moveTo>
                      <a:pt x="56" y="33"/>
                    </a:moveTo>
                    <a:lnTo>
                      <a:pt x="61" y="35"/>
                    </a:lnTo>
                    <a:lnTo>
                      <a:pt x="61" y="34"/>
                    </a:lnTo>
                    <a:lnTo>
                      <a:pt x="56" y="32"/>
                    </a:lnTo>
                    <a:lnTo>
                      <a:pt x="56" y="33"/>
                    </a:lnTo>
                    <a:close/>
                    <a:moveTo>
                      <a:pt x="61" y="34"/>
                    </a:moveTo>
                    <a:lnTo>
                      <a:pt x="61" y="35"/>
                    </a:lnTo>
                    <a:lnTo>
                      <a:pt x="64" y="33"/>
                    </a:lnTo>
                    <a:lnTo>
                      <a:pt x="64" y="32"/>
                    </a:lnTo>
                    <a:lnTo>
                      <a:pt x="61" y="34"/>
                    </a:lnTo>
                    <a:close/>
                    <a:moveTo>
                      <a:pt x="5" y="8"/>
                    </a:moveTo>
                    <a:lnTo>
                      <a:pt x="9" y="11"/>
                    </a:lnTo>
                    <a:lnTo>
                      <a:pt x="9" y="10"/>
                    </a:lnTo>
                    <a:lnTo>
                      <a:pt x="5" y="7"/>
                    </a:lnTo>
                    <a:lnTo>
                      <a:pt x="5" y="8"/>
                    </a:lnTo>
                    <a:close/>
                    <a:moveTo>
                      <a:pt x="12" y="13"/>
                    </a:moveTo>
                    <a:lnTo>
                      <a:pt x="17" y="15"/>
                    </a:lnTo>
                    <a:lnTo>
                      <a:pt x="17" y="14"/>
                    </a:lnTo>
                    <a:lnTo>
                      <a:pt x="12" y="12"/>
                    </a:lnTo>
                    <a:lnTo>
                      <a:pt x="12" y="13"/>
                    </a:lnTo>
                    <a:close/>
                    <a:moveTo>
                      <a:pt x="20" y="18"/>
                    </a:moveTo>
                    <a:lnTo>
                      <a:pt x="24" y="20"/>
                    </a:lnTo>
                    <a:lnTo>
                      <a:pt x="24" y="19"/>
                    </a:lnTo>
                    <a:lnTo>
                      <a:pt x="20" y="17"/>
                    </a:lnTo>
                    <a:lnTo>
                      <a:pt x="20" y="18"/>
                    </a:lnTo>
                    <a:close/>
                    <a:moveTo>
                      <a:pt x="28" y="22"/>
                    </a:moveTo>
                    <a:lnTo>
                      <a:pt x="32" y="25"/>
                    </a:lnTo>
                    <a:lnTo>
                      <a:pt x="32" y="24"/>
                    </a:lnTo>
                    <a:lnTo>
                      <a:pt x="28" y="21"/>
                    </a:lnTo>
                    <a:lnTo>
                      <a:pt x="28" y="22"/>
                    </a:lnTo>
                    <a:close/>
                    <a:moveTo>
                      <a:pt x="36" y="27"/>
                    </a:moveTo>
                    <a:lnTo>
                      <a:pt x="40" y="30"/>
                    </a:lnTo>
                    <a:lnTo>
                      <a:pt x="40" y="28"/>
                    </a:lnTo>
                    <a:lnTo>
                      <a:pt x="36" y="26"/>
                    </a:lnTo>
                    <a:lnTo>
                      <a:pt x="36" y="27"/>
                    </a:lnTo>
                    <a:close/>
                    <a:moveTo>
                      <a:pt x="43" y="32"/>
                    </a:moveTo>
                    <a:lnTo>
                      <a:pt x="48" y="34"/>
                    </a:lnTo>
                    <a:lnTo>
                      <a:pt x="48" y="33"/>
                    </a:lnTo>
                    <a:lnTo>
                      <a:pt x="43" y="31"/>
                    </a:lnTo>
                    <a:lnTo>
                      <a:pt x="43" y="32"/>
                    </a:lnTo>
                    <a:close/>
                    <a:moveTo>
                      <a:pt x="9" y="10"/>
                    </a:moveTo>
                    <a:lnTo>
                      <a:pt x="9" y="11"/>
                    </a:lnTo>
                    <a:lnTo>
                      <a:pt x="12" y="9"/>
                    </a:lnTo>
                    <a:lnTo>
                      <a:pt x="12" y="8"/>
                    </a:lnTo>
                    <a:lnTo>
                      <a:pt x="9" y="10"/>
                    </a:lnTo>
                    <a:close/>
                    <a:moveTo>
                      <a:pt x="17" y="14"/>
                    </a:moveTo>
                    <a:lnTo>
                      <a:pt x="17" y="15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17" y="14"/>
                    </a:lnTo>
                    <a:close/>
                    <a:moveTo>
                      <a:pt x="24" y="19"/>
                    </a:moveTo>
                    <a:lnTo>
                      <a:pt x="24" y="20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4" y="19"/>
                    </a:lnTo>
                    <a:close/>
                    <a:moveTo>
                      <a:pt x="32" y="24"/>
                    </a:moveTo>
                    <a:lnTo>
                      <a:pt x="32" y="25"/>
                    </a:lnTo>
                    <a:lnTo>
                      <a:pt x="36" y="23"/>
                    </a:lnTo>
                    <a:lnTo>
                      <a:pt x="36" y="22"/>
                    </a:lnTo>
                    <a:lnTo>
                      <a:pt x="32" y="24"/>
                    </a:lnTo>
                    <a:close/>
                    <a:moveTo>
                      <a:pt x="40" y="28"/>
                    </a:moveTo>
                    <a:lnTo>
                      <a:pt x="40" y="30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40" y="28"/>
                    </a:lnTo>
                    <a:close/>
                    <a:moveTo>
                      <a:pt x="48" y="33"/>
                    </a:moveTo>
                    <a:lnTo>
                      <a:pt x="48" y="34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48" y="33"/>
                    </a:lnTo>
                    <a:close/>
                    <a:moveTo>
                      <a:pt x="51" y="36"/>
                    </a:moveTo>
                    <a:lnTo>
                      <a:pt x="55" y="39"/>
                    </a:lnTo>
                    <a:lnTo>
                      <a:pt x="55" y="38"/>
                    </a:lnTo>
                    <a:lnTo>
                      <a:pt x="51" y="35"/>
                    </a:lnTo>
                    <a:lnTo>
                      <a:pt x="51" y="36"/>
                    </a:lnTo>
                    <a:close/>
                    <a:moveTo>
                      <a:pt x="55" y="38"/>
                    </a:moveTo>
                    <a:lnTo>
                      <a:pt x="55" y="39"/>
                    </a:lnTo>
                    <a:lnTo>
                      <a:pt x="59" y="36"/>
                    </a:lnTo>
                    <a:lnTo>
                      <a:pt x="59" y="35"/>
                    </a:lnTo>
                    <a:lnTo>
                      <a:pt x="55" y="38"/>
                    </a:lnTo>
                    <a:close/>
                    <a:moveTo>
                      <a:pt x="0" y="12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  <a:moveTo>
                      <a:pt x="7" y="16"/>
                    </a:moveTo>
                    <a:lnTo>
                      <a:pt x="12" y="19"/>
                    </a:lnTo>
                    <a:lnTo>
                      <a:pt x="12" y="18"/>
                    </a:lnTo>
                    <a:lnTo>
                      <a:pt x="7" y="15"/>
                    </a:lnTo>
                    <a:lnTo>
                      <a:pt x="7" y="16"/>
                    </a:lnTo>
                    <a:close/>
                    <a:moveTo>
                      <a:pt x="15" y="21"/>
                    </a:moveTo>
                    <a:lnTo>
                      <a:pt x="35" y="33"/>
                    </a:lnTo>
                    <a:lnTo>
                      <a:pt x="35" y="32"/>
                    </a:lnTo>
                    <a:lnTo>
                      <a:pt x="15" y="20"/>
                    </a:lnTo>
                    <a:lnTo>
                      <a:pt x="15" y="21"/>
                    </a:lnTo>
                    <a:close/>
                    <a:moveTo>
                      <a:pt x="38" y="35"/>
                    </a:moveTo>
                    <a:lnTo>
                      <a:pt x="42" y="38"/>
                    </a:lnTo>
                    <a:lnTo>
                      <a:pt x="42" y="37"/>
                    </a:lnTo>
                    <a:lnTo>
                      <a:pt x="38" y="34"/>
                    </a:lnTo>
                    <a:lnTo>
                      <a:pt x="38" y="35"/>
                    </a:lnTo>
                    <a:close/>
                    <a:moveTo>
                      <a:pt x="4" y="13"/>
                    </a:moveTo>
                    <a:lnTo>
                      <a:pt x="4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4" y="13"/>
                    </a:lnTo>
                    <a:close/>
                    <a:moveTo>
                      <a:pt x="12" y="18"/>
                    </a:moveTo>
                    <a:lnTo>
                      <a:pt x="12" y="19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2" y="18"/>
                    </a:lnTo>
                    <a:close/>
                    <a:moveTo>
                      <a:pt x="35" y="32"/>
                    </a:moveTo>
                    <a:lnTo>
                      <a:pt x="35" y="33"/>
                    </a:lnTo>
                    <a:lnTo>
                      <a:pt x="38" y="31"/>
                    </a:lnTo>
                    <a:lnTo>
                      <a:pt x="38" y="30"/>
                    </a:lnTo>
                    <a:lnTo>
                      <a:pt x="35" y="32"/>
                    </a:lnTo>
                    <a:close/>
                    <a:moveTo>
                      <a:pt x="42" y="37"/>
                    </a:moveTo>
                    <a:lnTo>
                      <a:pt x="42" y="38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2" y="37"/>
                    </a:lnTo>
                    <a:close/>
                    <a:moveTo>
                      <a:pt x="46" y="40"/>
                    </a:moveTo>
                    <a:lnTo>
                      <a:pt x="50" y="42"/>
                    </a:lnTo>
                    <a:lnTo>
                      <a:pt x="50" y="41"/>
                    </a:lnTo>
                    <a:lnTo>
                      <a:pt x="46" y="39"/>
                    </a:lnTo>
                    <a:lnTo>
                      <a:pt x="46" y="40"/>
                    </a:lnTo>
                    <a:close/>
                    <a:moveTo>
                      <a:pt x="50" y="41"/>
                    </a:moveTo>
                    <a:lnTo>
                      <a:pt x="50" y="42"/>
                    </a:lnTo>
                    <a:lnTo>
                      <a:pt x="54" y="40"/>
                    </a:lnTo>
                    <a:lnTo>
                      <a:pt x="54" y="39"/>
                    </a:lnTo>
                    <a:lnTo>
                      <a:pt x="5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81" name="Rectangle 389"/>
              <p:cNvSpPr>
                <a:spLocks noChangeArrowheads="1"/>
              </p:cNvSpPr>
              <p:nvPr/>
            </p:nvSpPr>
            <p:spPr bwMode="auto">
              <a:xfrm>
                <a:off x="1767" y="3952"/>
                <a:ext cx="77" cy="5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82" name="Rectangle 390"/>
              <p:cNvSpPr>
                <a:spLocks noChangeArrowheads="1"/>
              </p:cNvSpPr>
              <p:nvPr/>
            </p:nvSpPr>
            <p:spPr bwMode="auto">
              <a:xfrm>
                <a:off x="1901" y="3931"/>
                <a:ext cx="15" cy="2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83" name="Freeform 391"/>
              <p:cNvSpPr>
                <a:spLocks noEditPoints="1"/>
              </p:cNvSpPr>
              <p:nvPr/>
            </p:nvSpPr>
            <p:spPr bwMode="auto">
              <a:xfrm>
                <a:off x="1902" y="3932"/>
                <a:ext cx="7" cy="16"/>
              </a:xfrm>
              <a:custGeom>
                <a:avLst/>
                <a:gdLst>
                  <a:gd name="T0" fmla="*/ 11 w 21"/>
                  <a:gd name="T1" fmla="*/ 5 h 49"/>
                  <a:gd name="T2" fmla="*/ 19 w 21"/>
                  <a:gd name="T3" fmla="*/ 0 h 49"/>
                  <a:gd name="T4" fmla="*/ 20 w 21"/>
                  <a:gd name="T5" fmla="*/ 0 h 49"/>
                  <a:gd name="T6" fmla="*/ 21 w 21"/>
                  <a:gd name="T7" fmla="*/ 1 h 49"/>
                  <a:gd name="T8" fmla="*/ 21 w 21"/>
                  <a:gd name="T9" fmla="*/ 37 h 49"/>
                  <a:gd name="T10" fmla="*/ 20 w 21"/>
                  <a:gd name="T11" fmla="*/ 38 h 49"/>
                  <a:gd name="T12" fmla="*/ 12 w 21"/>
                  <a:gd name="T13" fmla="*/ 43 h 49"/>
                  <a:gd name="T14" fmla="*/ 11 w 21"/>
                  <a:gd name="T15" fmla="*/ 42 h 49"/>
                  <a:gd name="T16" fmla="*/ 10 w 21"/>
                  <a:gd name="T17" fmla="*/ 42 h 49"/>
                  <a:gd name="T18" fmla="*/ 10 w 21"/>
                  <a:gd name="T19" fmla="*/ 6 h 49"/>
                  <a:gd name="T20" fmla="*/ 11 w 21"/>
                  <a:gd name="T21" fmla="*/ 5 h 49"/>
                  <a:gd name="T22" fmla="*/ 1 w 21"/>
                  <a:gd name="T23" fmla="*/ 11 h 49"/>
                  <a:gd name="T24" fmla="*/ 5 w 21"/>
                  <a:gd name="T25" fmla="*/ 8 h 49"/>
                  <a:gd name="T26" fmla="*/ 7 w 21"/>
                  <a:gd name="T27" fmla="*/ 8 h 49"/>
                  <a:gd name="T28" fmla="*/ 7 w 21"/>
                  <a:gd name="T29" fmla="*/ 9 h 49"/>
                  <a:gd name="T30" fmla="*/ 7 w 21"/>
                  <a:gd name="T31" fmla="*/ 45 h 49"/>
                  <a:gd name="T32" fmla="*/ 6 w 21"/>
                  <a:gd name="T33" fmla="*/ 46 h 49"/>
                  <a:gd name="T34" fmla="*/ 6 w 21"/>
                  <a:gd name="T35" fmla="*/ 46 h 49"/>
                  <a:gd name="T36" fmla="*/ 2 w 21"/>
                  <a:gd name="T37" fmla="*/ 48 h 49"/>
                  <a:gd name="T38" fmla="*/ 0 w 21"/>
                  <a:gd name="T39" fmla="*/ 48 h 49"/>
                  <a:gd name="T40" fmla="*/ 0 w 21"/>
                  <a:gd name="T41" fmla="*/ 48 h 49"/>
                  <a:gd name="T42" fmla="*/ 0 w 21"/>
                  <a:gd name="T43" fmla="*/ 12 h 49"/>
                  <a:gd name="T44" fmla="*/ 1 w 21"/>
                  <a:gd name="T45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49">
                    <a:moveTo>
                      <a:pt x="11" y="5"/>
                    </a:moveTo>
                    <a:lnTo>
                      <a:pt x="19" y="0"/>
                    </a:lnTo>
                    <a:cubicBezTo>
                      <a:pt x="20" y="0"/>
                      <a:pt x="20" y="0"/>
                      <a:pt x="20" y="0"/>
                    </a:cubicBezTo>
                    <a:cubicBezTo>
                      <a:pt x="21" y="1"/>
                      <a:pt x="21" y="1"/>
                      <a:pt x="21" y="1"/>
                    </a:cubicBezTo>
                    <a:lnTo>
                      <a:pt x="21" y="37"/>
                    </a:lnTo>
                    <a:cubicBezTo>
                      <a:pt x="21" y="37"/>
                      <a:pt x="20" y="38"/>
                      <a:pt x="20" y="38"/>
                    </a:cubicBezTo>
                    <a:lnTo>
                      <a:pt x="12" y="43"/>
                    </a:lnTo>
                    <a:cubicBezTo>
                      <a:pt x="11" y="43"/>
                      <a:pt x="11" y="43"/>
                      <a:pt x="11" y="42"/>
                    </a:cubicBezTo>
                    <a:cubicBezTo>
                      <a:pt x="10" y="42"/>
                      <a:pt x="10" y="42"/>
                      <a:pt x="10" y="42"/>
                    </a:cubicBezTo>
                    <a:lnTo>
                      <a:pt x="10" y="6"/>
                    </a:lnTo>
                    <a:cubicBezTo>
                      <a:pt x="10" y="5"/>
                      <a:pt x="11" y="5"/>
                      <a:pt x="11" y="5"/>
                    </a:cubicBezTo>
                    <a:close/>
                    <a:moveTo>
                      <a:pt x="1" y="11"/>
                    </a:moveTo>
                    <a:lnTo>
                      <a:pt x="5" y="8"/>
                    </a:ln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lnTo>
                      <a:pt x="7" y="45"/>
                    </a:lnTo>
                    <a:cubicBezTo>
                      <a:pt x="7" y="45"/>
                      <a:pt x="7" y="46"/>
                      <a:pt x="6" y="46"/>
                    </a:cubicBezTo>
                    <a:lnTo>
                      <a:pt x="6" y="46"/>
                    </a:lnTo>
                    <a:lnTo>
                      <a:pt x="2" y="48"/>
                    </a:lnTo>
                    <a:cubicBezTo>
                      <a:pt x="1" y="49"/>
                      <a:pt x="1" y="49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0" y="12"/>
                    </a:lnTo>
                    <a:cubicBezTo>
                      <a:pt x="0" y="11"/>
                      <a:pt x="0" y="11"/>
                      <a:pt x="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84" name="Rectangle 392"/>
              <p:cNvSpPr>
                <a:spLocks noChangeArrowheads="1"/>
              </p:cNvSpPr>
              <p:nvPr/>
            </p:nvSpPr>
            <p:spPr bwMode="auto">
              <a:xfrm>
                <a:off x="1901" y="3931"/>
                <a:ext cx="15" cy="2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785" name="Picture 393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8" y="3854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6" name="Picture 394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8" y="3854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7" name="Freeform 395"/>
              <p:cNvSpPr>
                <a:spLocks noEditPoints="1"/>
              </p:cNvSpPr>
              <p:nvPr/>
            </p:nvSpPr>
            <p:spPr bwMode="auto">
              <a:xfrm>
                <a:off x="1806" y="3864"/>
                <a:ext cx="59" cy="114"/>
              </a:xfrm>
              <a:custGeom>
                <a:avLst/>
                <a:gdLst>
                  <a:gd name="T0" fmla="*/ 185 w 185"/>
                  <a:gd name="T1" fmla="*/ 253 h 353"/>
                  <a:gd name="T2" fmla="*/ 39 w 185"/>
                  <a:gd name="T3" fmla="*/ 170 h 353"/>
                  <a:gd name="T4" fmla="*/ 39 w 185"/>
                  <a:gd name="T5" fmla="*/ 0 h 353"/>
                  <a:gd name="T6" fmla="*/ 185 w 185"/>
                  <a:gd name="T7" fmla="*/ 84 h 353"/>
                  <a:gd name="T8" fmla="*/ 185 w 185"/>
                  <a:gd name="T9" fmla="*/ 253 h 353"/>
                  <a:gd name="T10" fmla="*/ 0 w 185"/>
                  <a:gd name="T11" fmla="*/ 253 h 353"/>
                  <a:gd name="T12" fmla="*/ 174 w 185"/>
                  <a:gd name="T13" fmla="*/ 353 h 353"/>
                  <a:gd name="T14" fmla="*/ 174 w 185"/>
                  <a:gd name="T15" fmla="*/ 353 h 353"/>
                  <a:gd name="T16" fmla="*/ 174 w 185"/>
                  <a:gd name="T17" fmla="*/ 281 h 353"/>
                  <a:gd name="T18" fmla="*/ 0 w 185"/>
                  <a:gd name="T19" fmla="*/ 180 h 353"/>
                  <a:gd name="T20" fmla="*/ 0 w 185"/>
                  <a:gd name="T21" fmla="*/ 2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5" h="353">
                    <a:moveTo>
                      <a:pt x="185" y="253"/>
                    </a:moveTo>
                    <a:cubicBezTo>
                      <a:pt x="131" y="238"/>
                      <a:pt x="80" y="210"/>
                      <a:pt x="39" y="170"/>
                    </a:cubicBezTo>
                    <a:lnTo>
                      <a:pt x="39" y="0"/>
                    </a:lnTo>
                    <a:cubicBezTo>
                      <a:pt x="82" y="38"/>
                      <a:pt x="131" y="67"/>
                      <a:pt x="185" y="84"/>
                    </a:cubicBezTo>
                    <a:lnTo>
                      <a:pt x="185" y="253"/>
                    </a:lnTo>
                    <a:close/>
                    <a:moveTo>
                      <a:pt x="0" y="253"/>
                    </a:moveTo>
                    <a:cubicBezTo>
                      <a:pt x="48" y="300"/>
                      <a:pt x="108" y="335"/>
                      <a:pt x="174" y="353"/>
                    </a:cubicBezTo>
                    <a:lnTo>
                      <a:pt x="174" y="353"/>
                    </a:lnTo>
                    <a:lnTo>
                      <a:pt x="174" y="281"/>
                    </a:lnTo>
                    <a:cubicBezTo>
                      <a:pt x="108" y="263"/>
                      <a:pt x="48" y="228"/>
                      <a:pt x="0" y="180"/>
                    </a:cubicBezTo>
                    <a:lnTo>
                      <a:pt x="0" y="25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88" name="Freeform 396"/>
              <p:cNvSpPr>
                <a:spLocks noEditPoints="1"/>
              </p:cNvSpPr>
              <p:nvPr/>
            </p:nvSpPr>
            <p:spPr bwMode="auto">
              <a:xfrm>
                <a:off x="1810" y="3867"/>
                <a:ext cx="76" cy="85"/>
              </a:xfrm>
              <a:custGeom>
                <a:avLst/>
                <a:gdLst>
                  <a:gd name="T0" fmla="*/ 0 w 235"/>
                  <a:gd name="T1" fmla="*/ 201 h 264"/>
                  <a:gd name="T2" fmla="*/ 38 w 235"/>
                  <a:gd name="T3" fmla="*/ 232 h 264"/>
                  <a:gd name="T4" fmla="*/ 0 w 235"/>
                  <a:gd name="T5" fmla="*/ 211 h 264"/>
                  <a:gd name="T6" fmla="*/ 38 w 235"/>
                  <a:gd name="T7" fmla="*/ 243 h 264"/>
                  <a:gd name="T8" fmla="*/ 0 w 235"/>
                  <a:gd name="T9" fmla="*/ 222 h 264"/>
                  <a:gd name="T10" fmla="*/ 38 w 235"/>
                  <a:gd name="T11" fmla="*/ 253 h 264"/>
                  <a:gd name="T12" fmla="*/ 0 w 235"/>
                  <a:gd name="T13" fmla="*/ 232 h 264"/>
                  <a:gd name="T14" fmla="*/ 38 w 235"/>
                  <a:gd name="T15" fmla="*/ 264 h 264"/>
                  <a:gd name="T16" fmla="*/ 140 w 235"/>
                  <a:gd name="T17" fmla="*/ 8 h 264"/>
                  <a:gd name="T18" fmla="*/ 208 w 235"/>
                  <a:gd name="T19" fmla="*/ 47 h 264"/>
                  <a:gd name="T20" fmla="*/ 149 w 235"/>
                  <a:gd name="T21" fmla="*/ 5 h 264"/>
                  <a:gd name="T22" fmla="*/ 217 w 235"/>
                  <a:gd name="T23" fmla="*/ 45 h 264"/>
                  <a:gd name="T24" fmla="*/ 158 w 235"/>
                  <a:gd name="T25" fmla="*/ 3 h 264"/>
                  <a:gd name="T26" fmla="*/ 226 w 235"/>
                  <a:gd name="T27" fmla="*/ 42 h 264"/>
                  <a:gd name="T28" fmla="*/ 167 w 235"/>
                  <a:gd name="T29" fmla="*/ 0 h 264"/>
                  <a:gd name="T30" fmla="*/ 235 w 235"/>
                  <a:gd name="T31" fmla="*/ 4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5" h="264">
                    <a:moveTo>
                      <a:pt x="0" y="201"/>
                    </a:moveTo>
                    <a:cubicBezTo>
                      <a:pt x="11" y="212"/>
                      <a:pt x="24" y="223"/>
                      <a:pt x="38" y="232"/>
                    </a:cubicBezTo>
                    <a:moveTo>
                      <a:pt x="0" y="211"/>
                    </a:moveTo>
                    <a:cubicBezTo>
                      <a:pt x="11" y="223"/>
                      <a:pt x="24" y="233"/>
                      <a:pt x="38" y="243"/>
                    </a:cubicBezTo>
                    <a:moveTo>
                      <a:pt x="0" y="222"/>
                    </a:moveTo>
                    <a:cubicBezTo>
                      <a:pt x="11" y="233"/>
                      <a:pt x="24" y="244"/>
                      <a:pt x="38" y="253"/>
                    </a:cubicBezTo>
                    <a:moveTo>
                      <a:pt x="0" y="232"/>
                    </a:moveTo>
                    <a:cubicBezTo>
                      <a:pt x="11" y="244"/>
                      <a:pt x="24" y="254"/>
                      <a:pt x="38" y="264"/>
                    </a:cubicBezTo>
                    <a:moveTo>
                      <a:pt x="140" y="8"/>
                    </a:moveTo>
                    <a:lnTo>
                      <a:pt x="208" y="47"/>
                    </a:lnTo>
                    <a:moveTo>
                      <a:pt x="149" y="5"/>
                    </a:moveTo>
                    <a:lnTo>
                      <a:pt x="217" y="45"/>
                    </a:lnTo>
                    <a:moveTo>
                      <a:pt x="158" y="3"/>
                    </a:moveTo>
                    <a:lnTo>
                      <a:pt x="226" y="42"/>
                    </a:lnTo>
                    <a:moveTo>
                      <a:pt x="167" y="0"/>
                    </a:moveTo>
                    <a:lnTo>
                      <a:pt x="235" y="4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89" name="Freeform 397"/>
              <p:cNvSpPr>
                <a:spLocks/>
              </p:cNvSpPr>
              <p:nvPr/>
            </p:nvSpPr>
            <p:spPr bwMode="auto">
              <a:xfrm>
                <a:off x="1824" y="3876"/>
                <a:ext cx="34" cy="60"/>
              </a:xfrm>
              <a:custGeom>
                <a:avLst/>
                <a:gdLst>
                  <a:gd name="T0" fmla="*/ 0 w 106"/>
                  <a:gd name="T1" fmla="*/ 0 h 184"/>
                  <a:gd name="T2" fmla="*/ 0 w 106"/>
                  <a:gd name="T3" fmla="*/ 121 h 184"/>
                  <a:gd name="T4" fmla="*/ 106 w 106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184">
                    <a:moveTo>
                      <a:pt x="0" y="0"/>
                    </a:moveTo>
                    <a:lnTo>
                      <a:pt x="0" y="121"/>
                    </a:lnTo>
                    <a:cubicBezTo>
                      <a:pt x="31" y="149"/>
                      <a:pt x="67" y="170"/>
                      <a:pt x="106" y="184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90" name="Freeform 398"/>
              <p:cNvSpPr>
                <a:spLocks noEditPoints="1"/>
              </p:cNvSpPr>
              <p:nvPr/>
            </p:nvSpPr>
            <p:spPr bwMode="auto">
              <a:xfrm>
                <a:off x="1765" y="3859"/>
                <a:ext cx="149" cy="149"/>
              </a:xfrm>
              <a:custGeom>
                <a:avLst/>
                <a:gdLst>
                  <a:gd name="T0" fmla="*/ 299 w 461"/>
                  <a:gd name="T1" fmla="*/ 369 h 461"/>
                  <a:gd name="T2" fmla="*/ 461 w 461"/>
                  <a:gd name="T3" fmla="*/ 275 h 461"/>
                  <a:gd name="T4" fmla="*/ 461 w 461"/>
                  <a:gd name="T5" fmla="*/ 202 h 461"/>
                  <a:gd name="T6" fmla="*/ 407 w 461"/>
                  <a:gd name="T7" fmla="*/ 171 h 461"/>
                  <a:gd name="T8" fmla="*/ 407 w 461"/>
                  <a:gd name="T9" fmla="*/ 72 h 461"/>
                  <a:gd name="T10" fmla="*/ 294 w 461"/>
                  <a:gd name="T11" fmla="*/ 6 h 461"/>
                  <a:gd name="T12" fmla="*/ 242 w 461"/>
                  <a:gd name="T13" fmla="*/ 21 h 461"/>
                  <a:gd name="T14" fmla="*/ 206 w 461"/>
                  <a:gd name="T15" fmla="*/ 0 h 461"/>
                  <a:gd name="T16" fmla="*/ 164 w 461"/>
                  <a:gd name="T17" fmla="*/ 16 h 461"/>
                  <a:gd name="T18" fmla="*/ 164 w 461"/>
                  <a:gd name="T19" fmla="*/ 174 h 461"/>
                  <a:gd name="T20" fmla="*/ 125 w 461"/>
                  <a:gd name="T21" fmla="*/ 196 h 461"/>
                  <a:gd name="T22" fmla="*/ 125 w 461"/>
                  <a:gd name="T23" fmla="*/ 269 h 461"/>
                  <a:gd name="T24" fmla="*/ 299 w 461"/>
                  <a:gd name="T25" fmla="*/ 369 h 461"/>
                  <a:gd name="T26" fmla="*/ 0 w 461"/>
                  <a:gd name="T27" fmla="*/ 338 h 461"/>
                  <a:gd name="T28" fmla="*/ 79 w 461"/>
                  <a:gd name="T29" fmla="*/ 282 h 461"/>
                  <a:gd name="T30" fmla="*/ 258 w 461"/>
                  <a:gd name="T31" fmla="*/ 386 h 461"/>
                  <a:gd name="T32" fmla="*/ 258 w 461"/>
                  <a:gd name="T33" fmla="*/ 413 h 461"/>
                  <a:gd name="T34" fmla="*/ 176 w 461"/>
                  <a:gd name="T35" fmla="*/ 461 h 461"/>
                  <a:gd name="T36" fmla="*/ 0 w 461"/>
                  <a:gd name="T37" fmla="*/ 359 h 461"/>
                  <a:gd name="T38" fmla="*/ 0 w 461"/>
                  <a:gd name="T39" fmla="*/ 338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1" h="461">
                    <a:moveTo>
                      <a:pt x="299" y="369"/>
                    </a:moveTo>
                    <a:lnTo>
                      <a:pt x="461" y="275"/>
                    </a:lnTo>
                    <a:lnTo>
                      <a:pt x="461" y="202"/>
                    </a:lnTo>
                    <a:lnTo>
                      <a:pt x="407" y="171"/>
                    </a:lnTo>
                    <a:lnTo>
                      <a:pt x="407" y="72"/>
                    </a:lnTo>
                    <a:lnTo>
                      <a:pt x="294" y="6"/>
                    </a:lnTo>
                    <a:lnTo>
                      <a:pt x="242" y="21"/>
                    </a:lnTo>
                    <a:lnTo>
                      <a:pt x="206" y="0"/>
                    </a:lnTo>
                    <a:lnTo>
                      <a:pt x="164" y="16"/>
                    </a:lnTo>
                    <a:lnTo>
                      <a:pt x="164" y="174"/>
                    </a:lnTo>
                    <a:lnTo>
                      <a:pt x="125" y="196"/>
                    </a:lnTo>
                    <a:lnTo>
                      <a:pt x="125" y="269"/>
                    </a:lnTo>
                    <a:cubicBezTo>
                      <a:pt x="174" y="316"/>
                      <a:pt x="233" y="351"/>
                      <a:pt x="299" y="369"/>
                    </a:cubicBezTo>
                    <a:close/>
                    <a:moveTo>
                      <a:pt x="0" y="338"/>
                    </a:moveTo>
                    <a:lnTo>
                      <a:pt x="79" y="282"/>
                    </a:lnTo>
                    <a:lnTo>
                      <a:pt x="258" y="386"/>
                    </a:lnTo>
                    <a:lnTo>
                      <a:pt x="258" y="413"/>
                    </a:lnTo>
                    <a:lnTo>
                      <a:pt x="176" y="461"/>
                    </a:lnTo>
                    <a:lnTo>
                      <a:pt x="0" y="359"/>
                    </a:lnTo>
                    <a:lnTo>
                      <a:pt x="0" y="33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91" name="Freeform 399"/>
              <p:cNvSpPr>
                <a:spLocks/>
              </p:cNvSpPr>
              <p:nvPr/>
            </p:nvSpPr>
            <p:spPr bwMode="auto">
              <a:xfrm>
                <a:off x="1840" y="3959"/>
                <a:ext cx="19" cy="11"/>
              </a:xfrm>
              <a:custGeom>
                <a:avLst/>
                <a:gdLst>
                  <a:gd name="T0" fmla="*/ 6 w 61"/>
                  <a:gd name="T1" fmla="*/ 0 h 32"/>
                  <a:gd name="T2" fmla="*/ 57 w 61"/>
                  <a:gd name="T3" fmla="*/ 20 h 32"/>
                  <a:gd name="T4" fmla="*/ 60 w 61"/>
                  <a:gd name="T5" fmla="*/ 28 h 32"/>
                  <a:gd name="T6" fmla="*/ 55 w 61"/>
                  <a:gd name="T7" fmla="*/ 32 h 32"/>
                  <a:gd name="T8" fmla="*/ 55 w 61"/>
                  <a:gd name="T9" fmla="*/ 32 h 32"/>
                  <a:gd name="T10" fmla="*/ 6 w 61"/>
                  <a:gd name="T11" fmla="*/ 12 h 32"/>
                  <a:gd name="T12" fmla="*/ 1 w 61"/>
                  <a:gd name="T13" fmla="*/ 5 h 32"/>
                  <a:gd name="T14" fmla="*/ 6 w 61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32">
                    <a:moveTo>
                      <a:pt x="6" y="0"/>
                    </a:moveTo>
                    <a:lnTo>
                      <a:pt x="57" y="20"/>
                    </a:lnTo>
                    <a:cubicBezTo>
                      <a:pt x="60" y="22"/>
                      <a:pt x="61" y="25"/>
                      <a:pt x="60" y="28"/>
                    </a:cubicBezTo>
                    <a:cubicBezTo>
                      <a:pt x="59" y="30"/>
                      <a:pt x="57" y="31"/>
                      <a:pt x="55" y="32"/>
                    </a:cubicBezTo>
                    <a:lnTo>
                      <a:pt x="55" y="32"/>
                    </a:lnTo>
                    <a:lnTo>
                      <a:pt x="6" y="12"/>
                    </a:lnTo>
                    <a:cubicBezTo>
                      <a:pt x="3" y="11"/>
                      <a:pt x="0" y="8"/>
                      <a:pt x="1" y="5"/>
                    </a:cubicBezTo>
                    <a:cubicBezTo>
                      <a:pt x="2" y="2"/>
                      <a:pt x="3" y="1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92" name="Rectangle 400"/>
              <p:cNvSpPr>
                <a:spLocks noChangeArrowheads="1"/>
              </p:cNvSpPr>
              <p:nvPr/>
            </p:nvSpPr>
            <p:spPr bwMode="auto">
              <a:xfrm>
                <a:off x="1834" y="3947"/>
                <a:ext cx="31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93" name="Freeform 401"/>
              <p:cNvSpPr>
                <a:spLocks/>
              </p:cNvSpPr>
              <p:nvPr/>
            </p:nvSpPr>
            <p:spPr bwMode="auto">
              <a:xfrm>
                <a:off x="1835" y="3948"/>
                <a:ext cx="24" cy="15"/>
              </a:xfrm>
              <a:custGeom>
                <a:avLst/>
                <a:gdLst>
                  <a:gd name="T0" fmla="*/ 0 w 24"/>
                  <a:gd name="T1" fmla="*/ 0 h 15"/>
                  <a:gd name="T2" fmla="*/ 24 w 24"/>
                  <a:gd name="T3" fmla="*/ 10 h 15"/>
                  <a:gd name="T4" fmla="*/ 24 w 24"/>
                  <a:gd name="T5" fmla="*/ 15 h 15"/>
                  <a:gd name="T6" fmla="*/ 0 w 24"/>
                  <a:gd name="T7" fmla="*/ 6 h 15"/>
                  <a:gd name="T8" fmla="*/ 0 w 24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0"/>
                    </a:moveTo>
                    <a:lnTo>
                      <a:pt x="24" y="10"/>
                    </a:lnTo>
                    <a:lnTo>
                      <a:pt x="24" y="15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94" name="Rectangle 402"/>
              <p:cNvSpPr>
                <a:spLocks noChangeArrowheads="1"/>
              </p:cNvSpPr>
              <p:nvPr/>
            </p:nvSpPr>
            <p:spPr bwMode="auto">
              <a:xfrm>
                <a:off x="1834" y="3947"/>
                <a:ext cx="31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95" name="Freeform 403"/>
              <p:cNvSpPr>
                <a:spLocks noEditPoints="1"/>
              </p:cNvSpPr>
              <p:nvPr/>
            </p:nvSpPr>
            <p:spPr bwMode="auto">
              <a:xfrm>
                <a:off x="1835" y="3948"/>
                <a:ext cx="24" cy="15"/>
              </a:xfrm>
              <a:custGeom>
                <a:avLst/>
                <a:gdLst>
                  <a:gd name="T0" fmla="*/ 0 w 24"/>
                  <a:gd name="T1" fmla="*/ 0 h 15"/>
                  <a:gd name="T2" fmla="*/ 24 w 24"/>
                  <a:gd name="T3" fmla="*/ 10 h 15"/>
                  <a:gd name="T4" fmla="*/ 24 w 24"/>
                  <a:gd name="T5" fmla="*/ 15 h 15"/>
                  <a:gd name="T6" fmla="*/ 0 w 24"/>
                  <a:gd name="T7" fmla="*/ 2 h 15"/>
                  <a:gd name="T8" fmla="*/ 24 w 24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0"/>
                    </a:moveTo>
                    <a:lnTo>
                      <a:pt x="24" y="10"/>
                    </a:lnTo>
                    <a:lnTo>
                      <a:pt x="24" y="15"/>
                    </a:lnTo>
                    <a:moveTo>
                      <a:pt x="0" y="2"/>
                    </a:moveTo>
                    <a:lnTo>
                      <a:pt x="24" y="12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96" name="Freeform 404"/>
              <p:cNvSpPr>
                <a:spLocks/>
              </p:cNvSpPr>
              <p:nvPr/>
            </p:nvSpPr>
            <p:spPr bwMode="auto">
              <a:xfrm>
                <a:off x="1835" y="3948"/>
                <a:ext cx="24" cy="15"/>
              </a:xfrm>
              <a:custGeom>
                <a:avLst/>
                <a:gdLst>
                  <a:gd name="T0" fmla="*/ 0 w 24"/>
                  <a:gd name="T1" fmla="*/ 0 h 15"/>
                  <a:gd name="T2" fmla="*/ 0 w 24"/>
                  <a:gd name="T3" fmla="*/ 6 h 15"/>
                  <a:gd name="T4" fmla="*/ 24 w 24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15">
                    <a:moveTo>
                      <a:pt x="0" y="0"/>
                    </a:moveTo>
                    <a:lnTo>
                      <a:pt x="0" y="6"/>
                    </a:lnTo>
                    <a:lnTo>
                      <a:pt x="24" y="15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97" name="Freeform 405"/>
              <p:cNvSpPr>
                <a:spLocks/>
              </p:cNvSpPr>
              <p:nvPr/>
            </p:nvSpPr>
            <p:spPr bwMode="auto">
              <a:xfrm>
                <a:off x="1852" y="3936"/>
                <a:ext cx="4" cy="4"/>
              </a:xfrm>
              <a:custGeom>
                <a:avLst/>
                <a:gdLst>
                  <a:gd name="T0" fmla="*/ 3 w 4"/>
                  <a:gd name="T1" fmla="*/ 1 h 4"/>
                  <a:gd name="T2" fmla="*/ 1 w 4"/>
                  <a:gd name="T3" fmla="*/ 0 h 4"/>
                  <a:gd name="T4" fmla="*/ 0 w 4"/>
                  <a:gd name="T5" fmla="*/ 3 h 4"/>
                  <a:gd name="T6" fmla="*/ 3 w 4"/>
                  <a:gd name="T7" fmla="*/ 4 h 4"/>
                  <a:gd name="T8" fmla="*/ 3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3" y="3"/>
                      <a:pt x="4" y="2"/>
                      <a:pt x="3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798" name="Picture 406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8" y="3869"/>
                <a:ext cx="47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9" name="Freeform 407"/>
              <p:cNvSpPr>
                <a:spLocks/>
              </p:cNvSpPr>
              <p:nvPr/>
            </p:nvSpPr>
            <p:spPr bwMode="auto">
              <a:xfrm>
                <a:off x="1824" y="3876"/>
                <a:ext cx="34" cy="60"/>
              </a:xfrm>
              <a:custGeom>
                <a:avLst/>
                <a:gdLst>
                  <a:gd name="T0" fmla="*/ 5 w 106"/>
                  <a:gd name="T1" fmla="*/ 119 h 184"/>
                  <a:gd name="T2" fmla="*/ 5 w 106"/>
                  <a:gd name="T3" fmla="*/ 4 h 184"/>
                  <a:gd name="T4" fmla="*/ 0 w 106"/>
                  <a:gd name="T5" fmla="*/ 0 h 184"/>
                  <a:gd name="T6" fmla="*/ 106 w 106"/>
                  <a:gd name="T7" fmla="*/ 63 h 184"/>
                  <a:gd name="T8" fmla="*/ 106 w 106"/>
                  <a:gd name="T9" fmla="*/ 63 h 184"/>
                  <a:gd name="T10" fmla="*/ 106 w 106"/>
                  <a:gd name="T11" fmla="*/ 184 h 184"/>
                  <a:gd name="T12" fmla="*/ 106 w 106"/>
                  <a:gd name="T13" fmla="*/ 179 h 184"/>
                  <a:gd name="T14" fmla="*/ 5 w 106"/>
                  <a:gd name="T15" fmla="*/ 11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184">
                    <a:moveTo>
                      <a:pt x="5" y="119"/>
                    </a:moveTo>
                    <a:lnTo>
                      <a:pt x="5" y="4"/>
                    </a:lnTo>
                    <a:lnTo>
                      <a:pt x="0" y="0"/>
                    </a:lnTo>
                    <a:cubicBezTo>
                      <a:pt x="30" y="29"/>
                      <a:pt x="66" y="51"/>
                      <a:pt x="106" y="63"/>
                    </a:cubicBezTo>
                    <a:lnTo>
                      <a:pt x="106" y="63"/>
                    </a:lnTo>
                    <a:lnTo>
                      <a:pt x="106" y="184"/>
                    </a:lnTo>
                    <a:lnTo>
                      <a:pt x="106" y="179"/>
                    </a:lnTo>
                    <a:cubicBezTo>
                      <a:pt x="69" y="165"/>
                      <a:pt x="35" y="145"/>
                      <a:pt x="5" y="11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00" name="Freeform 408"/>
              <p:cNvSpPr>
                <a:spLocks/>
              </p:cNvSpPr>
              <p:nvPr/>
            </p:nvSpPr>
            <p:spPr bwMode="auto">
              <a:xfrm>
                <a:off x="1575" y="4111"/>
                <a:ext cx="36" cy="20"/>
              </a:xfrm>
              <a:custGeom>
                <a:avLst/>
                <a:gdLst>
                  <a:gd name="T0" fmla="*/ 49 w 111"/>
                  <a:gd name="T1" fmla="*/ 61 h 62"/>
                  <a:gd name="T2" fmla="*/ 105 w 111"/>
                  <a:gd name="T3" fmla="*/ 37 h 62"/>
                  <a:gd name="T4" fmla="*/ 95 w 111"/>
                  <a:gd name="T5" fmla="*/ 3 h 62"/>
                  <a:gd name="T6" fmla="*/ 80 w 111"/>
                  <a:gd name="T7" fmla="*/ 0 h 62"/>
                  <a:gd name="T8" fmla="*/ 0 w 111"/>
                  <a:gd name="T9" fmla="*/ 62 h 62"/>
                  <a:gd name="T10" fmla="*/ 49 w 111"/>
                  <a:gd name="T11" fmla="*/ 6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62">
                    <a:moveTo>
                      <a:pt x="49" y="61"/>
                    </a:moveTo>
                    <a:cubicBezTo>
                      <a:pt x="70" y="61"/>
                      <a:pt x="90" y="52"/>
                      <a:pt x="105" y="37"/>
                    </a:cubicBezTo>
                    <a:cubicBezTo>
                      <a:pt x="111" y="25"/>
                      <a:pt x="107" y="10"/>
                      <a:pt x="95" y="3"/>
                    </a:cubicBezTo>
                    <a:cubicBezTo>
                      <a:pt x="91" y="1"/>
                      <a:pt x="85" y="0"/>
                      <a:pt x="80" y="0"/>
                    </a:cubicBezTo>
                    <a:lnTo>
                      <a:pt x="0" y="62"/>
                    </a:lnTo>
                    <a:lnTo>
                      <a:pt x="49" y="61"/>
                    </a:lnTo>
                    <a:close/>
                  </a:path>
                </a:pathLst>
              </a:custGeom>
              <a:solidFill>
                <a:srgbClr val="DDDDD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801" name="Picture 409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4102"/>
                <a:ext cx="42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" name="Group 611"/>
            <p:cNvGrpSpPr>
              <a:grpSpLocks/>
            </p:cNvGrpSpPr>
            <p:nvPr/>
          </p:nvGrpSpPr>
          <p:grpSpPr bwMode="auto">
            <a:xfrm>
              <a:off x="668893" y="3334543"/>
              <a:ext cx="2519363" cy="3032125"/>
              <a:chOff x="327" y="2310"/>
              <a:chExt cx="1587" cy="1910"/>
            </a:xfrm>
          </p:grpSpPr>
          <p:pic>
            <p:nvPicPr>
              <p:cNvPr id="402" name="Picture 411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5" y="4102"/>
                <a:ext cx="42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3" name="Freeform 412"/>
              <p:cNvSpPr>
                <a:spLocks/>
              </p:cNvSpPr>
              <p:nvPr/>
            </p:nvSpPr>
            <p:spPr bwMode="auto">
              <a:xfrm>
                <a:off x="1574" y="4107"/>
                <a:ext cx="27" cy="24"/>
              </a:xfrm>
              <a:custGeom>
                <a:avLst/>
                <a:gdLst>
                  <a:gd name="T0" fmla="*/ 0 w 27"/>
                  <a:gd name="T1" fmla="*/ 24 h 24"/>
                  <a:gd name="T2" fmla="*/ 0 w 27"/>
                  <a:gd name="T3" fmla="*/ 18 h 24"/>
                  <a:gd name="T4" fmla="*/ 27 w 27"/>
                  <a:gd name="T5" fmla="*/ 0 h 24"/>
                  <a:gd name="T6" fmla="*/ 27 w 27"/>
                  <a:gd name="T7" fmla="*/ 9 h 24"/>
                  <a:gd name="T8" fmla="*/ 0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0" y="24"/>
                    </a:moveTo>
                    <a:lnTo>
                      <a:pt x="0" y="18"/>
                    </a:lnTo>
                    <a:lnTo>
                      <a:pt x="27" y="0"/>
                    </a:lnTo>
                    <a:lnTo>
                      <a:pt x="27" y="9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4" name="Rectangle 413"/>
              <p:cNvSpPr>
                <a:spLocks noChangeArrowheads="1"/>
              </p:cNvSpPr>
              <p:nvPr/>
            </p:nvSpPr>
            <p:spPr bwMode="auto">
              <a:xfrm>
                <a:off x="1509" y="4066"/>
                <a:ext cx="98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5" name="Rectangle 414"/>
              <p:cNvSpPr>
                <a:spLocks noChangeArrowheads="1"/>
              </p:cNvSpPr>
              <p:nvPr/>
            </p:nvSpPr>
            <p:spPr bwMode="auto">
              <a:xfrm>
                <a:off x="1509" y="4071"/>
                <a:ext cx="98" cy="5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6" name="Rectangle 415"/>
              <p:cNvSpPr>
                <a:spLocks noChangeArrowheads="1"/>
              </p:cNvSpPr>
              <p:nvPr/>
            </p:nvSpPr>
            <p:spPr bwMode="auto">
              <a:xfrm>
                <a:off x="1509" y="4076"/>
                <a:ext cx="98" cy="5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7" name="Rectangle 416"/>
              <p:cNvSpPr>
                <a:spLocks noChangeArrowheads="1"/>
              </p:cNvSpPr>
              <p:nvPr/>
            </p:nvSpPr>
            <p:spPr bwMode="auto">
              <a:xfrm>
                <a:off x="1509" y="4081"/>
                <a:ext cx="98" cy="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8" name="Rectangle 417"/>
              <p:cNvSpPr>
                <a:spLocks noChangeArrowheads="1"/>
              </p:cNvSpPr>
              <p:nvPr/>
            </p:nvSpPr>
            <p:spPr bwMode="auto">
              <a:xfrm>
                <a:off x="1509" y="4086"/>
                <a:ext cx="98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9" name="Rectangle 418"/>
              <p:cNvSpPr>
                <a:spLocks noChangeArrowheads="1"/>
              </p:cNvSpPr>
              <p:nvPr/>
            </p:nvSpPr>
            <p:spPr bwMode="auto">
              <a:xfrm>
                <a:off x="1509" y="4091"/>
                <a:ext cx="98" cy="6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0" name="Rectangle 419"/>
              <p:cNvSpPr>
                <a:spLocks noChangeArrowheads="1"/>
              </p:cNvSpPr>
              <p:nvPr/>
            </p:nvSpPr>
            <p:spPr bwMode="auto">
              <a:xfrm>
                <a:off x="1509" y="4097"/>
                <a:ext cx="98" cy="5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1" name="Rectangle 420"/>
              <p:cNvSpPr>
                <a:spLocks noChangeArrowheads="1"/>
              </p:cNvSpPr>
              <p:nvPr/>
            </p:nvSpPr>
            <p:spPr bwMode="auto">
              <a:xfrm>
                <a:off x="1509" y="4102"/>
                <a:ext cx="98" cy="5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2" name="Rectangle 421"/>
              <p:cNvSpPr>
                <a:spLocks noChangeArrowheads="1"/>
              </p:cNvSpPr>
              <p:nvPr/>
            </p:nvSpPr>
            <p:spPr bwMode="auto">
              <a:xfrm>
                <a:off x="1509" y="4107"/>
                <a:ext cx="98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3" name="Rectangle 422"/>
              <p:cNvSpPr>
                <a:spLocks noChangeArrowheads="1"/>
              </p:cNvSpPr>
              <p:nvPr/>
            </p:nvSpPr>
            <p:spPr bwMode="auto">
              <a:xfrm>
                <a:off x="1509" y="4112"/>
                <a:ext cx="98" cy="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4" name="Rectangle 423"/>
              <p:cNvSpPr>
                <a:spLocks noChangeArrowheads="1"/>
              </p:cNvSpPr>
              <p:nvPr/>
            </p:nvSpPr>
            <p:spPr bwMode="auto">
              <a:xfrm>
                <a:off x="1509" y="4117"/>
                <a:ext cx="98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5" name="Rectangle 424"/>
              <p:cNvSpPr>
                <a:spLocks noChangeArrowheads="1"/>
              </p:cNvSpPr>
              <p:nvPr/>
            </p:nvSpPr>
            <p:spPr bwMode="auto">
              <a:xfrm>
                <a:off x="1509" y="4122"/>
                <a:ext cx="98" cy="6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6" name="Freeform 425"/>
              <p:cNvSpPr>
                <a:spLocks/>
              </p:cNvSpPr>
              <p:nvPr/>
            </p:nvSpPr>
            <p:spPr bwMode="auto">
              <a:xfrm>
                <a:off x="1518" y="4074"/>
                <a:ext cx="83" cy="51"/>
              </a:xfrm>
              <a:custGeom>
                <a:avLst/>
                <a:gdLst>
                  <a:gd name="T0" fmla="*/ 0 w 83"/>
                  <a:gd name="T1" fmla="*/ 18 h 51"/>
                  <a:gd name="T2" fmla="*/ 25 w 83"/>
                  <a:gd name="T3" fmla="*/ 0 h 51"/>
                  <a:gd name="T4" fmla="*/ 83 w 83"/>
                  <a:gd name="T5" fmla="*/ 33 h 51"/>
                  <a:gd name="T6" fmla="*/ 56 w 83"/>
                  <a:gd name="T7" fmla="*/ 51 h 51"/>
                  <a:gd name="T8" fmla="*/ 0 w 83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51">
                    <a:moveTo>
                      <a:pt x="0" y="18"/>
                    </a:moveTo>
                    <a:lnTo>
                      <a:pt x="25" y="0"/>
                    </a:lnTo>
                    <a:lnTo>
                      <a:pt x="83" y="33"/>
                    </a:lnTo>
                    <a:lnTo>
                      <a:pt x="56" y="51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7" name="Freeform 426"/>
              <p:cNvSpPr>
                <a:spLocks/>
              </p:cNvSpPr>
              <p:nvPr/>
            </p:nvSpPr>
            <p:spPr bwMode="auto">
              <a:xfrm>
                <a:off x="1614" y="4059"/>
                <a:ext cx="70" cy="47"/>
              </a:xfrm>
              <a:custGeom>
                <a:avLst/>
                <a:gdLst>
                  <a:gd name="T0" fmla="*/ 59 w 215"/>
                  <a:gd name="T1" fmla="*/ 142 h 146"/>
                  <a:gd name="T2" fmla="*/ 193 w 215"/>
                  <a:gd name="T3" fmla="*/ 97 h 146"/>
                  <a:gd name="T4" fmla="*/ 187 w 215"/>
                  <a:gd name="T5" fmla="*/ 12 h 146"/>
                  <a:gd name="T6" fmla="*/ 162 w 215"/>
                  <a:gd name="T7" fmla="*/ 0 h 146"/>
                  <a:gd name="T8" fmla="*/ 162 w 215"/>
                  <a:gd name="T9" fmla="*/ 0 h 146"/>
                  <a:gd name="T10" fmla="*/ 0 w 215"/>
                  <a:gd name="T11" fmla="*/ 133 h 146"/>
                  <a:gd name="T12" fmla="*/ 59 w 215"/>
                  <a:gd name="T13" fmla="*/ 14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146">
                    <a:moveTo>
                      <a:pt x="59" y="142"/>
                    </a:moveTo>
                    <a:cubicBezTo>
                      <a:pt x="108" y="146"/>
                      <a:pt x="157" y="130"/>
                      <a:pt x="193" y="97"/>
                    </a:cubicBezTo>
                    <a:cubicBezTo>
                      <a:pt x="215" y="72"/>
                      <a:pt x="212" y="34"/>
                      <a:pt x="187" y="12"/>
                    </a:cubicBezTo>
                    <a:cubicBezTo>
                      <a:pt x="180" y="6"/>
                      <a:pt x="171" y="2"/>
                      <a:pt x="162" y="0"/>
                    </a:cubicBezTo>
                    <a:lnTo>
                      <a:pt x="162" y="0"/>
                    </a:lnTo>
                    <a:lnTo>
                      <a:pt x="0" y="133"/>
                    </a:lnTo>
                    <a:lnTo>
                      <a:pt x="59" y="142"/>
                    </a:lnTo>
                    <a:close/>
                  </a:path>
                </a:pathLst>
              </a:custGeom>
              <a:solidFill>
                <a:srgbClr val="DDDDD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8" name="Rectangle 427"/>
              <p:cNvSpPr>
                <a:spLocks noChangeArrowheads="1"/>
              </p:cNvSpPr>
              <p:nvPr/>
            </p:nvSpPr>
            <p:spPr bwMode="auto">
              <a:xfrm>
                <a:off x="1633" y="4035"/>
                <a:ext cx="7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`</a:t>
                </a:r>
                <a:endParaRPr lang="en-US" altLang="ko-KR"/>
              </a:p>
            </p:txBody>
          </p:sp>
          <p:sp>
            <p:nvSpPr>
              <p:cNvPr id="419" name="Rectangle 428"/>
              <p:cNvSpPr>
                <a:spLocks noChangeArrowheads="1"/>
              </p:cNvSpPr>
              <p:nvPr/>
            </p:nvSpPr>
            <p:spPr bwMode="auto">
              <a:xfrm>
                <a:off x="1550" y="4009"/>
                <a:ext cx="119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0" name="Rectangle 429"/>
              <p:cNvSpPr>
                <a:spLocks noChangeArrowheads="1"/>
              </p:cNvSpPr>
              <p:nvPr/>
            </p:nvSpPr>
            <p:spPr bwMode="auto">
              <a:xfrm>
                <a:off x="1550" y="4014"/>
                <a:ext cx="119" cy="5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1" name="Rectangle 430"/>
              <p:cNvSpPr>
                <a:spLocks noChangeArrowheads="1"/>
              </p:cNvSpPr>
              <p:nvPr/>
            </p:nvSpPr>
            <p:spPr bwMode="auto">
              <a:xfrm>
                <a:off x="1550" y="4019"/>
                <a:ext cx="119" cy="5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2" name="Rectangle 431"/>
              <p:cNvSpPr>
                <a:spLocks noChangeArrowheads="1"/>
              </p:cNvSpPr>
              <p:nvPr/>
            </p:nvSpPr>
            <p:spPr bwMode="auto">
              <a:xfrm>
                <a:off x="1550" y="4024"/>
                <a:ext cx="119" cy="5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3" name="Rectangle 432"/>
              <p:cNvSpPr>
                <a:spLocks noChangeArrowheads="1"/>
              </p:cNvSpPr>
              <p:nvPr/>
            </p:nvSpPr>
            <p:spPr bwMode="auto">
              <a:xfrm>
                <a:off x="1550" y="4029"/>
                <a:ext cx="119" cy="6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4" name="Rectangle 433"/>
              <p:cNvSpPr>
                <a:spLocks noChangeArrowheads="1"/>
              </p:cNvSpPr>
              <p:nvPr/>
            </p:nvSpPr>
            <p:spPr bwMode="auto">
              <a:xfrm>
                <a:off x="1550" y="4035"/>
                <a:ext cx="119" cy="5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5" name="Rectangle 434"/>
              <p:cNvSpPr>
                <a:spLocks noChangeArrowheads="1"/>
              </p:cNvSpPr>
              <p:nvPr/>
            </p:nvSpPr>
            <p:spPr bwMode="auto">
              <a:xfrm>
                <a:off x="1550" y="4040"/>
                <a:ext cx="119" cy="5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6" name="Rectangle 435"/>
              <p:cNvSpPr>
                <a:spLocks noChangeArrowheads="1"/>
              </p:cNvSpPr>
              <p:nvPr/>
            </p:nvSpPr>
            <p:spPr bwMode="auto">
              <a:xfrm>
                <a:off x="1550" y="4045"/>
                <a:ext cx="119" cy="5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7" name="Rectangle 436"/>
              <p:cNvSpPr>
                <a:spLocks noChangeArrowheads="1"/>
              </p:cNvSpPr>
              <p:nvPr/>
            </p:nvSpPr>
            <p:spPr bwMode="auto">
              <a:xfrm>
                <a:off x="1550" y="4050"/>
                <a:ext cx="119" cy="5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8" name="Rectangle 437"/>
              <p:cNvSpPr>
                <a:spLocks noChangeArrowheads="1"/>
              </p:cNvSpPr>
              <p:nvPr/>
            </p:nvSpPr>
            <p:spPr bwMode="auto">
              <a:xfrm>
                <a:off x="1550" y="4055"/>
                <a:ext cx="119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9" name="Rectangle 438"/>
              <p:cNvSpPr>
                <a:spLocks noChangeArrowheads="1"/>
              </p:cNvSpPr>
              <p:nvPr/>
            </p:nvSpPr>
            <p:spPr bwMode="auto">
              <a:xfrm>
                <a:off x="1550" y="4060"/>
                <a:ext cx="119" cy="6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0" name="Rectangle 439"/>
              <p:cNvSpPr>
                <a:spLocks noChangeArrowheads="1"/>
              </p:cNvSpPr>
              <p:nvPr/>
            </p:nvSpPr>
            <p:spPr bwMode="auto">
              <a:xfrm>
                <a:off x="1550" y="4066"/>
                <a:ext cx="119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1" name="Rectangle 440"/>
              <p:cNvSpPr>
                <a:spLocks noChangeArrowheads="1"/>
              </p:cNvSpPr>
              <p:nvPr/>
            </p:nvSpPr>
            <p:spPr bwMode="auto">
              <a:xfrm>
                <a:off x="1550" y="4071"/>
                <a:ext cx="119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2" name="Rectangle 441"/>
              <p:cNvSpPr>
                <a:spLocks noChangeArrowheads="1"/>
              </p:cNvSpPr>
              <p:nvPr/>
            </p:nvSpPr>
            <p:spPr bwMode="auto">
              <a:xfrm>
                <a:off x="1550" y="4076"/>
                <a:ext cx="119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3" name="Rectangle 442"/>
              <p:cNvSpPr>
                <a:spLocks noChangeArrowheads="1"/>
              </p:cNvSpPr>
              <p:nvPr/>
            </p:nvSpPr>
            <p:spPr bwMode="auto">
              <a:xfrm>
                <a:off x="1550" y="4081"/>
                <a:ext cx="119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34" name="Freeform 443"/>
              <p:cNvSpPr>
                <a:spLocks/>
              </p:cNvSpPr>
              <p:nvPr/>
            </p:nvSpPr>
            <p:spPr bwMode="auto">
              <a:xfrm>
                <a:off x="1558" y="4015"/>
                <a:ext cx="108" cy="63"/>
              </a:xfrm>
              <a:custGeom>
                <a:avLst/>
                <a:gdLst>
                  <a:gd name="T0" fmla="*/ 174 w 336"/>
                  <a:gd name="T1" fmla="*/ 197 h 197"/>
                  <a:gd name="T2" fmla="*/ 336 w 336"/>
                  <a:gd name="T3" fmla="*/ 102 h 197"/>
                  <a:gd name="T4" fmla="*/ 162 w 336"/>
                  <a:gd name="T5" fmla="*/ 0 h 197"/>
                  <a:gd name="T6" fmla="*/ 0 w 336"/>
                  <a:gd name="T7" fmla="*/ 96 h 197"/>
                  <a:gd name="T8" fmla="*/ 174 w 336"/>
                  <a:gd name="T9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197">
                    <a:moveTo>
                      <a:pt x="174" y="197"/>
                    </a:moveTo>
                    <a:lnTo>
                      <a:pt x="336" y="102"/>
                    </a:lnTo>
                    <a:lnTo>
                      <a:pt x="162" y="0"/>
                    </a:lnTo>
                    <a:lnTo>
                      <a:pt x="0" y="96"/>
                    </a:lnTo>
                    <a:cubicBezTo>
                      <a:pt x="49" y="144"/>
                      <a:pt x="108" y="178"/>
                      <a:pt x="174" y="19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435" name="Picture 444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" y="3998"/>
                <a:ext cx="26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" name="Picture 445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" y="3998"/>
                <a:ext cx="26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7" name="Freeform 446"/>
              <p:cNvSpPr>
                <a:spLocks/>
              </p:cNvSpPr>
              <p:nvPr/>
            </p:nvSpPr>
            <p:spPr bwMode="auto">
              <a:xfrm>
                <a:off x="1618" y="4008"/>
                <a:ext cx="11" cy="61"/>
              </a:xfrm>
              <a:custGeom>
                <a:avLst/>
                <a:gdLst>
                  <a:gd name="T0" fmla="*/ 0 w 11"/>
                  <a:gd name="T1" fmla="*/ 61 h 61"/>
                  <a:gd name="T2" fmla="*/ 0 w 11"/>
                  <a:gd name="T3" fmla="*/ 7 h 61"/>
                  <a:gd name="T4" fmla="*/ 11 w 11"/>
                  <a:gd name="T5" fmla="*/ 0 h 61"/>
                  <a:gd name="T6" fmla="*/ 10 w 11"/>
                  <a:gd name="T7" fmla="*/ 52 h 61"/>
                  <a:gd name="T8" fmla="*/ 0 w 11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1">
                    <a:moveTo>
                      <a:pt x="0" y="61"/>
                    </a:moveTo>
                    <a:lnTo>
                      <a:pt x="0" y="7"/>
                    </a:lnTo>
                    <a:lnTo>
                      <a:pt x="11" y="0"/>
                    </a:lnTo>
                    <a:lnTo>
                      <a:pt x="10" y="52"/>
                    </a:lnTo>
                    <a:lnTo>
                      <a:pt x="0" y="6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438" name="Picture 447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2" y="3998"/>
                <a:ext cx="31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9" name="Freeform 448"/>
              <p:cNvSpPr>
                <a:spLocks/>
              </p:cNvSpPr>
              <p:nvPr/>
            </p:nvSpPr>
            <p:spPr bwMode="auto">
              <a:xfrm>
                <a:off x="1628" y="4006"/>
                <a:ext cx="21" cy="49"/>
              </a:xfrm>
              <a:custGeom>
                <a:avLst/>
                <a:gdLst>
                  <a:gd name="T0" fmla="*/ 1 w 21"/>
                  <a:gd name="T1" fmla="*/ 8 h 49"/>
                  <a:gd name="T2" fmla="*/ 21 w 21"/>
                  <a:gd name="T3" fmla="*/ 0 h 49"/>
                  <a:gd name="T4" fmla="*/ 21 w 21"/>
                  <a:gd name="T5" fmla="*/ 32 h 49"/>
                  <a:gd name="T6" fmla="*/ 0 w 21"/>
                  <a:gd name="T7" fmla="*/ 49 h 49"/>
                  <a:gd name="T8" fmla="*/ 1 w 21"/>
                  <a:gd name="T9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9">
                    <a:moveTo>
                      <a:pt x="1" y="8"/>
                    </a:moveTo>
                    <a:lnTo>
                      <a:pt x="21" y="0"/>
                    </a:lnTo>
                    <a:lnTo>
                      <a:pt x="21" y="32"/>
                    </a:lnTo>
                    <a:lnTo>
                      <a:pt x="0" y="49"/>
                    </a:lnTo>
                    <a:lnTo>
                      <a:pt x="1" y="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0" name="Rectangle 449"/>
              <p:cNvSpPr>
                <a:spLocks noChangeArrowheads="1"/>
              </p:cNvSpPr>
              <p:nvPr/>
            </p:nvSpPr>
            <p:spPr bwMode="auto">
              <a:xfrm>
                <a:off x="1586" y="3978"/>
                <a:ext cx="67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1" name="Rectangle 450"/>
              <p:cNvSpPr>
                <a:spLocks noChangeArrowheads="1"/>
              </p:cNvSpPr>
              <p:nvPr/>
            </p:nvSpPr>
            <p:spPr bwMode="auto">
              <a:xfrm>
                <a:off x="1586" y="3983"/>
                <a:ext cx="67" cy="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2" name="Rectangle 451"/>
              <p:cNvSpPr>
                <a:spLocks noChangeArrowheads="1"/>
              </p:cNvSpPr>
              <p:nvPr/>
            </p:nvSpPr>
            <p:spPr bwMode="auto">
              <a:xfrm>
                <a:off x="1586" y="3988"/>
                <a:ext cx="67" cy="5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3" name="Rectangle 452"/>
              <p:cNvSpPr>
                <a:spLocks noChangeArrowheads="1"/>
              </p:cNvSpPr>
              <p:nvPr/>
            </p:nvSpPr>
            <p:spPr bwMode="auto">
              <a:xfrm>
                <a:off x="1586" y="3993"/>
                <a:ext cx="67" cy="5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4" name="Rectangle 453"/>
              <p:cNvSpPr>
                <a:spLocks noChangeArrowheads="1"/>
              </p:cNvSpPr>
              <p:nvPr/>
            </p:nvSpPr>
            <p:spPr bwMode="auto">
              <a:xfrm>
                <a:off x="1586" y="3998"/>
                <a:ext cx="67" cy="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5" name="Rectangle 454"/>
              <p:cNvSpPr>
                <a:spLocks noChangeArrowheads="1"/>
              </p:cNvSpPr>
              <p:nvPr/>
            </p:nvSpPr>
            <p:spPr bwMode="auto">
              <a:xfrm>
                <a:off x="1586" y="4004"/>
                <a:ext cx="67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6" name="Rectangle 455"/>
              <p:cNvSpPr>
                <a:spLocks noChangeArrowheads="1"/>
              </p:cNvSpPr>
              <p:nvPr/>
            </p:nvSpPr>
            <p:spPr bwMode="auto">
              <a:xfrm>
                <a:off x="1586" y="4009"/>
                <a:ext cx="67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7" name="Rectangle 456"/>
              <p:cNvSpPr>
                <a:spLocks noChangeArrowheads="1"/>
              </p:cNvSpPr>
              <p:nvPr/>
            </p:nvSpPr>
            <p:spPr bwMode="auto">
              <a:xfrm>
                <a:off x="1586" y="4014"/>
                <a:ext cx="67" cy="5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8" name="Freeform 457"/>
              <p:cNvSpPr>
                <a:spLocks/>
              </p:cNvSpPr>
              <p:nvPr/>
            </p:nvSpPr>
            <p:spPr bwMode="auto">
              <a:xfrm>
                <a:off x="1596" y="3985"/>
                <a:ext cx="53" cy="29"/>
              </a:xfrm>
              <a:custGeom>
                <a:avLst/>
                <a:gdLst>
                  <a:gd name="T0" fmla="*/ 33 w 53"/>
                  <a:gd name="T1" fmla="*/ 29 h 29"/>
                  <a:gd name="T2" fmla="*/ 33 w 53"/>
                  <a:gd name="T3" fmla="*/ 23 h 29"/>
                  <a:gd name="T4" fmla="*/ 0 w 53"/>
                  <a:gd name="T5" fmla="*/ 4 h 29"/>
                  <a:gd name="T6" fmla="*/ 17 w 53"/>
                  <a:gd name="T7" fmla="*/ 0 h 29"/>
                  <a:gd name="T8" fmla="*/ 53 w 53"/>
                  <a:gd name="T9" fmla="*/ 21 h 29"/>
                  <a:gd name="T10" fmla="*/ 33 w 53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9">
                    <a:moveTo>
                      <a:pt x="33" y="29"/>
                    </a:moveTo>
                    <a:lnTo>
                      <a:pt x="33" y="23"/>
                    </a:lnTo>
                    <a:lnTo>
                      <a:pt x="0" y="4"/>
                    </a:lnTo>
                    <a:lnTo>
                      <a:pt x="17" y="0"/>
                    </a:lnTo>
                    <a:lnTo>
                      <a:pt x="53" y="21"/>
                    </a:lnTo>
                    <a:lnTo>
                      <a:pt x="33" y="2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449" name="Picture 458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" y="4040"/>
                <a:ext cx="6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" name="Picture 459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7" y="4040"/>
                <a:ext cx="6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1" name="Freeform 460"/>
              <p:cNvSpPr>
                <a:spLocks/>
              </p:cNvSpPr>
              <p:nvPr/>
            </p:nvSpPr>
            <p:spPr bwMode="auto">
              <a:xfrm>
                <a:off x="1614" y="4048"/>
                <a:ext cx="52" cy="54"/>
              </a:xfrm>
              <a:custGeom>
                <a:avLst/>
                <a:gdLst>
                  <a:gd name="T0" fmla="*/ 0 w 52"/>
                  <a:gd name="T1" fmla="*/ 30 h 54"/>
                  <a:gd name="T2" fmla="*/ 52 w 52"/>
                  <a:gd name="T3" fmla="*/ 0 h 54"/>
                  <a:gd name="T4" fmla="*/ 52 w 52"/>
                  <a:gd name="T5" fmla="*/ 23 h 54"/>
                  <a:gd name="T6" fmla="*/ 0 w 52"/>
                  <a:gd name="T7" fmla="*/ 54 h 54"/>
                  <a:gd name="T8" fmla="*/ 0 w 52"/>
                  <a:gd name="T9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4">
                    <a:moveTo>
                      <a:pt x="0" y="30"/>
                    </a:moveTo>
                    <a:lnTo>
                      <a:pt x="52" y="0"/>
                    </a:lnTo>
                    <a:lnTo>
                      <a:pt x="52" y="23"/>
                    </a:lnTo>
                    <a:lnTo>
                      <a:pt x="0" y="54"/>
                    </a:lnTo>
                    <a:lnTo>
                      <a:pt x="0" y="3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2" name="Rectangle 461"/>
              <p:cNvSpPr>
                <a:spLocks noChangeArrowheads="1"/>
              </p:cNvSpPr>
              <p:nvPr/>
            </p:nvSpPr>
            <p:spPr bwMode="auto">
              <a:xfrm>
                <a:off x="1565" y="3973"/>
                <a:ext cx="73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3" name="Rectangle 462"/>
              <p:cNvSpPr>
                <a:spLocks noChangeArrowheads="1"/>
              </p:cNvSpPr>
              <p:nvPr/>
            </p:nvSpPr>
            <p:spPr bwMode="auto">
              <a:xfrm>
                <a:off x="1565" y="3978"/>
                <a:ext cx="73" cy="5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4" name="Rectangle 463"/>
              <p:cNvSpPr>
                <a:spLocks noChangeArrowheads="1"/>
              </p:cNvSpPr>
              <p:nvPr/>
            </p:nvSpPr>
            <p:spPr bwMode="auto">
              <a:xfrm>
                <a:off x="1565" y="3983"/>
                <a:ext cx="73" cy="5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5" name="Rectangle 464"/>
              <p:cNvSpPr>
                <a:spLocks noChangeArrowheads="1"/>
              </p:cNvSpPr>
              <p:nvPr/>
            </p:nvSpPr>
            <p:spPr bwMode="auto">
              <a:xfrm>
                <a:off x="1565" y="3988"/>
                <a:ext cx="73" cy="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6" name="Rectangle 465"/>
              <p:cNvSpPr>
                <a:spLocks noChangeArrowheads="1"/>
              </p:cNvSpPr>
              <p:nvPr/>
            </p:nvSpPr>
            <p:spPr bwMode="auto">
              <a:xfrm>
                <a:off x="1565" y="3993"/>
                <a:ext cx="73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7" name="Rectangle 466"/>
              <p:cNvSpPr>
                <a:spLocks noChangeArrowheads="1"/>
              </p:cNvSpPr>
              <p:nvPr/>
            </p:nvSpPr>
            <p:spPr bwMode="auto">
              <a:xfrm>
                <a:off x="1565" y="3998"/>
                <a:ext cx="73" cy="6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8" name="Rectangle 467"/>
              <p:cNvSpPr>
                <a:spLocks noChangeArrowheads="1"/>
              </p:cNvSpPr>
              <p:nvPr/>
            </p:nvSpPr>
            <p:spPr bwMode="auto">
              <a:xfrm>
                <a:off x="1565" y="4004"/>
                <a:ext cx="73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9" name="Rectangle 468"/>
              <p:cNvSpPr>
                <a:spLocks noChangeArrowheads="1"/>
              </p:cNvSpPr>
              <p:nvPr/>
            </p:nvSpPr>
            <p:spPr bwMode="auto">
              <a:xfrm>
                <a:off x="1565" y="4009"/>
                <a:ext cx="73" cy="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0" name="Rectangle 469"/>
              <p:cNvSpPr>
                <a:spLocks noChangeArrowheads="1"/>
              </p:cNvSpPr>
              <p:nvPr/>
            </p:nvSpPr>
            <p:spPr bwMode="auto">
              <a:xfrm>
                <a:off x="1565" y="4014"/>
                <a:ext cx="73" cy="5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1" name="Freeform 470"/>
              <p:cNvSpPr>
                <a:spLocks/>
              </p:cNvSpPr>
              <p:nvPr/>
            </p:nvSpPr>
            <p:spPr bwMode="auto">
              <a:xfrm>
                <a:off x="1571" y="3983"/>
                <a:ext cx="58" cy="32"/>
              </a:xfrm>
              <a:custGeom>
                <a:avLst/>
                <a:gdLst>
                  <a:gd name="T0" fmla="*/ 0 w 181"/>
                  <a:gd name="T1" fmla="*/ 16 h 100"/>
                  <a:gd name="T2" fmla="*/ 42 w 181"/>
                  <a:gd name="T3" fmla="*/ 0 h 100"/>
                  <a:gd name="T4" fmla="*/ 78 w 181"/>
                  <a:gd name="T5" fmla="*/ 21 h 100"/>
                  <a:gd name="T6" fmla="*/ 181 w 181"/>
                  <a:gd name="T7" fmla="*/ 81 h 100"/>
                  <a:gd name="T8" fmla="*/ 146 w 181"/>
                  <a:gd name="T9" fmla="*/ 100 h 100"/>
                  <a:gd name="T10" fmla="*/ 0 w 181"/>
                  <a:gd name="T11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" h="100">
                    <a:moveTo>
                      <a:pt x="0" y="16"/>
                    </a:moveTo>
                    <a:lnTo>
                      <a:pt x="42" y="0"/>
                    </a:lnTo>
                    <a:lnTo>
                      <a:pt x="78" y="21"/>
                    </a:lnTo>
                    <a:lnTo>
                      <a:pt x="181" y="81"/>
                    </a:lnTo>
                    <a:lnTo>
                      <a:pt x="146" y="100"/>
                    </a:lnTo>
                    <a:cubicBezTo>
                      <a:pt x="93" y="83"/>
                      <a:pt x="43" y="54"/>
                      <a:pt x="0" y="1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462" name="Picture 471"/>
              <p:cNvPicPr>
                <a:picLocks noChangeAspect="1" noChangeArrowheads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9" y="4086"/>
                <a:ext cx="6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3" name="Picture 472"/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9" y="4086"/>
                <a:ext cx="6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4" name="Freeform 473"/>
              <p:cNvSpPr>
                <a:spLocks/>
              </p:cNvSpPr>
              <p:nvPr/>
            </p:nvSpPr>
            <p:spPr bwMode="auto">
              <a:xfrm>
                <a:off x="1518" y="4092"/>
                <a:ext cx="56" cy="39"/>
              </a:xfrm>
              <a:custGeom>
                <a:avLst/>
                <a:gdLst>
                  <a:gd name="T0" fmla="*/ 0 w 56"/>
                  <a:gd name="T1" fmla="*/ 0 h 39"/>
                  <a:gd name="T2" fmla="*/ 56 w 56"/>
                  <a:gd name="T3" fmla="*/ 33 h 39"/>
                  <a:gd name="T4" fmla="*/ 56 w 56"/>
                  <a:gd name="T5" fmla="*/ 39 h 39"/>
                  <a:gd name="T6" fmla="*/ 0 w 56"/>
                  <a:gd name="T7" fmla="*/ 6 h 39"/>
                  <a:gd name="T8" fmla="*/ 0 w 56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9">
                    <a:moveTo>
                      <a:pt x="0" y="0"/>
                    </a:moveTo>
                    <a:lnTo>
                      <a:pt x="56" y="33"/>
                    </a:lnTo>
                    <a:lnTo>
                      <a:pt x="56" y="39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5" name="Freeform 474"/>
              <p:cNvSpPr>
                <a:spLocks noEditPoints="1"/>
              </p:cNvSpPr>
              <p:nvPr/>
            </p:nvSpPr>
            <p:spPr bwMode="auto">
              <a:xfrm>
                <a:off x="1524" y="4077"/>
                <a:ext cx="70" cy="43"/>
              </a:xfrm>
              <a:custGeom>
                <a:avLst/>
                <a:gdLst>
                  <a:gd name="T0" fmla="*/ 8 w 70"/>
                  <a:gd name="T1" fmla="*/ 13 h 43"/>
                  <a:gd name="T2" fmla="*/ 5 w 70"/>
                  <a:gd name="T3" fmla="*/ 9 h 43"/>
                  <a:gd name="T4" fmla="*/ 9 w 70"/>
                  <a:gd name="T5" fmla="*/ 7 h 43"/>
                  <a:gd name="T6" fmla="*/ 14 w 70"/>
                  <a:gd name="T7" fmla="*/ 8 h 43"/>
                  <a:gd name="T8" fmla="*/ 10 w 70"/>
                  <a:gd name="T9" fmla="*/ 6 h 43"/>
                  <a:gd name="T10" fmla="*/ 23 w 70"/>
                  <a:gd name="T11" fmla="*/ 2 h 43"/>
                  <a:gd name="T12" fmla="*/ 23 w 70"/>
                  <a:gd name="T13" fmla="*/ 7 h 43"/>
                  <a:gd name="T14" fmla="*/ 27 w 70"/>
                  <a:gd name="T15" fmla="*/ 5 h 43"/>
                  <a:gd name="T16" fmla="*/ 35 w 70"/>
                  <a:gd name="T17" fmla="*/ 14 h 43"/>
                  <a:gd name="T18" fmla="*/ 31 w 70"/>
                  <a:gd name="T19" fmla="*/ 11 h 43"/>
                  <a:gd name="T20" fmla="*/ 46 w 70"/>
                  <a:gd name="T21" fmla="*/ 16 h 43"/>
                  <a:gd name="T22" fmla="*/ 54 w 70"/>
                  <a:gd name="T23" fmla="*/ 26 h 43"/>
                  <a:gd name="T24" fmla="*/ 58 w 70"/>
                  <a:gd name="T25" fmla="*/ 23 h 43"/>
                  <a:gd name="T26" fmla="*/ 66 w 70"/>
                  <a:gd name="T27" fmla="*/ 33 h 43"/>
                  <a:gd name="T28" fmla="*/ 62 w 70"/>
                  <a:gd name="T29" fmla="*/ 30 h 43"/>
                  <a:gd name="T30" fmla="*/ 64 w 70"/>
                  <a:gd name="T31" fmla="*/ 34 h 43"/>
                  <a:gd name="T32" fmla="*/ 49 w 70"/>
                  <a:gd name="T33" fmla="*/ 29 h 43"/>
                  <a:gd name="T34" fmla="*/ 52 w 70"/>
                  <a:gd name="T35" fmla="*/ 27 h 43"/>
                  <a:gd name="T36" fmla="*/ 50 w 70"/>
                  <a:gd name="T37" fmla="*/ 23 h 43"/>
                  <a:gd name="T38" fmla="*/ 46 w 70"/>
                  <a:gd name="T39" fmla="*/ 21 h 43"/>
                  <a:gd name="T40" fmla="*/ 49 w 70"/>
                  <a:gd name="T41" fmla="*/ 25 h 43"/>
                  <a:gd name="T42" fmla="*/ 33 w 70"/>
                  <a:gd name="T43" fmla="*/ 20 h 43"/>
                  <a:gd name="T44" fmla="*/ 37 w 70"/>
                  <a:gd name="T45" fmla="*/ 18 h 43"/>
                  <a:gd name="T46" fmla="*/ 30 w 70"/>
                  <a:gd name="T47" fmla="*/ 18 h 43"/>
                  <a:gd name="T48" fmla="*/ 26 w 70"/>
                  <a:gd name="T49" fmla="*/ 15 h 43"/>
                  <a:gd name="T50" fmla="*/ 26 w 70"/>
                  <a:gd name="T51" fmla="*/ 11 h 43"/>
                  <a:gd name="T52" fmla="*/ 13 w 70"/>
                  <a:gd name="T53" fmla="*/ 14 h 43"/>
                  <a:gd name="T54" fmla="*/ 16 w 70"/>
                  <a:gd name="T55" fmla="*/ 11 h 43"/>
                  <a:gd name="T56" fmla="*/ 25 w 70"/>
                  <a:gd name="T57" fmla="*/ 21 h 43"/>
                  <a:gd name="T58" fmla="*/ 20 w 70"/>
                  <a:gd name="T59" fmla="*/ 19 h 43"/>
                  <a:gd name="T60" fmla="*/ 36 w 70"/>
                  <a:gd name="T61" fmla="*/ 23 h 43"/>
                  <a:gd name="T62" fmla="*/ 36 w 70"/>
                  <a:gd name="T63" fmla="*/ 28 h 43"/>
                  <a:gd name="T64" fmla="*/ 40 w 70"/>
                  <a:gd name="T65" fmla="*/ 26 h 43"/>
                  <a:gd name="T66" fmla="*/ 48 w 70"/>
                  <a:gd name="T67" fmla="*/ 35 h 43"/>
                  <a:gd name="T68" fmla="*/ 44 w 70"/>
                  <a:gd name="T69" fmla="*/ 32 h 43"/>
                  <a:gd name="T70" fmla="*/ 59 w 70"/>
                  <a:gd name="T71" fmla="*/ 37 h 43"/>
                  <a:gd name="T72" fmla="*/ 46 w 70"/>
                  <a:gd name="T73" fmla="*/ 41 h 43"/>
                  <a:gd name="T74" fmla="*/ 50 w 70"/>
                  <a:gd name="T75" fmla="*/ 38 h 43"/>
                  <a:gd name="T76" fmla="*/ 43 w 70"/>
                  <a:gd name="T77" fmla="*/ 39 h 43"/>
                  <a:gd name="T78" fmla="*/ 39 w 70"/>
                  <a:gd name="T79" fmla="*/ 36 h 43"/>
                  <a:gd name="T80" fmla="*/ 39 w 70"/>
                  <a:gd name="T81" fmla="*/ 31 h 43"/>
                  <a:gd name="T82" fmla="*/ 8 w 70"/>
                  <a:gd name="T83" fmla="*/ 17 h 43"/>
                  <a:gd name="T84" fmla="*/ 11 w 70"/>
                  <a:gd name="T85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" h="43">
                    <a:moveTo>
                      <a:pt x="0" y="13"/>
                    </a:moveTo>
                    <a:lnTo>
                      <a:pt x="4" y="15"/>
                    </a:lnTo>
                    <a:lnTo>
                      <a:pt x="8" y="13"/>
                    </a:lnTo>
                    <a:lnTo>
                      <a:pt x="3" y="11"/>
                    </a:lnTo>
                    <a:lnTo>
                      <a:pt x="0" y="13"/>
                    </a:lnTo>
                    <a:close/>
                    <a:moveTo>
                      <a:pt x="5" y="9"/>
                    </a:moveTo>
                    <a:lnTo>
                      <a:pt x="9" y="12"/>
                    </a:lnTo>
                    <a:lnTo>
                      <a:pt x="13" y="10"/>
                    </a:lnTo>
                    <a:lnTo>
                      <a:pt x="9" y="7"/>
                    </a:lnTo>
                    <a:lnTo>
                      <a:pt x="5" y="9"/>
                    </a:lnTo>
                    <a:close/>
                    <a:moveTo>
                      <a:pt x="10" y="6"/>
                    </a:moveTo>
                    <a:lnTo>
                      <a:pt x="14" y="8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6"/>
                    </a:lnTo>
                    <a:close/>
                    <a:moveTo>
                      <a:pt x="15" y="2"/>
                    </a:moveTo>
                    <a:lnTo>
                      <a:pt x="20" y="5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5" y="2"/>
                    </a:lnTo>
                    <a:close/>
                    <a:moveTo>
                      <a:pt x="23" y="7"/>
                    </a:moveTo>
                    <a:lnTo>
                      <a:pt x="27" y="10"/>
                    </a:lnTo>
                    <a:lnTo>
                      <a:pt x="31" y="7"/>
                    </a:lnTo>
                    <a:lnTo>
                      <a:pt x="27" y="5"/>
                    </a:lnTo>
                    <a:lnTo>
                      <a:pt x="23" y="7"/>
                    </a:lnTo>
                    <a:close/>
                    <a:moveTo>
                      <a:pt x="31" y="11"/>
                    </a:moveTo>
                    <a:lnTo>
                      <a:pt x="35" y="14"/>
                    </a:lnTo>
                    <a:lnTo>
                      <a:pt x="39" y="12"/>
                    </a:lnTo>
                    <a:lnTo>
                      <a:pt x="34" y="9"/>
                    </a:lnTo>
                    <a:lnTo>
                      <a:pt x="31" y="11"/>
                    </a:lnTo>
                    <a:close/>
                    <a:moveTo>
                      <a:pt x="39" y="16"/>
                    </a:moveTo>
                    <a:lnTo>
                      <a:pt x="43" y="19"/>
                    </a:lnTo>
                    <a:lnTo>
                      <a:pt x="46" y="16"/>
                    </a:lnTo>
                    <a:lnTo>
                      <a:pt x="42" y="14"/>
                    </a:lnTo>
                    <a:lnTo>
                      <a:pt x="39" y="16"/>
                    </a:lnTo>
                    <a:close/>
                    <a:moveTo>
                      <a:pt x="54" y="26"/>
                    </a:moveTo>
                    <a:lnTo>
                      <a:pt x="58" y="28"/>
                    </a:lnTo>
                    <a:lnTo>
                      <a:pt x="62" y="26"/>
                    </a:lnTo>
                    <a:lnTo>
                      <a:pt x="58" y="23"/>
                    </a:lnTo>
                    <a:lnTo>
                      <a:pt x="54" y="26"/>
                    </a:lnTo>
                    <a:close/>
                    <a:moveTo>
                      <a:pt x="62" y="30"/>
                    </a:moveTo>
                    <a:lnTo>
                      <a:pt x="66" y="33"/>
                    </a:lnTo>
                    <a:lnTo>
                      <a:pt x="70" y="31"/>
                    </a:lnTo>
                    <a:lnTo>
                      <a:pt x="65" y="28"/>
                    </a:lnTo>
                    <a:lnTo>
                      <a:pt x="62" y="30"/>
                    </a:lnTo>
                    <a:close/>
                    <a:moveTo>
                      <a:pt x="57" y="34"/>
                    </a:moveTo>
                    <a:lnTo>
                      <a:pt x="61" y="36"/>
                    </a:lnTo>
                    <a:lnTo>
                      <a:pt x="64" y="34"/>
                    </a:lnTo>
                    <a:lnTo>
                      <a:pt x="60" y="31"/>
                    </a:lnTo>
                    <a:lnTo>
                      <a:pt x="57" y="34"/>
                    </a:lnTo>
                    <a:close/>
                    <a:moveTo>
                      <a:pt x="49" y="29"/>
                    </a:moveTo>
                    <a:lnTo>
                      <a:pt x="53" y="31"/>
                    </a:lnTo>
                    <a:lnTo>
                      <a:pt x="57" y="29"/>
                    </a:lnTo>
                    <a:lnTo>
                      <a:pt x="52" y="27"/>
                    </a:lnTo>
                    <a:lnTo>
                      <a:pt x="49" y="29"/>
                    </a:lnTo>
                    <a:close/>
                    <a:moveTo>
                      <a:pt x="46" y="21"/>
                    </a:moveTo>
                    <a:lnTo>
                      <a:pt x="50" y="23"/>
                    </a:lnTo>
                    <a:lnTo>
                      <a:pt x="54" y="21"/>
                    </a:lnTo>
                    <a:lnTo>
                      <a:pt x="50" y="19"/>
                    </a:lnTo>
                    <a:lnTo>
                      <a:pt x="46" y="21"/>
                    </a:lnTo>
                    <a:close/>
                    <a:moveTo>
                      <a:pt x="41" y="24"/>
                    </a:moveTo>
                    <a:lnTo>
                      <a:pt x="45" y="27"/>
                    </a:lnTo>
                    <a:lnTo>
                      <a:pt x="49" y="25"/>
                    </a:lnTo>
                    <a:lnTo>
                      <a:pt x="45" y="22"/>
                    </a:lnTo>
                    <a:lnTo>
                      <a:pt x="41" y="24"/>
                    </a:lnTo>
                    <a:close/>
                    <a:moveTo>
                      <a:pt x="33" y="20"/>
                    </a:moveTo>
                    <a:lnTo>
                      <a:pt x="38" y="22"/>
                    </a:lnTo>
                    <a:lnTo>
                      <a:pt x="41" y="20"/>
                    </a:lnTo>
                    <a:lnTo>
                      <a:pt x="37" y="18"/>
                    </a:lnTo>
                    <a:lnTo>
                      <a:pt x="33" y="20"/>
                    </a:lnTo>
                    <a:close/>
                    <a:moveTo>
                      <a:pt x="26" y="15"/>
                    </a:moveTo>
                    <a:lnTo>
                      <a:pt x="30" y="18"/>
                    </a:lnTo>
                    <a:lnTo>
                      <a:pt x="33" y="15"/>
                    </a:lnTo>
                    <a:lnTo>
                      <a:pt x="29" y="13"/>
                    </a:lnTo>
                    <a:lnTo>
                      <a:pt x="26" y="15"/>
                    </a:lnTo>
                    <a:close/>
                    <a:moveTo>
                      <a:pt x="18" y="11"/>
                    </a:moveTo>
                    <a:lnTo>
                      <a:pt x="22" y="13"/>
                    </a:lnTo>
                    <a:lnTo>
                      <a:pt x="26" y="11"/>
                    </a:lnTo>
                    <a:lnTo>
                      <a:pt x="21" y="8"/>
                    </a:lnTo>
                    <a:lnTo>
                      <a:pt x="18" y="11"/>
                    </a:lnTo>
                    <a:close/>
                    <a:moveTo>
                      <a:pt x="13" y="14"/>
                    </a:moveTo>
                    <a:lnTo>
                      <a:pt x="17" y="16"/>
                    </a:lnTo>
                    <a:lnTo>
                      <a:pt x="20" y="14"/>
                    </a:lnTo>
                    <a:lnTo>
                      <a:pt x="16" y="11"/>
                    </a:lnTo>
                    <a:lnTo>
                      <a:pt x="13" y="14"/>
                    </a:lnTo>
                    <a:close/>
                    <a:moveTo>
                      <a:pt x="20" y="19"/>
                    </a:moveTo>
                    <a:lnTo>
                      <a:pt x="25" y="21"/>
                    </a:lnTo>
                    <a:lnTo>
                      <a:pt x="28" y="19"/>
                    </a:lnTo>
                    <a:lnTo>
                      <a:pt x="24" y="16"/>
                    </a:lnTo>
                    <a:lnTo>
                      <a:pt x="20" y="19"/>
                    </a:lnTo>
                    <a:close/>
                    <a:moveTo>
                      <a:pt x="28" y="23"/>
                    </a:moveTo>
                    <a:lnTo>
                      <a:pt x="32" y="26"/>
                    </a:lnTo>
                    <a:lnTo>
                      <a:pt x="36" y="23"/>
                    </a:lnTo>
                    <a:lnTo>
                      <a:pt x="32" y="21"/>
                    </a:lnTo>
                    <a:lnTo>
                      <a:pt x="28" y="23"/>
                    </a:lnTo>
                    <a:close/>
                    <a:moveTo>
                      <a:pt x="36" y="28"/>
                    </a:moveTo>
                    <a:lnTo>
                      <a:pt x="40" y="30"/>
                    </a:lnTo>
                    <a:lnTo>
                      <a:pt x="44" y="28"/>
                    </a:lnTo>
                    <a:lnTo>
                      <a:pt x="40" y="26"/>
                    </a:lnTo>
                    <a:lnTo>
                      <a:pt x="36" y="28"/>
                    </a:lnTo>
                    <a:close/>
                    <a:moveTo>
                      <a:pt x="44" y="32"/>
                    </a:moveTo>
                    <a:lnTo>
                      <a:pt x="48" y="35"/>
                    </a:lnTo>
                    <a:lnTo>
                      <a:pt x="51" y="33"/>
                    </a:lnTo>
                    <a:lnTo>
                      <a:pt x="47" y="30"/>
                    </a:lnTo>
                    <a:lnTo>
                      <a:pt x="44" y="32"/>
                    </a:lnTo>
                    <a:close/>
                    <a:moveTo>
                      <a:pt x="51" y="37"/>
                    </a:moveTo>
                    <a:lnTo>
                      <a:pt x="56" y="40"/>
                    </a:lnTo>
                    <a:lnTo>
                      <a:pt x="59" y="37"/>
                    </a:lnTo>
                    <a:lnTo>
                      <a:pt x="55" y="35"/>
                    </a:lnTo>
                    <a:lnTo>
                      <a:pt x="51" y="37"/>
                    </a:lnTo>
                    <a:close/>
                    <a:moveTo>
                      <a:pt x="46" y="41"/>
                    </a:moveTo>
                    <a:lnTo>
                      <a:pt x="50" y="43"/>
                    </a:lnTo>
                    <a:lnTo>
                      <a:pt x="54" y="41"/>
                    </a:lnTo>
                    <a:lnTo>
                      <a:pt x="50" y="38"/>
                    </a:lnTo>
                    <a:lnTo>
                      <a:pt x="46" y="41"/>
                    </a:lnTo>
                    <a:close/>
                    <a:moveTo>
                      <a:pt x="39" y="36"/>
                    </a:moveTo>
                    <a:lnTo>
                      <a:pt x="43" y="39"/>
                    </a:lnTo>
                    <a:lnTo>
                      <a:pt x="46" y="36"/>
                    </a:lnTo>
                    <a:lnTo>
                      <a:pt x="42" y="34"/>
                    </a:lnTo>
                    <a:lnTo>
                      <a:pt x="39" y="36"/>
                    </a:lnTo>
                    <a:close/>
                    <a:moveTo>
                      <a:pt x="15" y="22"/>
                    </a:moveTo>
                    <a:lnTo>
                      <a:pt x="35" y="34"/>
                    </a:lnTo>
                    <a:lnTo>
                      <a:pt x="39" y="31"/>
                    </a:lnTo>
                    <a:lnTo>
                      <a:pt x="19" y="20"/>
                    </a:lnTo>
                    <a:lnTo>
                      <a:pt x="15" y="22"/>
                    </a:lnTo>
                    <a:close/>
                    <a:moveTo>
                      <a:pt x="8" y="17"/>
                    </a:moveTo>
                    <a:lnTo>
                      <a:pt x="12" y="20"/>
                    </a:lnTo>
                    <a:lnTo>
                      <a:pt x="15" y="18"/>
                    </a:lnTo>
                    <a:lnTo>
                      <a:pt x="11" y="15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6" name="Rectangle 475"/>
              <p:cNvSpPr>
                <a:spLocks noChangeArrowheads="1"/>
              </p:cNvSpPr>
              <p:nvPr/>
            </p:nvSpPr>
            <p:spPr bwMode="auto">
              <a:xfrm>
                <a:off x="1519" y="4076"/>
                <a:ext cx="77" cy="5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7" name="Freeform 476"/>
              <p:cNvSpPr>
                <a:spLocks noEditPoints="1"/>
              </p:cNvSpPr>
              <p:nvPr/>
            </p:nvSpPr>
            <p:spPr bwMode="auto">
              <a:xfrm>
                <a:off x="1524" y="4079"/>
                <a:ext cx="70" cy="42"/>
              </a:xfrm>
              <a:custGeom>
                <a:avLst/>
                <a:gdLst>
                  <a:gd name="T0" fmla="*/ 15 w 70"/>
                  <a:gd name="T1" fmla="*/ 1 h 42"/>
                  <a:gd name="T2" fmla="*/ 23 w 70"/>
                  <a:gd name="T3" fmla="*/ 6 h 42"/>
                  <a:gd name="T4" fmla="*/ 31 w 70"/>
                  <a:gd name="T5" fmla="*/ 10 h 42"/>
                  <a:gd name="T6" fmla="*/ 39 w 70"/>
                  <a:gd name="T7" fmla="*/ 15 h 42"/>
                  <a:gd name="T8" fmla="*/ 46 w 70"/>
                  <a:gd name="T9" fmla="*/ 20 h 42"/>
                  <a:gd name="T10" fmla="*/ 54 w 70"/>
                  <a:gd name="T11" fmla="*/ 25 h 42"/>
                  <a:gd name="T12" fmla="*/ 20 w 70"/>
                  <a:gd name="T13" fmla="*/ 3 h 42"/>
                  <a:gd name="T14" fmla="*/ 27 w 70"/>
                  <a:gd name="T15" fmla="*/ 8 h 42"/>
                  <a:gd name="T16" fmla="*/ 35 w 70"/>
                  <a:gd name="T17" fmla="*/ 12 h 42"/>
                  <a:gd name="T18" fmla="*/ 43 w 70"/>
                  <a:gd name="T19" fmla="*/ 17 h 42"/>
                  <a:gd name="T20" fmla="*/ 50 w 70"/>
                  <a:gd name="T21" fmla="*/ 21 h 42"/>
                  <a:gd name="T22" fmla="*/ 58 w 70"/>
                  <a:gd name="T23" fmla="*/ 26 h 42"/>
                  <a:gd name="T24" fmla="*/ 62 w 70"/>
                  <a:gd name="T25" fmla="*/ 29 h 42"/>
                  <a:gd name="T26" fmla="*/ 66 w 70"/>
                  <a:gd name="T27" fmla="*/ 31 h 42"/>
                  <a:gd name="T28" fmla="*/ 10 w 70"/>
                  <a:gd name="T29" fmla="*/ 5 h 42"/>
                  <a:gd name="T30" fmla="*/ 18 w 70"/>
                  <a:gd name="T31" fmla="*/ 9 h 42"/>
                  <a:gd name="T32" fmla="*/ 26 w 70"/>
                  <a:gd name="T33" fmla="*/ 14 h 42"/>
                  <a:gd name="T34" fmla="*/ 33 w 70"/>
                  <a:gd name="T35" fmla="*/ 19 h 42"/>
                  <a:gd name="T36" fmla="*/ 41 w 70"/>
                  <a:gd name="T37" fmla="*/ 23 h 42"/>
                  <a:gd name="T38" fmla="*/ 49 w 70"/>
                  <a:gd name="T39" fmla="*/ 28 h 42"/>
                  <a:gd name="T40" fmla="*/ 14 w 70"/>
                  <a:gd name="T41" fmla="*/ 6 h 42"/>
                  <a:gd name="T42" fmla="*/ 22 w 70"/>
                  <a:gd name="T43" fmla="*/ 11 h 42"/>
                  <a:gd name="T44" fmla="*/ 30 w 70"/>
                  <a:gd name="T45" fmla="*/ 16 h 42"/>
                  <a:gd name="T46" fmla="*/ 38 w 70"/>
                  <a:gd name="T47" fmla="*/ 20 h 42"/>
                  <a:gd name="T48" fmla="*/ 45 w 70"/>
                  <a:gd name="T49" fmla="*/ 25 h 42"/>
                  <a:gd name="T50" fmla="*/ 53 w 70"/>
                  <a:gd name="T51" fmla="*/ 29 h 42"/>
                  <a:gd name="T52" fmla="*/ 57 w 70"/>
                  <a:gd name="T53" fmla="*/ 33 h 42"/>
                  <a:gd name="T54" fmla="*/ 61 w 70"/>
                  <a:gd name="T55" fmla="*/ 34 h 42"/>
                  <a:gd name="T56" fmla="*/ 5 w 70"/>
                  <a:gd name="T57" fmla="*/ 8 h 42"/>
                  <a:gd name="T58" fmla="*/ 13 w 70"/>
                  <a:gd name="T59" fmla="*/ 13 h 42"/>
                  <a:gd name="T60" fmla="*/ 20 w 70"/>
                  <a:gd name="T61" fmla="*/ 18 h 42"/>
                  <a:gd name="T62" fmla="*/ 28 w 70"/>
                  <a:gd name="T63" fmla="*/ 22 h 42"/>
                  <a:gd name="T64" fmla="*/ 36 w 70"/>
                  <a:gd name="T65" fmla="*/ 27 h 42"/>
                  <a:gd name="T66" fmla="*/ 44 w 70"/>
                  <a:gd name="T67" fmla="*/ 31 h 42"/>
                  <a:gd name="T68" fmla="*/ 9 w 70"/>
                  <a:gd name="T69" fmla="*/ 10 h 42"/>
                  <a:gd name="T70" fmla="*/ 17 w 70"/>
                  <a:gd name="T71" fmla="*/ 14 h 42"/>
                  <a:gd name="T72" fmla="*/ 25 w 70"/>
                  <a:gd name="T73" fmla="*/ 19 h 42"/>
                  <a:gd name="T74" fmla="*/ 32 w 70"/>
                  <a:gd name="T75" fmla="*/ 24 h 42"/>
                  <a:gd name="T76" fmla="*/ 40 w 70"/>
                  <a:gd name="T77" fmla="*/ 28 h 42"/>
                  <a:gd name="T78" fmla="*/ 48 w 70"/>
                  <a:gd name="T79" fmla="*/ 33 h 42"/>
                  <a:gd name="T80" fmla="*/ 51 w 70"/>
                  <a:gd name="T81" fmla="*/ 36 h 42"/>
                  <a:gd name="T82" fmla="*/ 56 w 70"/>
                  <a:gd name="T83" fmla="*/ 38 h 42"/>
                  <a:gd name="T84" fmla="*/ 0 w 70"/>
                  <a:gd name="T85" fmla="*/ 12 h 42"/>
                  <a:gd name="T86" fmla="*/ 8 w 70"/>
                  <a:gd name="T87" fmla="*/ 16 h 42"/>
                  <a:gd name="T88" fmla="*/ 15 w 70"/>
                  <a:gd name="T89" fmla="*/ 21 h 42"/>
                  <a:gd name="T90" fmla="*/ 39 w 70"/>
                  <a:gd name="T91" fmla="*/ 35 h 42"/>
                  <a:gd name="T92" fmla="*/ 4 w 70"/>
                  <a:gd name="T93" fmla="*/ 13 h 42"/>
                  <a:gd name="T94" fmla="*/ 12 w 70"/>
                  <a:gd name="T95" fmla="*/ 18 h 42"/>
                  <a:gd name="T96" fmla="*/ 35 w 70"/>
                  <a:gd name="T97" fmla="*/ 32 h 42"/>
                  <a:gd name="T98" fmla="*/ 43 w 70"/>
                  <a:gd name="T99" fmla="*/ 37 h 42"/>
                  <a:gd name="T100" fmla="*/ 46 w 70"/>
                  <a:gd name="T101" fmla="*/ 39 h 42"/>
                  <a:gd name="T102" fmla="*/ 50 w 70"/>
                  <a:gd name="T103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42">
                    <a:moveTo>
                      <a:pt x="15" y="1"/>
                    </a:moveTo>
                    <a:lnTo>
                      <a:pt x="20" y="4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15" y="1"/>
                    </a:lnTo>
                    <a:close/>
                    <a:moveTo>
                      <a:pt x="23" y="6"/>
                    </a:moveTo>
                    <a:lnTo>
                      <a:pt x="27" y="9"/>
                    </a:lnTo>
                    <a:lnTo>
                      <a:pt x="27" y="8"/>
                    </a:lnTo>
                    <a:lnTo>
                      <a:pt x="23" y="5"/>
                    </a:lnTo>
                    <a:lnTo>
                      <a:pt x="23" y="6"/>
                    </a:lnTo>
                    <a:close/>
                    <a:moveTo>
                      <a:pt x="31" y="10"/>
                    </a:moveTo>
                    <a:lnTo>
                      <a:pt x="35" y="13"/>
                    </a:lnTo>
                    <a:lnTo>
                      <a:pt x="35" y="12"/>
                    </a:lnTo>
                    <a:lnTo>
                      <a:pt x="31" y="9"/>
                    </a:lnTo>
                    <a:lnTo>
                      <a:pt x="31" y="10"/>
                    </a:lnTo>
                    <a:close/>
                    <a:moveTo>
                      <a:pt x="39" y="15"/>
                    </a:moveTo>
                    <a:lnTo>
                      <a:pt x="43" y="18"/>
                    </a:lnTo>
                    <a:lnTo>
                      <a:pt x="43" y="17"/>
                    </a:lnTo>
                    <a:lnTo>
                      <a:pt x="39" y="14"/>
                    </a:lnTo>
                    <a:lnTo>
                      <a:pt x="39" y="15"/>
                    </a:lnTo>
                    <a:close/>
                    <a:moveTo>
                      <a:pt x="46" y="20"/>
                    </a:moveTo>
                    <a:lnTo>
                      <a:pt x="50" y="22"/>
                    </a:lnTo>
                    <a:lnTo>
                      <a:pt x="50" y="21"/>
                    </a:lnTo>
                    <a:lnTo>
                      <a:pt x="46" y="19"/>
                    </a:lnTo>
                    <a:lnTo>
                      <a:pt x="46" y="20"/>
                    </a:lnTo>
                    <a:close/>
                    <a:moveTo>
                      <a:pt x="54" y="25"/>
                    </a:moveTo>
                    <a:lnTo>
                      <a:pt x="58" y="27"/>
                    </a:lnTo>
                    <a:lnTo>
                      <a:pt x="58" y="26"/>
                    </a:lnTo>
                    <a:lnTo>
                      <a:pt x="54" y="24"/>
                    </a:lnTo>
                    <a:lnTo>
                      <a:pt x="54" y="25"/>
                    </a:lnTo>
                    <a:close/>
                    <a:moveTo>
                      <a:pt x="20" y="3"/>
                    </a:moveTo>
                    <a:lnTo>
                      <a:pt x="20" y="4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0" y="3"/>
                    </a:lnTo>
                    <a:close/>
                    <a:moveTo>
                      <a:pt x="27" y="8"/>
                    </a:moveTo>
                    <a:lnTo>
                      <a:pt x="27" y="9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27" y="8"/>
                    </a:lnTo>
                    <a:close/>
                    <a:moveTo>
                      <a:pt x="35" y="12"/>
                    </a:moveTo>
                    <a:lnTo>
                      <a:pt x="35" y="13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5" y="12"/>
                    </a:lnTo>
                    <a:close/>
                    <a:moveTo>
                      <a:pt x="43" y="17"/>
                    </a:moveTo>
                    <a:lnTo>
                      <a:pt x="43" y="18"/>
                    </a:lnTo>
                    <a:lnTo>
                      <a:pt x="46" y="15"/>
                    </a:lnTo>
                    <a:lnTo>
                      <a:pt x="46" y="14"/>
                    </a:lnTo>
                    <a:lnTo>
                      <a:pt x="43" y="17"/>
                    </a:lnTo>
                    <a:close/>
                    <a:moveTo>
                      <a:pt x="50" y="21"/>
                    </a:moveTo>
                    <a:lnTo>
                      <a:pt x="50" y="22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0" y="21"/>
                    </a:lnTo>
                    <a:close/>
                    <a:moveTo>
                      <a:pt x="58" y="26"/>
                    </a:moveTo>
                    <a:lnTo>
                      <a:pt x="58" y="27"/>
                    </a:lnTo>
                    <a:lnTo>
                      <a:pt x="62" y="25"/>
                    </a:lnTo>
                    <a:lnTo>
                      <a:pt x="62" y="24"/>
                    </a:lnTo>
                    <a:lnTo>
                      <a:pt x="58" y="26"/>
                    </a:lnTo>
                    <a:close/>
                    <a:moveTo>
                      <a:pt x="62" y="29"/>
                    </a:moveTo>
                    <a:lnTo>
                      <a:pt x="66" y="32"/>
                    </a:lnTo>
                    <a:lnTo>
                      <a:pt x="66" y="31"/>
                    </a:lnTo>
                    <a:lnTo>
                      <a:pt x="62" y="28"/>
                    </a:lnTo>
                    <a:lnTo>
                      <a:pt x="62" y="29"/>
                    </a:lnTo>
                    <a:close/>
                    <a:moveTo>
                      <a:pt x="66" y="31"/>
                    </a:moveTo>
                    <a:lnTo>
                      <a:pt x="66" y="32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66" y="31"/>
                    </a:lnTo>
                    <a:close/>
                    <a:moveTo>
                      <a:pt x="10" y="5"/>
                    </a:moveTo>
                    <a:lnTo>
                      <a:pt x="14" y="7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10" y="5"/>
                    </a:lnTo>
                    <a:close/>
                    <a:moveTo>
                      <a:pt x="18" y="9"/>
                    </a:moveTo>
                    <a:lnTo>
                      <a:pt x="22" y="12"/>
                    </a:lnTo>
                    <a:lnTo>
                      <a:pt x="22" y="11"/>
                    </a:lnTo>
                    <a:lnTo>
                      <a:pt x="18" y="9"/>
                    </a:lnTo>
                    <a:lnTo>
                      <a:pt x="18" y="9"/>
                    </a:lnTo>
                    <a:close/>
                    <a:moveTo>
                      <a:pt x="26" y="14"/>
                    </a:moveTo>
                    <a:lnTo>
                      <a:pt x="30" y="17"/>
                    </a:lnTo>
                    <a:lnTo>
                      <a:pt x="30" y="16"/>
                    </a:lnTo>
                    <a:lnTo>
                      <a:pt x="26" y="13"/>
                    </a:lnTo>
                    <a:lnTo>
                      <a:pt x="26" y="14"/>
                    </a:lnTo>
                    <a:close/>
                    <a:moveTo>
                      <a:pt x="33" y="19"/>
                    </a:moveTo>
                    <a:lnTo>
                      <a:pt x="38" y="21"/>
                    </a:lnTo>
                    <a:lnTo>
                      <a:pt x="38" y="20"/>
                    </a:lnTo>
                    <a:lnTo>
                      <a:pt x="33" y="18"/>
                    </a:lnTo>
                    <a:lnTo>
                      <a:pt x="33" y="19"/>
                    </a:lnTo>
                    <a:close/>
                    <a:moveTo>
                      <a:pt x="41" y="23"/>
                    </a:moveTo>
                    <a:lnTo>
                      <a:pt x="45" y="26"/>
                    </a:lnTo>
                    <a:lnTo>
                      <a:pt x="45" y="25"/>
                    </a:lnTo>
                    <a:lnTo>
                      <a:pt x="41" y="22"/>
                    </a:lnTo>
                    <a:lnTo>
                      <a:pt x="41" y="23"/>
                    </a:lnTo>
                    <a:close/>
                    <a:moveTo>
                      <a:pt x="49" y="28"/>
                    </a:moveTo>
                    <a:lnTo>
                      <a:pt x="53" y="30"/>
                    </a:lnTo>
                    <a:lnTo>
                      <a:pt x="53" y="29"/>
                    </a:lnTo>
                    <a:lnTo>
                      <a:pt x="49" y="27"/>
                    </a:lnTo>
                    <a:lnTo>
                      <a:pt x="49" y="28"/>
                    </a:lnTo>
                    <a:close/>
                    <a:moveTo>
                      <a:pt x="14" y="6"/>
                    </a:moveTo>
                    <a:lnTo>
                      <a:pt x="14" y="7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4" y="6"/>
                    </a:lnTo>
                    <a:close/>
                    <a:moveTo>
                      <a:pt x="22" y="11"/>
                    </a:moveTo>
                    <a:lnTo>
                      <a:pt x="22" y="12"/>
                    </a:lnTo>
                    <a:lnTo>
                      <a:pt x="26" y="9"/>
                    </a:lnTo>
                    <a:lnTo>
                      <a:pt x="26" y="9"/>
                    </a:lnTo>
                    <a:lnTo>
                      <a:pt x="22" y="11"/>
                    </a:lnTo>
                    <a:close/>
                    <a:moveTo>
                      <a:pt x="30" y="16"/>
                    </a:moveTo>
                    <a:lnTo>
                      <a:pt x="30" y="17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0" y="16"/>
                    </a:lnTo>
                    <a:close/>
                    <a:moveTo>
                      <a:pt x="38" y="20"/>
                    </a:moveTo>
                    <a:lnTo>
                      <a:pt x="38" y="21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38" y="20"/>
                    </a:lnTo>
                    <a:close/>
                    <a:moveTo>
                      <a:pt x="45" y="25"/>
                    </a:moveTo>
                    <a:lnTo>
                      <a:pt x="45" y="26"/>
                    </a:lnTo>
                    <a:lnTo>
                      <a:pt x="49" y="24"/>
                    </a:lnTo>
                    <a:lnTo>
                      <a:pt x="49" y="23"/>
                    </a:lnTo>
                    <a:lnTo>
                      <a:pt x="45" y="25"/>
                    </a:lnTo>
                    <a:close/>
                    <a:moveTo>
                      <a:pt x="53" y="29"/>
                    </a:moveTo>
                    <a:lnTo>
                      <a:pt x="53" y="30"/>
                    </a:lnTo>
                    <a:lnTo>
                      <a:pt x="57" y="28"/>
                    </a:lnTo>
                    <a:lnTo>
                      <a:pt x="57" y="27"/>
                    </a:lnTo>
                    <a:lnTo>
                      <a:pt x="53" y="29"/>
                    </a:lnTo>
                    <a:close/>
                    <a:moveTo>
                      <a:pt x="57" y="33"/>
                    </a:moveTo>
                    <a:lnTo>
                      <a:pt x="61" y="35"/>
                    </a:lnTo>
                    <a:lnTo>
                      <a:pt x="61" y="34"/>
                    </a:lnTo>
                    <a:lnTo>
                      <a:pt x="57" y="32"/>
                    </a:lnTo>
                    <a:lnTo>
                      <a:pt x="57" y="33"/>
                    </a:lnTo>
                    <a:close/>
                    <a:moveTo>
                      <a:pt x="61" y="34"/>
                    </a:moveTo>
                    <a:lnTo>
                      <a:pt x="61" y="35"/>
                    </a:lnTo>
                    <a:lnTo>
                      <a:pt x="64" y="33"/>
                    </a:lnTo>
                    <a:lnTo>
                      <a:pt x="64" y="32"/>
                    </a:lnTo>
                    <a:lnTo>
                      <a:pt x="61" y="34"/>
                    </a:lnTo>
                    <a:close/>
                    <a:moveTo>
                      <a:pt x="5" y="8"/>
                    </a:moveTo>
                    <a:lnTo>
                      <a:pt x="9" y="11"/>
                    </a:lnTo>
                    <a:lnTo>
                      <a:pt x="9" y="10"/>
                    </a:lnTo>
                    <a:lnTo>
                      <a:pt x="5" y="7"/>
                    </a:lnTo>
                    <a:lnTo>
                      <a:pt x="5" y="8"/>
                    </a:lnTo>
                    <a:close/>
                    <a:moveTo>
                      <a:pt x="13" y="13"/>
                    </a:moveTo>
                    <a:lnTo>
                      <a:pt x="17" y="15"/>
                    </a:lnTo>
                    <a:lnTo>
                      <a:pt x="17" y="14"/>
                    </a:lnTo>
                    <a:lnTo>
                      <a:pt x="13" y="12"/>
                    </a:lnTo>
                    <a:lnTo>
                      <a:pt x="13" y="13"/>
                    </a:lnTo>
                    <a:close/>
                    <a:moveTo>
                      <a:pt x="20" y="18"/>
                    </a:moveTo>
                    <a:lnTo>
                      <a:pt x="25" y="20"/>
                    </a:lnTo>
                    <a:lnTo>
                      <a:pt x="25" y="19"/>
                    </a:lnTo>
                    <a:lnTo>
                      <a:pt x="20" y="17"/>
                    </a:lnTo>
                    <a:lnTo>
                      <a:pt x="20" y="18"/>
                    </a:lnTo>
                    <a:close/>
                    <a:moveTo>
                      <a:pt x="28" y="22"/>
                    </a:moveTo>
                    <a:lnTo>
                      <a:pt x="32" y="25"/>
                    </a:lnTo>
                    <a:lnTo>
                      <a:pt x="32" y="24"/>
                    </a:lnTo>
                    <a:lnTo>
                      <a:pt x="28" y="21"/>
                    </a:lnTo>
                    <a:lnTo>
                      <a:pt x="28" y="22"/>
                    </a:lnTo>
                    <a:close/>
                    <a:moveTo>
                      <a:pt x="36" y="27"/>
                    </a:moveTo>
                    <a:lnTo>
                      <a:pt x="40" y="29"/>
                    </a:lnTo>
                    <a:lnTo>
                      <a:pt x="40" y="28"/>
                    </a:lnTo>
                    <a:lnTo>
                      <a:pt x="36" y="26"/>
                    </a:lnTo>
                    <a:lnTo>
                      <a:pt x="36" y="27"/>
                    </a:lnTo>
                    <a:close/>
                    <a:moveTo>
                      <a:pt x="44" y="31"/>
                    </a:moveTo>
                    <a:lnTo>
                      <a:pt x="48" y="34"/>
                    </a:lnTo>
                    <a:lnTo>
                      <a:pt x="48" y="33"/>
                    </a:lnTo>
                    <a:lnTo>
                      <a:pt x="44" y="30"/>
                    </a:lnTo>
                    <a:lnTo>
                      <a:pt x="44" y="31"/>
                    </a:lnTo>
                    <a:close/>
                    <a:moveTo>
                      <a:pt x="9" y="10"/>
                    </a:moveTo>
                    <a:lnTo>
                      <a:pt x="9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9" y="10"/>
                    </a:lnTo>
                    <a:close/>
                    <a:moveTo>
                      <a:pt x="17" y="14"/>
                    </a:moveTo>
                    <a:lnTo>
                      <a:pt x="17" y="15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17" y="14"/>
                    </a:lnTo>
                    <a:close/>
                    <a:moveTo>
                      <a:pt x="25" y="19"/>
                    </a:moveTo>
                    <a:lnTo>
                      <a:pt x="25" y="20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5" y="19"/>
                    </a:lnTo>
                    <a:close/>
                    <a:moveTo>
                      <a:pt x="32" y="24"/>
                    </a:moveTo>
                    <a:lnTo>
                      <a:pt x="32" y="25"/>
                    </a:lnTo>
                    <a:lnTo>
                      <a:pt x="36" y="22"/>
                    </a:lnTo>
                    <a:lnTo>
                      <a:pt x="36" y="21"/>
                    </a:lnTo>
                    <a:lnTo>
                      <a:pt x="32" y="24"/>
                    </a:lnTo>
                    <a:close/>
                    <a:moveTo>
                      <a:pt x="40" y="28"/>
                    </a:moveTo>
                    <a:lnTo>
                      <a:pt x="40" y="29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0" y="28"/>
                    </a:lnTo>
                    <a:close/>
                    <a:moveTo>
                      <a:pt x="48" y="33"/>
                    </a:moveTo>
                    <a:lnTo>
                      <a:pt x="48" y="34"/>
                    </a:lnTo>
                    <a:lnTo>
                      <a:pt x="51" y="32"/>
                    </a:lnTo>
                    <a:lnTo>
                      <a:pt x="51" y="31"/>
                    </a:lnTo>
                    <a:lnTo>
                      <a:pt x="48" y="33"/>
                    </a:lnTo>
                    <a:close/>
                    <a:moveTo>
                      <a:pt x="51" y="36"/>
                    </a:moveTo>
                    <a:lnTo>
                      <a:pt x="56" y="39"/>
                    </a:lnTo>
                    <a:lnTo>
                      <a:pt x="56" y="38"/>
                    </a:lnTo>
                    <a:lnTo>
                      <a:pt x="51" y="35"/>
                    </a:lnTo>
                    <a:lnTo>
                      <a:pt x="51" y="36"/>
                    </a:lnTo>
                    <a:close/>
                    <a:moveTo>
                      <a:pt x="56" y="38"/>
                    </a:moveTo>
                    <a:lnTo>
                      <a:pt x="56" y="39"/>
                    </a:lnTo>
                    <a:lnTo>
                      <a:pt x="59" y="36"/>
                    </a:lnTo>
                    <a:lnTo>
                      <a:pt x="59" y="35"/>
                    </a:lnTo>
                    <a:lnTo>
                      <a:pt x="56" y="38"/>
                    </a:lnTo>
                    <a:close/>
                    <a:moveTo>
                      <a:pt x="0" y="12"/>
                    </a:moveTo>
                    <a:lnTo>
                      <a:pt x="4" y="14"/>
                    </a:lnTo>
                    <a:lnTo>
                      <a:pt x="4" y="13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  <a:moveTo>
                      <a:pt x="8" y="16"/>
                    </a:moveTo>
                    <a:lnTo>
                      <a:pt x="12" y="19"/>
                    </a:lnTo>
                    <a:lnTo>
                      <a:pt x="12" y="18"/>
                    </a:lnTo>
                    <a:lnTo>
                      <a:pt x="8" y="15"/>
                    </a:lnTo>
                    <a:lnTo>
                      <a:pt x="8" y="16"/>
                    </a:lnTo>
                    <a:close/>
                    <a:moveTo>
                      <a:pt x="15" y="21"/>
                    </a:moveTo>
                    <a:lnTo>
                      <a:pt x="35" y="33"/>
                    </a:lnTo>
                    <a:lnTo>
                      <a:pt x="35" y="32"/>
                    </a:lnTo>
                    <a:lnTo>
                      <a:pt x="15" y="20"/>
                    </a:lnTo>
                    <a:lnTo>
                      <a:pt x="15" y="21"/>
                    </a:lnTo>
                    <a:close/>
                    <a:moveTo>
                      <a:pt x="39" y="35"/>
                    </a:moveTo>
                    <a:lnTo>
                      <a:pt x="43" y="38"/>
                    </a:lnTo>
                    <a:lnTo>
                      <a:pt x="43" y="37"/>
                    </a:lnTo>
                    <a:lnTo>
                      <a:pt x="39" y="34"/>
                    </a:lnTo>
                    <a:lnTo>
                      <a:pt x="39" y="35"/>
                    </a:lnTo>
                    <a:close/>
                    <a:moveTo>
                      <a:pt x="4" y="13"/>
                    </a:moveTo>
                    <a:lnTo>
                      <a:pt x="4" y="14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4" y="13"/>
                    </a:lnTo>
                    <a:close/>
                    <a:moveTo>
                      <a:pt x="12" y="18"/>
                    </a:moveTo>
                    <a:lnTo>
                      <a:pt x="12" y="19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2" y="18"/>
                    </a:lnTo>
                    <a:close/>
                    <a:moveTo>
                      <a:pt x="35" y="32"/>
                    </a:moveTo>
                    <a:lnTo>
                      <a:pt x="35" y="33"/>
                    </a:lnTo>
                    <a:lnTo>
                      <a:pt x="39" y="30"/>
                    </a:lnTo>
                    <a:lnTo>
                      <a:pt x="39" y="29"/>
                    </a:lnTo>
                    <a:lnTo>
                      <a:pt x="35" y="32"/>
                    </a:lnTo>
                    <a:close/>
                    <a:moveTo>
                      <a:pt x="43" y="37"/>
                    </a:moveTo>
                    <a:lnTo>
                      <a:pt x="43" y="38"/>
                    </a:lnTo>
                    <a:lnTo>
                      <a:pt x="46" y="35"/>
                    </a:lnTo>
                    <a:lnTo>
                      <a:pt x="46" y="34"/>
                    </a:lnTo>
                    <a:lnTo>
                      <a:pt x="43" y="37"/>
                    </a:lnTo>
                    <a:close/>
                    <a:moveTo>
                      <a:pt x="46" y="39"/>
                    </a:moveTo>
                    <a:lnTo>
                      <a:pt x="50" y="42"/>
                    </a:lnTo>
                    <a:lnTo>
                      <a:pt x="50" y="41"/>
                    </a:lnTo>
                    <a:lnTo>
                      <a:pt x="46" y="39"/>
                    </a:lnTo>
                    <a:lnTo>
                      <a:pt x="46" y="39"/>
                    </a:lnTo>
                    <a:close/>
                    <a:moveTo>
                      <a:pt x="50" y="41"/>
                    </a:moveTo>
                    <a:lnTo>
                      <a:pt x="50" y="42"/>
                    </a:lnTo>
                    <a:lnTo>
                      <a:pt x="54" y="40"/>
                    </a:lnTo>
                    <a:lnTo>
                      <a:pt x="54" y="39"/>
                    </a:lnTo>
                    <a:lnTo>
                      <a:pt x="5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8" name="Rectangle 477"/>
              <p:cNvSpPr>
                <a:spLocks noChangeArrowheads="1"/>
              </p:cNvSpPr>
              <p:nvPr/>
            </p:nvSpPr>
            <p:spPr bwMode="auto">
              <a:xfrm>
                <a:off x="1519" y="4076"/>
                <a:ext cx="77" cy="5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69" name="Rectangle 478"/>
              <p:cNvSpPr>
                <a:spLocks noChangeArrowheads="1"/>
              </p:cNvSpPr>
              <p:nvPr/>
            </p:nvSpPr>
            <p:spPr bwMode="auto">
              <a:xfrm>
                <a:off x="1653" y="4055"/>
                <a:ext cx="16" cy="2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0" name="Freeform 479"/>
              <p:cNvSpPr>
                <a:spLocks noEditPoints="1"/>
              </p:cNvSpPr>
              <p:nvPr/>
            </p:nvSpPr>
            <p:spPr bwMode="auto">
              <a:xfrm>
                <a:off x="1654" y="4056"/>
                <a:ext cx="7" cy="15"/>
              </a:xfrm>
              <a:custGeom>
                <a:avLst/>
                <a:gdLst>
                  <a:gd name="T0" fmla="*/ 11 w 21"/>
                  <a:gd name="T1" fmla="*/ 5 h 49"/>
                  <a:gd name="T2" fmla="*/ 19 w 21"/>
                  <a:gd name="T3" fmla="*/ 0 h 49"/>
                  <a:gd name="T4" fmla="*/ 20 w 21"/>
                  <a:gd name="T5" fmla="*/ 0 h 49"/>
                  <a:gd name="T6" fmla="*/ 21 w 21"/>
                  <a:gd name="T7" fmla="*/ 1 h 49"/>
                  <a:gd name="T8" fmla="*/ 21 w 21"/>
                  <a:gd name="T9" fmla="*/ 37 h 49"/>
                  <a:gd name="T10" fmla="*/ 20 w 21"/>
                  <a:gd name="T11" fmla="*/ 38 h 49"/>
                  <a:gd name="T12" fmla="*/ 12 w 21"/>
                  <a:gd name="T13" fmla="*/ 43 h 49"/>
                  <a:gd name="T14" fmla="*/ 11 w 21"/>
                  <a:gd name="T15" fmla="*/ 42 h 49"/>
                  <a:gd name="T16" fmla="*/ 10 w 21"/>
                  <a:gd name="T17" fmla="*/ 42 h 49"/>
                  <a:gd name="T18" fmla="*/ 10 w 21"/>
                  <a:gd name="T19" fmla="*/ 6 h 49"/>
                  <a:gd name="T20" fmla="*/ 11 w 21"/>
                  <a:gd name="T21" fmla="*/ 5 h 49"/>
                  <a:gd name="T22" fmla="*/ 1 w 21"/>
                  <a:gd name="T23" fmla="*/ 11 h 49"/>
                  <a:gd name="T24" fmla="*/ 5 w 21"/>
                  <a:gd name="T25" fmla="*/ 8 h 49"/>
                  <a:gd name="T26" fmla="*/ 7 w 21"/>
                  <a:gd name="T27" fmla="*/ 8 h 49"/>
                  <a:gd name="T28" fmla="*/ 7 w 21"/>
                  <a:gd name="T29" fmla="*/ 9 h 49"/>
                  <a:gd name="T30" fmla="*/ 7 w 21"/>
                  <a:gd name="T31" fmla="*/ 45 h 49"/>
                  <a:gd name="T32" fmla="*/ 6 w 21"/>
                  <a:gd name="T33" fmla="*/ 46 h 49"/>
                  <a:gd name="T34" fmla="*/ 6 w 21"/>
                  <a:gd name="T35" fmla="*/ 46 h 49"/>
                  <a:gd name="T36" fmla="*/ 2 w 21"/>
                  <a:gd name="T37" fmla="*/ 48 h 49"/>
                  <a:gd name="T38" fmla="*/ 0 w 21"/>
                  <a:gd name="T39" fmla="*/ 48 h 49"/>
                  <a:gd name="T40" fmla="*/ 0 w 21"/>
                  <a:gd name="T41" fmla="*/ 48 h 49"/>
                  <a:gd name="T42" fmla="*/ 0 w 21"/>
                  <a:gd name="T43" fmla="*/ 12 h 49"/>
                  <a:gd name="T44" fmla="*/ 1 w 21"/>
                  <a:gd name="T45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49">
                    <a:moveTo>
                      <a:pt x="11" y="5"/>
                    </a:moveTo>
                    <a:lnTo>
                      <a:pt x="19" y="0"/>
                    </a:lnTo>
                    <a:cubicBezTo>
                      <a:pt x="20" y="0"/>
                      <a:pt x="20" y="0"/>
                      <a:pt x="20" y="0"/>
                    </a:cubicBezTo>
                    <a:cubicBezTo>
                      <a:pt x="21" y="1"/>
                      <a:pt x="21" y="1"/>
                      <a:pt x="21" y="1"/>
                    </a:cubicBezTo>
                    <a:lnTo>
                      <a:pt x="21" y="37"/>
                    </a:lnTo>
                    <a:cubicBezTo>
                      <a:pt x="21" y="37"/>
                      <a:pt x="20" y="38"/>
                      <a:pt x="20" y="38"/>
                    </a:cubicBezTo>
                    <a:lnTo>
                      <a:pt x="12" y="43"/>
                    </a:lnTo>
                    <a:cubicBezTo>
                      <a:pt x="11" y="43"/>
                      <a:pt x="11" y="43"/>
                      <a:pt x="11" y="42"/>
                    </a:cubicBezTo>
                    <a:cubicBezTo>
                      <a:pt x="10" y="42"/>
                      <a:pt x="10" y="42"/>
                      <a:pt x="10" y="42"/>
                    </a:cubicBezTo>
                    <a:lnTo>
                      <a:pt x="10" y="6"/>
                    </a:lnTo>
                    <a:cubicBezTo>
                      <a:pt x="10" y="5"/>
                      <a:pt x="11" y="5"/>
                      <a:pt x="11" y="5"/>
                    </a:cubicBezTo>
                    <a:close/>
                    <a:moveTo>
                      <a:pt x="1" y="11"/>
                    </a:moveTo>
                    <a:lnTo>
                      <a:pt x="5" y="8"/>
                    </a:lnTo>
                    <a:cubicBezTo>
                      <a:pt x="6" y="8"/>
                      <a:pt x="7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lnTo>
                      <a:pt x="7" y="45"/>
                    </a:lnTo>
                    <a:cubicBezTo>
                      <a:pt x="7" y="45"/>
                      <a:pt x="7" y="46"/>
                      <a:pt x="6" y="46"/>
                    </a:cubicBezTo>
                    <a:lnTo>
                      <a:pt x="6" y="46"/>
                    </a:lnTo>
                    <a:lnTo>
                      <a:pt x="2" y="48"/>
                    </a:lnTo>
                    <a:cubicBezTo>
                      <a:pt x="1" y="49"/>
                      <a:pt x="1" y="49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0" y="12"/>
                    </a:lnTo>
                    <a:cubicBezTo>
                      <a:pt x="0" y="11"/>
                      <a:pt x="0" y="11"/>
                      <a:pt x="1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1" name="Rectangle 480"/>
              <p:cNvSpPr>
                <a:spLocks noChangeArrowheads="1"/>
              </p:cNvSpPr>
              <p:nvPr/>
            </p:nvSpPr>
            <p:spPr bwMode="auto">
              <a:xfrm>
                <a:off x="1653" y="4055"/>
                <a:ext cx="16" cy="26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472" name="Picture 481"/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0" y="3978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3" name="Picture 482"/>
              <p:cNvPicPr>
                <a:picLocks noChangeAspect="1" noChangeArrowheads="1"/>
              </p:cNvPicPr>
              <p:nvPr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0" y="3978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4" name="Freeform 483"/>
              <p:cNvSpPr>
                <a:spLocks noEditPoints="1"/>
              </p:cNvSpPr>
              <p:nvPr/>
            </p:nvSpPr>
            <p:spPr bwMode="auto">
              <a:xfrm>
                <a:off x="1558" y="3988"/>
                <a:ext cx="60" cy="114"/>
              </a:xfrm>
              <a:custGeom>
                <a:avLst/>
                <a:gdLst>
                  <a:gd name="T0" fmla="*/ 185 w 185"/>
                  <a:gd name="T1" fmla="*/ 253 h 353"/>
                  <a:gd name="T2" fmla="*/ 39 w 185"/>
                  <a:gd name="T3" fmla="*/ 170 h 353"/>
                  <a:gd name="T4" fmla="*/ 39 w 185"/>
                  <a:gd name="T5" fmla="*/ 0 h 353"/>
                  <a:gd name="T6" fmla="*/ 185 w 185"/>
                  <a:gd name="T7" fmla="*/ 84 h 353"/>
                  <a:gd name="T8" fmla="*/ 185 w 185"/>
                  <a:gd name="T9" fmla="*/ 253 h 353"/>
                  <a:gd name="T10" fmla="*/ 0 w 185"/>
                  <a:gd name="T11" fmla="*/ 253 h 353"/>
                  <a:gd name="T12" fmla="*/ 174 w 185"/>
                  <a:gd name="T13" fmla="*/ 353 h 353"/>
                  <a:gd name="T14" fmla="*/ 174 w 185"/>
                  <a:gd name="T15" fmla="*/ 353 h 353"/>
                  <a:gd name="T16" fmla="*/ 174 w 185"/>
                  <a:gd name="T17" fmla="*/ 281 h 353"/>
                  <a:gd name="T18" fmla="*/ 0 w 185"/>
                  <a:gd name="T19" fmla="*/ 180 h 353"/>
                  <a:gd name="T20" fmla="*/ 0 w 185"/>
                  <a:gd name="T21" fmla="*/ 2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5" h="353">
                    <a:moveTo>
                      <a:pt x="185" y="253"/>
                    </a:moveTo>
                    <a:cubicBezTo>
                      <a:pt x="131" y="238"/>
                      <a:pt x="80" y="210"/>
                      <a:pt x="39" y="170"/>
                    </a:cubicBezTo>
                    <a:lnTo>
                      <a:pt x="39" y="0"/>
                    </a:lnTo>
                    <a:cubicBezTo>
                      <a:pt x="82" y="38"/>
                      <a:pt x="131" y="67"/>
                      <a:pt x="185" y="84"/>
                    </a:cubicBezTo>
                    <a:lnTo>
                      <a:pt x="185" y="253"/>
                    </a:lnTo>
                    <a:close/>
                    <a:moveTo>
                      <a:pt x="0" y="253"/>
                    </a:moveTo>
                    <a:cubicBezTo>
                      <a:pt x="48" y="300"/>
                      <a:pt x="108" y="335"/>
                      <a:pt x="174" y="353"/>
                    </a:cubicBezTo>
                    <a:lnTo>
                      <a:pt x="174" y="353"/>
                    </a:lnTo>
                    <a:lnTo>
                      <a:pt x="174" y="281"/>
                    </a:lnTo>
                    <a:cubicBezTo>
                      <a:pt x="108" y="263"/>
                      <a:pt x="48" y="228"/>
                      <a:pt x="0" y="180"/>
                    </a:cubicBezTo>
                    <a:lnTo>
                      <a:pt x="0" y="25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5" name="Freeform 484"/>
              <p:cNvSpPr>
                <a:spLocks noEditPoints="1"/>
              </p:cNvSpPr>
              <p:nvPr/>
            </p:nvSpPr>
            <p:spPr bwMode="auto">
              <a:xfrm>
                <a:off x="1562" y="3991"/>
                <a:ext cx="76" cy="85"/>
              </a:xfrm>
              <a:custGeom>
                <a:avLst/>
                <a:gdLst>
                  <a:gd name="T0" fmla="*/ 0 w 235"/>
                  <a:gd name="T1" fmla="*/ 201 h 264"/>
                  <a:gd name="T2" fmla="*/ 38 w 235"/>
                  <a:gd name="T3" fmla="*/ 232 h 264"/>
                  <a:gd name="T4" fmla="*/ 0 w 235"/>
                  <a:gd name="T5" fmla="*/ 211 h 264"/>
                  <a:gd name="T6" fmla="*/ 38 w 235"/>
                  <a:gd name="T7" fmla="*/ 243 h 264"/>
                  <a:gd name="T8" fmla="*/ 0 w 235"/>
                  <a:gd name="T9" fmla="*/ 222 h 264"/>
                  <a:gd name="T10" fmla="*/ 38 w 235"/>
                  <a:gd name="T11" fmla="*/ 253 h 264"/>
                  <a:gd name="T12" fmla="*/ 0 w 235"/>
                  <a:gd name="T13" fmla="*/ 232 h 264"/>
                  <a:gd name="T14" fmla="*/ 38 w 235"/>
                  <a:gd name="T15" fmla="*/ 264 h 264"/>
                  <a:gd name="T16" fmla="*/ 140 w 235"/>
                  <a:gd name="T17" fmla="*/ 8 h 264"/>
                  <a:gd name="T18" fmla="*/ 208 w 235"/>
                  <a:gd name="T19" fmla="*/ 47 h 264"/>
                  <a:gd name="T20" fmla="*/ 149 w 235"/>
                  <a:gd name="T21" fmla="*/ 5 h 264"/>
                  <a:gd name="T22" fmla="*/ 217 w 235"/>
                  <a:gd name="T23" fmla="*/ 45 h 264"/>
                  <a:gd name="T24" fmla="*/ 158 w 235"/>
                  <a:gd name="T25" fmla="*/ 3 h 264"/>
                  <a:gd name="T26" fmla="*/ 226 w 235"/>
                  <a:gd name="T27" fmla="*/ 42 h 264"/>
                  <a:gd name="T28" fmla="*/ 167 w 235"/>
                  <a:gd name="T29" fmla="*/ 0 h 264"/>
                  <a:gd name="T30" fmla="*/ 235 w 235"/>
                  <a:gd name="T31" fmla="*/ 4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5" h="264">
                    <a:moveTo>
                      <a:pt x="0" y="201"/>
                    </a:moveTo>
                    <a:cubicBezTo>
                      <a:pt x="11" y="212"/>
                      <a:pt x="24" y="223"/>
                      <a:pt x="38" y="232"/>
                    </a:cubicBezTo>
                    <a:moveTo>
                      <a:pt x="0" y="211"/>
                    </a:moveTo>
                    <a:cubicBezTo>
                      <a:pt x="11" y="223"/>
                      <a:pt x="24" y="233"/>
                      <a:pt x="38" y="243"/>
                    </a:cubicBezTo>
                    <a:moveTo>
                      <a:pt x="0" y="222"/>
                    </a:moveTo>
                    <a:cubicBezTo>
                      <a:pt x="11" y="233"/>
                      <a:pt x="24" y="244"/>
                      <a:pt x="38" y="253"/>
                    </a:cubicBezTo>
                    <a:moveTo>
                      <a:pt x="0" y="232"/>
                    </a:moveTo>
                    <a:cubicBezTo>
                      <a:pt x="11" y="244"/>
                      <a:pt x="24" y="254"/>
                      <a:pt x="38" y="264"/>
                    </a:cubicBezTo>
                    <a:moveTo>
                      <a:pt x="140" y="8"/>
                    </a:moveTo>
                    <a:lnTo>
                      <a:pt x="208" y="47"/>
                    </a:lnTo>
                    <a:moveTo>
                      <a:pt x="149" y="5"/>
                    </a:moveTo>
                    <a:lnTo>
                      <a:pt x="217" y="45"/>
                    </a:lnTo>
                    <a:moveTo>
                      <a:pt x="158" y="3"/>
                    </a:moveTo>
                    <a:lnTo>
                      <a:pt x="226" y="42"/>
                    </a:lnTo>
                    <a:moveTo>
                      <a:pt x="167" y="0"/>
                    </a:moveTo>
                    <a:lnTo>
                      <a:pt x="235" y="4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6" name="Freeform 485"/>
              <p:cNvSpPr>
                <a:spLocks/>
              </p:cNvSpPr>
              <p:nvPr/>
            </p:nvSpPr>
            <p:spPr bwMode="auto">
              <a:xfrm>
                <a:off x="1576" y="4000"/>
                <a:ext cx="35" cy="59"/>
              </a:xfrm>
              <a:custGeom>
                <a:avLst/>
                <a:gdLst>
                  <a:gd name="T0" fmla="*/ 0 w 106"/>
                  <a:gd name="T1" fmla="*/ 0 h 184"/>
                  <a:gd name="T2" fmla="*/ 0 w 106"/>
                  <a:gd name="T3" fmla="*/ 121 h 184"/>
                  <a:gd name="T4" fmla="*/ 106 w 106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184">
                    <a:moveTo>
                      <a:pt x="0" y="0"/>
                    </a:moveTo>
                    <a:lnTo>
                      <a:pt x="0" y="121"/>
                    </a:lnTo>
                    <a:cubicBezTo>
                      <a:pt x="31" y="149"/>
                      <a:pt x="67" y="170"/>
                      <a:pt x="106" y="184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7" name="Freeform 486"/>
              <p:cNvSpPr>
                <a:spLocks noEditPoints="1"/>
              </p:cNvSpPr>
              <p:nvPr/>
            </p:nvSpPr>
            <p:spPr bwMode="auto">
              <a:xfrm>
                <a:off x="1518" y="3983"/>
                <a:ext cx="148" cy="148"/>
              </a:xfrm>
              <a:custGeom>
                <a:avLst/>
                <a:gdLst>
                  <a:gd name="T0" fmla="*/ 299 w 461"/>
                  <a:gd name="T1" fmla="*/ 369 h 461"/>
                  <a:gd name="T2" fmla="*/ 461 w 461"/>
                  <a:gd name="T3" fmla="*/ 275 h 461"/>
                  <a:gd name="T4" fmla="*/ 461 w 461"/>
                  <a:gd name="T5" fmla="*/ 202 h 461"/>
                  <a:gd name="T6" fmla="*/ 407 w 461"/>
                  <a:gd name="T7" fmla="*/ 171 h 461"/>
                  <a:gd name="T8" fmla="*/ 407 w 461"/>
                  <a:gd name="T9" fmla="*/ 72 h 461"/>
                  <a:gd name="T10" fmla="*/ 294 w 461"/>
                  <a:gd name="T11" fmla="*/ 6 h 461"/>
                  <a:gd name="T12" fmla="*/ 242 w 461"/>
                  <a:gd name="T13" fmla="*/ 21 h 461"/>
                  <a:gd name="T14" fmla="*/ 206 w 461"/>
                  <a:gd name="T15" fmla="*/ 0 h 461"/>
                  <a:gd name="T16" fmla="*/ 164 w 461"/>
                  <a:gd name="T17" fmla="*/ 16 h 461"/>
                  <a:gd name="T18" fmla="*/ 164 w 461"/>
                  <a:gd name="T19" fmla="*/ 174 h 461"/>
                  <a:gd name="T20" fmla="*/ 125 w 461"/>
                  <a:gd name="T21" fmla="*/ 196 h 461"/>
                  <a:gd name="T22" fmla="*/ 125 w 461"/>
                  <a:gd name="T23" fmla="*/ 269 h 461"/>
                  <a:gd name="T24" fmla="*/ 299 w 461"/>
                  <a:gd name="T25" fmla="*/ 369 h 461"/>
                  <a:gd name="T26" fmla="*/ 0 w 461"/>
                  <a:gd name="T27" fmla="*/ 338 h 461"/>
                  <a:gd name="T28" fmla="*/ 79 w 461"/>
                  <a:gd name="T29" fmla="*/ 282 h 461"/>
                  <a:gd name="T30" fmla="*/ 258 w 461"/>
                  <a:gd name="T31" fmla="*/ 386 h 461"/>
                  <a:gd name="T32" fmla="*/ 258 w 461"/>
                  <a:gd name="T33" fmla="*/ 413 h 461"/>
                  <a:gd name="T34" fmla="*/ 176 w 461"/>
                  <a:gd name="T35" fmla="*/ 461 h 461"/>
                  <a:gd name="T36" fmla="*/ 0 w 461"/>
                  <a:gd name="T37" fmla="*/ 359 h 461"/>
                  <a:gd name="T38" fmla="*/ 0 w 461"/>
                  <a:gd name="T39" fmla="*/ 338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1" h="461">
                    <a:moveTo>
                      <a:pt x="299" y="369"/>
                    </a:moveTo>
                    <a:lnTo>
                      <a:pt x="461" y="275"/>
                    </a:lnTo>
                    <a:lnTo>
                      <a:pt x="461" y="202"/>
                    </a:lnTo>
                    <a:lnTo>
                      <a:pt x="407" y="171"/>
                    </a:lnTo>
                    <a:lnTo>
                      <a:pt x="407" y="72"/>
                    </a:lnTo>
                    <a:lnTo>
                      <a:pt x="294" y="6"/>
                    </a:lnTo>
                    <a:lnTo>
                      <a:pt x="242" y="21"/>
                    </a:lnTo>
                    <a:lnTo>
                      <a:pt x="206" y="0"/>
                    </a:lnTo>
                    <a:lnTo>
                      <a:pt x="164" y="16"/>
                    </a:lnTo>
                    <a:lnTo>
                      <a:pt x="164" y="174"/>
                    </a:lnTo>
                    <a:lnTo>
                      <a:pt x="125" y="196"/>
                    </a:lnTo>
                    <a:lnTo>
                      <a:pt x="125" y="269"/>
                    </a:lnTo>
                    <a:cubicBezTo>
                      <a:pt x="174" y="316"/>
                      <a:pt x="233" y="351"/>
                      <a:pt x="299" y="369"/>
                    </a:cubicBezTo>
                    <a:close/>
                    <a:moveTo>
                      <a:pt x="0" y="338"/>
                    </a:moveTo>
                    <a:lnTo>
                      <a:pt x="79" y="282"/>
                    </a:lnTo>
                    <a:lnTo>
                      <a:pt x="258" y="386"/>
                    </a:lnTo>
                    <a:lnTo>
                      <a:pt x="258" y="413"/>
                    </a:lnTo>
                    <a:lnTo>
                      <a:pt x="176" y="461"/>
                    </a:lnTo>
                    <a:lnTo>
                      <a:pt x="0" y="359"/>
                    </a:lnTo>
                    <a:lnTo>
                      <a:pt x="0" y="33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8" name="Freeform 487"/>
              <p:cNvSpPr>
                <a:spLocks/>
              </p:cNvSpPr>
              <p:nvPr/>
            </p:nvSpPr>
            <p:spPr bwMode="auto">
              <a:xfrm>
                <a:off x="1592" y="4083"/>
                <a:ext cx="20" cy="11"/>
              </a:xfrm>
              <a:custGeom>
                <a:avLst/>
                <a:gdLst>
                  <a:gd name="T0" fmla="*/ 6 w 61"/>
                  <a:gd name="T1" fmla="*/ 0 h 32"/>
                  <a:gd name="T2" fmla="*/ 57 w 61"/>
                  <a:gd name="T3" fmla="*/ 20 h 32"/>
                  <a:gd name="T4" fmla="*/ 60 w 61"/>
                  <a:gd name="T5" fmla="*/ 28 h 32"/>
                  <a:gd name="T6" fmla="*/ 55 w 61"/>
                  <a:gd name="T7" fmla="*/ 32 h 32"/>
                  <a:gd name="T8" fmla="*/ 55 w 61"/>
                  <a:gd name="T9" fmla="*/ 32 h 32"/>
                  <a:gd name="T10" fmla="*/ 6 w 61"/>
                  <a:gd name="T11" fmla="*/ 12 h 32"/>
                  <a:gd name="T12" fmla="*/ 1 w 61"/>
                  <a:gd name="T13" fmla="*/ 5 h 32"/>
                  <a:gd name="T14" fmla="*/ 6 w 61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32">
                    <a:moveTo>
                      <a:pt x="6" y="0"/>
                    </a:moveTo>
                    <a:lnTo>
                      <a:pt x="57" y="20"/>
                    </a:lnTo>
                    <a:cubicBezTo>
                      <a:pt x="60" y="22"/>
                      <a:pt x="61" y="25"/>
                      <a:pt x="60" y="28"/>
                    </a:cubicBezTo>
                    <a:cubicBezTo>
                      <a:pt x="59" y="30"/>
                      <a:pt x="57" y="31"/>
                      <a:pt x="55" y="32"/>
                    </a:cubicBezTo>
                    <a:lnTo>
                      <a:pt x="55" y="32"/>
                    </a:lnTo>
                    <a:lnTo>
                      <a:pt x="6" y="12"/>
                    </a:lnTo>
                    <a:cubicBezTo>
                      <a:pt x="3" y="11"/>
                      <a:pt x="0" y="8"/>
                      <a:pt x="1" y="5"/>
                    </a:cubicBezTo>
                    <a:cubicBezTo>
                      <a:pt x="2" y="2"/>
                      <a:pt x="3" y="1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9" name="Rectangle 488"/>
              <p:cNvSpPr>
                <a:spLocks noChangeArrowheads="1"/>
              </p:cNvSpPr>
              <p:nvPr/>
            </p:nvSpPr>
            <p:spPr bwMode="auto">
              <a:xfrm>
                <a:off x="1586" y="4071"/>
                <a:ext cx="31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80" name="Freeform 489"/>
              <p:cNvSpPr>
                <a:spLocks/>
              </p:cNvSpPr>
              <p:nvPr/>
            </p:nvSpPr>
            <p:spPr bwMode="auto">
              <a:xfrm>
                <a:off x="1588" y="4072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23 w 23"/>
                  <a:gd name="T3" fmla="*/ 10 h 15"/>
                  <a:gd name="T4" fmla="*/ 23 w 23"/>
                  <a:gd name="T5" fmla="*/ 15 h 15"/>
                  <a:gd name="T6" fmla="*/ 0 w 23"/>
                  <a:gd name="T7" fmla="*/ 6 h 15"/>
                  <a:gd name="T8" fmla="*/ 0 w 23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23" y="10"/>
                    </a:lnTo>
                    <a:lnTo>
                      <a:pt x="23" y="15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81" name="Rectangle 490"/>
              <p:cNvSpPr>
                <a:spLocks noChangeArrowheads="1"/>
              </p:cNvSpPr>
              <p:nvPr/>
            </p:nvSpPr>
            <p:spPr bwMode="auto">
              <a:xfrm>
                <a:off x="1586" y="4071"/>
                <a:ext cx="31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82" name="Freeform 491"/>
              <p:cNvSpPr>
                <a:spLocks noEditPoints="1"/>
              </p:cNvSpPr>
              <p:nvPr/>
            </p:nvSpPr>
            <p:spPr bwMode="auto">
              <a:xfrm>
                <a:off x="1588" y="4072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23 w 23"/>
                  <a:gd name="T3" fmla="*/ 10 h 15"/>
                  <a:gd name="T4" fmla="*/ 23 w 23"/>
                  <a:gd name="T5" fmla="*/ 15 h 15"/>
                  <a:gd name="T6" fmla="*/ 0 w 23"/>
                  <a:gd name="T7" fmla="*/ 2 h 15"/>
                  <a:gd name="T8" fmla="*/ 23 w 23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23" y="10"/>
                    </a:lnTo>
                    <a:lnTo>
                      <a:pt x="23" y="15"/>
                    </a:lnTo>
                    <a:moveTo>
                      <a:pt x="0" y="2"/>
                    </a:moveTo>
                    <a:lnTo>
                      <a:pt x="23" y="12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83" name="Freeform 492"/>
              <p:cNvSpPr>
                <a:spLocks/>
              </p:cNvSpPr>
              <p:nvPr/>
            </p:nvSpPr>
            <p:spPr bwMode="auto">
              <a:xfrm>
                <a:off x="1588" y="4072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0 w 23"/>
                  <a:gd name="T3" fmla="*/ 6 h 15"/>
                  <a:gd name="T4" fmla="*/ 23 w 23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0" y="6"/>
                    </a:lnTo>
                    <a:lnTo>
                      <a:pt x="23" y="15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84" name="Freeform 493"/>
              <p:cNvSpPr>
                <a:spLocks/>
              </p:cNvSpPr>
              <p:nvPr/>
            </p:nvSpPr>
            <p:spPr bwMode="auto">
              <a:xfrm>
                <a:off x="1604" y="4060"/>
                <a:ext cx="4" cy="4"/>
              </a:xfrm>
              <a:custGeom>
                <a:avLst/>
                <a:gdLst>
                  <a:gd name="T0" fmla="*/ 3 w 4"/>
                  <a:gd name="T1" fmla="*/ 1 h 4"/>
                  <a:gd name="T2" fmla="*/ 1 w 4"/>
                  <a:gd name="T3" fmla="*/ 0 h 4"/>
                  <a:gd name="T4" fmla="*/ 0 w 4"/>
                  <a:gd name="T5" fmla="*/ 3 h 4"/>
                  <a:gd name="T6" fmla="*/ 3 w 4"/>
                  <a:gd name="T7" fmla="*/ 4 h 4"/>
                  <a:gd name="T8" fmla="*/ 3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4" y="3"/>
                      <a:pt x="4" y="2"/>
                      <a:pt x="3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485" name="Picture 494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1" y="3993"/>
                <a:ext cx="46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6" name="Freeform 495"/>
              <p:cNvSpPr>
                <a:spLocks/>
              </p:cNvSpPr>
              <p:nvPr/>
            </p:nvSpPr>
            <p:spPr bwMode="auto">
              <a:xfrm>
                <a:off x="1576" y="4000"/>
                <a:ext cx="35" cy="59"/>
              </a:xfrm>
              <a:custGeom>
                <a:avLst/>
                <a:gdLst>
                  <a:gd name="T0" fmla="*/ 5 w 106"/>
                  <a:gd name="T1" fmla="*/ 119 h 184"/>
                  <a:gd name="T2" fmla="*/ 5 w 106"/>
                  <a:gd name="T3" fmla="*/ 4 h 184"/>
                  <a:gd name="T4" fmla="*/ 0 w 106"/>
                  <a:gd name="T5" fmla="*/ 0 h 184"/>
                  <a:gd name="T6" fmla="*/ 106 w 106"/>
                  <a:gd name="T7" fmla="*/ 63 h 184"/>
                  <a:gd name="T8" fmla="*/ 106 w 106"/>
                  <a:gd name="T9" fmla="*/ 63 h 184"/>
                  <a:gd name="T10" fmla="*/ 106 w 106"/>
                  <a:gd name="T11" fmla="*/ 184 h 184"/>
                  <a:gd name="T12" fmla="*/ 106 w 106"/>
                  <a:gd name="T13" fmla="*/ 179 h 184"/>
                  <a:gd name="T14" fmla="*/ 5 w 106"/>
                  <a:gd name="T15" fmla="*/ 11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184">
                    <a:moveTo>
                      <a:pt x="5" y="119"/>
                    </a:moveTo>
                    <a:lnTo>
                      <a:pt x="5" y="4"/>
                    </a:lnTo>
                    <a:lnTo>
                      <a:pt x="0" y="0"/>
                    </a:lnTo>
                    <a:cubicBezTo>
                      <a:pt x="30" y="29"/>
                      <a:pt x="66" y="51"/>
                      <a:pt x="106" y="63"/>
                    </a:cubicBezTo>
                    <a:lnTo>
                      <a:pt x="106" y="63"/>
                    </a:lnTo>
                    <a:lnTo>
                      <a:pt x="106" y="184"/>
                    </a:lnTo>
                    <a:lnTo>
                      <a:pt x="106" y="179"/>
                    </a:lnTo>
                    <a:cubicBezTo>
                      <a:pt x="69" y="165"/>
                      <a:pt x="35" y="145"/>
                      <a:pt x="5" y="11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87" name="Freeform 496"/>
              <p:cNvSpPr>
                <a:spLocks/>
              </p:cNvSpPr>
              <p:nvPr/>
            </p:nvSpPr>
            <p:spPr bwMode="auto">
              <a:xfrm>
                <a:off x="1649" y="3864"/>
                <a:ext cx="36" cy="20"/>
              </a:xfrm>
              <a:custGeom>
                <a:avLst/>
                <a:gdLst>
                  <a:gd name="T0" fmla="*/ 50 w 112"/>
                  <a:gd name="T1" fmla="*/ 61 h 62"/>
                  <a:gd name="T2" fmla="*/ 105 w 112"/>
                  <a:gd name="T3" fmla="*/ 37 h 62"/>
                  <a:gd name="T4" fmla="*/ 96 w 112"/>
                  <a:gd name="T5" fmla="*/ 3 h 62"/>
                  <a:gd name="T6" fmla="*/ 80 w 112"/>
                  <a:gd name="T7" fmla="*/ 0 h 62"/>
                  <a:gd name="T8" fmla="*/ 0 w 112"/>
                  <a:gd name="T9" fmla="*/ 62 h 62"/>
                  <a:gd name="T10" fmla="*/ 50 w 112"/>
                  <a:gd name="T11" fmla="*/ 6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62">
                    <a:moveTo>
                      <a:pt x="50" y="61"/>
                    </a:moveTo>
                    <a:cubicBezTo>
                      <a:pt x="71" y="61"/>
                      <a:pt x="90" y="52"/>
                      <a:pt x="105" y="37"/>
                    </a:cubicBezTo>
                    <a:cubicBezTo>
                      <a:pt x="112" y="25"/>
                      <a:pt x="108" y="10"/>
                      <a:pt x="96" y="3"/>
                    </a:cubicBezTo>
                    <a:cubicBezTo>
                      <a:pt x="91" y="1"/>
                      <a:pt x="86" y="0"/>
                      <a:pt x="80" y="0"/>
                    </a:cubicBezTo>
                    <a:lnTo>
                      <a:pt x="0" y="62"/>
                    </a:lnTo>
                    <a:lnTo>
                      <a:pt x="50" y="61"/>
                    </a:lnTo>
                    <a:close/>
                  </a:path>
                </a:pathLst>
              </a:custGeom>
              <a:solidFill>
                <a:srgbClr val="DDDDD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488" name="Picture 497"/>
              <p:cNvPicPr>
                <a:picLocks noChangeAspect="1" noChangeArrowheads="1"/>
              </p:cNvPicPr>
              <p:nvPr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" y="3854"/>
                <a:ext cx="41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9" name="Picture 498"/>
              <p:cNvPicPr>
                <a:picLocks noChangeAspect="1" noChangeArrowheads="1"/>
              </p:cNvPicPr>
              <p:nvPr/>
            </p:nvPicPr>
            <p:blipFill>
              <a:blip r:embed="rId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" y="3854"/>
                <a:ext cx="41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0" name="Freeform 499"/>
              <p:cNvSpPr>
                <a:spLocks/>
              </p:cNvSpPr>
              <p:nvPr/>
            </p:nvSpPr>
            <p:spPr bwMode="auto">
              <a:xfrm>
                <a:off x="1649" y="3859"/>
                <a:ext cx="26" cy="25"/>
              </a:xfrm>
              <a:custGeom>
                <a:avLst/>
                <a:gdLst>
                  <a:gd name="T0" fmla="*/ 0 w 26"/>
                  <a:gd name="T1" fmla="*/ 25 h 25"/>
                  <a:gd name="T2" fmla="*/ 0 w 26"/>
                  <a:gd name="T3" fmla="*/ 18 h 25"/>
                  <a:gd name="T4" fmla="*/ 26 w 26"/>
                  <a:gd name="T5" fmla="*/ 0 h 25"/>
                  <a:gd name="T6" fmla="*/ 26 w 26"/>
                  <a:gd name="T7" fmla="*/ 9 h 25"/>
                  <a:gd name="T8" fmla="*/ 0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0" y="18"/>
                    </a:lnTo>
                    <a:lnTo>
                      <a:pt x="26" y="0"/>
                    </a:lnTo>
                    <a:lnTo>
                      <a:pt x="26" y="9"/>
                    </a:lnTo>
                    <a:lnTo>
                      <a:pt x="0" y="25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1" name="Rectangle 500"/>
              <p:cNvSpPr>
                <a:spLocks noChangeArrowheads="1"/>
              </p:cNvSpPr>
              <p:nvPr/>
            </p:nvSpPr>
            <p:spPr bwMode="auto">
              <a:xfrm>
                <a:off x="1586" y="3818"/>
                <a:ext cx="98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2" name="Rectangle 501"/>
              <p:cNvSpPr>
                <a:spLocks noChangeArrowheads="1"/>
              </p:cNvSpPr>
              <p:nvPr/>
            </p:nvSpPr>
            <p:spPr bwMode="auto">
              <a:xfrm>
                <a:off x="1586" y="3823"/>
                <a:ext cx="98" cy="5"/>
              </a:xfrm>
              <a:prstGeom prst="rect">
                <a:avLst/>
              </a:pr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3" name="Rectangle 502"/>
              <p:cNvSpPr>
                <a:spLocks noChangeArrowheads="1"/>
              </p:cNvSpPr>
              <p:nvPr/>
            </p:nvSpPr>
            <p:spPr bwMode="auto">
              <a:xfrm>
                <a:off x="1586" y="3828"/>
                <a:ext cx="98" cy="5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4" name="Rectangle 503"/>
              <p:cNvSpPr>
                <a:spLocks noChangeArrowheads="1"/>
              </p:cNvSpPr>
              <p:nvPr/>
            </p:nvSpPr>
            <p:spPr bwMode="auto">
              <a:xfrm>
                <a:off x="1586" y="3833"/>
                <a:ext cx="98" cy="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5" name="Rectangle 504"/>
              <p:cNvSpPr>
                <a:spLocks noChangeArrowheads="1"/>
              </p:cNvSpPr>
              <p:nvPr/>
            </p:nvSpPr>
            <p:spPr bwMode="auto">
              <a:xfrm>
                <a:off x="1586" y="3838"/>
                <a:ext cx="98" cy="6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6" name="Rectangle 505"/>
              <p:cNvSpPr>
                <a:spLocks noChangeArrowheads="1"/>
              </p:cNvSpPr>
              <p:nvPr/>
            </p:nvSpPr>
            <p:spPr bwMode="auto">
              <a:xfrm>
                <a:off x="1586" y="3844"/>
                <a:ext cx="98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7" name="Rectangle 506"/>
              <p:cNvSpPr>
                <a:spLocks noChangeArrowheads="1"/>
              </p:cNvSpPr>
              <p:nvPr/>
            </p:nvSpPr>
            <p:spPr bwMode="auto">
              <a:xfrm>
                <a:off x="1586" y="3849"/>
                <a:ext cx="98" cy="5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8" name="Rectangle 507"/>
              <p:cNvSpPr>
                <a:spLocks noChangeArrowheads="1"/>
              </p:cNvSpPr>
              <p:nvPr/>
            </p:nvSpPr>
            <p:spPr bwMode="auto">
              <a:xfrm>
                <a:off x="1586" y="3854"/>
                <a:ext cx="98" cy="5"/>
              </a:xfrm>
              <a:prstGeom prst="rect">
                <a:avLst/>
              </a:pr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99" name="Rectangle 508"/>
              <p:cNvSpPr>
                <a:spLocks noChangeArrowheads="1"/>
              </p:cNvSpPr>
              <p:nvPr/>
            </p:nvSpPr>
            <p:spPr bwMode="auto">
              <a:xfrm>
                <a:off x="1586" y="3859"/>
                <a:ext cx="98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0" name="Rectangle 509"/>
              <p:cNvSpPr>
                <a:spLocks noChangeArrowheads="1"/>
              </p:cNvSpPr>
              <p:nvPr/>
            </p:nvSpPr>
            <p:spPr bwMode="auto">
              <a:xfrm>
                <a:off x="1586" y="3864"/>
                <a:ext cx="98" cy="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1" name="Rectangle 510"/>
              <p:cNvSpPr>
                <a:spLocks noChangeArrowheads="1"/>
              </p:cNvSpPr>
              <p:nvPr/>
            </p:nvSpPr>
            <p:spPr bwMode="auto">
              <a:xfrm>
                <a:off x="1586" y="3869"/>
                <a:ext cx="98" cy="6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2" name="Rectangle 511"/>
              <p:cNvSpPr>
                <a:spLocks noChangeArrowheads="1"/>
              </p:cNvSpPr>
              <p:nvPr/>
            </p:nvSpPr>
            <p:spPr bwMode="auto">
              <a:xfrm>
                <a:off x="1586" y="3875"/>
                <a:ext cx="98" cy="5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3" name="Freeform 512"/>
              <p:cNvSpPr>
                <a:spLocks/>
              </p:cNvSpPr>
              <p:nvPr/>
            </p:nvSpPr>
            <p:spPr bwMode="auto">
              <a:xfrm>
                <a:off x="1592" y="3826"/>
                <a:ext cx="83" cy="51"/>
              </a:xfrm>
              <a:custGeom>
                <a:avLst/>
                <a:gdLst>
                  <a:gd name="T0" fmla="*/ 0 w 83"/>
                  <a:gd name="T1" fmla="*/ 18 h 51"/>
                  <a:gd name="T2" fmla="*/ 26 w 83"/>
                  <a:gd name="T3" fmla="*/ 0 h 51"/>
                  <a:gd name="T4" fmla="*/ 83 w 83"/>
                  <a:gd name="T5" fmla="*/ 33 h 51"/>
                  <a:gd name="T6" fmla="*/ 57 w 83"/>
                  <a:gd name="T7" fmla="*/ 51 h 51"/>
                  <a:gd name="T8" fmla="*/ 0 w 83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51">
                    <a:moveTo>
                      <a:pt x="0" y="18"/>
                    </a:moveTo>
                    <a:lnTo>
                      <a:pt x="26" y="0"/>
                    </a:lnTo>
                    <a:lnTo>
                      <a:pt x="83" y="33"/>
                    </a:lnTo>
                    <a:lnTo>
                      <a:pt x="57" y="51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4" name="Freeform 513"/>
              <p:cNvSpPr>
                <a:spLocks/>
              </p:cNvSpPr>
              <p:nvPr/>
            </p:nvSpPr>
            <p:spPr bwMode="auto">
              <a:xfrm>
                <a:off x="1688" y="3811"/>
                <a:ext cx="70" cy="47"/>
              </a:xfrm>
              <a:custGeom>
                <a:avLst/>
                <a:gdLst>
                  <a:gd name="T0" fmla="*/ 60 w 215"/>
                  <a:gd name="T1" fmla="*/ 142 h 146"/>
                  <a:gd name="T2" fmla="*/ 194 w 215"/>
                  <a:gd name="T3" fmla="*/ 97 h 146"/>
                  <a:gd name="T4" fmla="*/ 187 w 215"/>
                  <a:gd name="T5" fmla="*/ 12 h 146"/>
                  <a:gd name="T6" fmla="*/ 163 w 215"/>
                  <a:gd name="T7" fmla="*/ 0 h 146"/>
                  <a:gd name="T8" fmla="*/ 163 w 215"/>
                  <a:gd name="T9" fmla="*/ 0 h 146"/>
                  <a:gd name="T10" fmla="*/ 0 w 215"/>
                  <a:gd name="T11" fmla="*/ 133 h 146"/>
                  <a:gd name="T12" fmla="*/ 60 w 215"/>
                  <a:gd name="T13" fmla="*/ 14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" h="146">
                    <a:moveTo>
                      <a:pt x="60" y="142"/>
                    </a:moveTo>
                    <a:cubicBezTo>
                      <a:pt x="109" y="146"/>
                      <a:pt x="157" y="130"/>
                      <a:pt x="194" y="97"/>
                    </a:cubicBezTo>
                    <a:cubicBezTo>
                      <a:pt x="215" y="72"/>
                      <a:pt x="212" y="34"/>
                      <a:pt x="187" y="12"/>
                    </a:cubicBezTo>
                    <a:cubicBezTo>
                      <a:pt x="180" y="6"/>
                      <a:pt x="172" y="2"/>
                      <a:pt x="163" y="0"/>
                    </a:cubicBezTo>
                    <a:lnTo>
                      <a:pt x="163" y="0"/>
                    </a:lnTo>
                    <a:lnTo>
                      <a:pt x="0" y="133"/>
                    </a:lnTo>
                    <a:lnTo>
                      <a:pt x="60" y="142"/>
                    </a:lnTo>
                    <a:close/>
                  </a:path>
                </a:pathLst>
              </a:custGeom>
              <a:solidFill>
                <a:srgbClr val="DDDDD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5" name="Rectangle 514"/>
              <p:cNvSpPr>
                <a:spLocks noChangeArrowheads="1"/>
              </p:cNvSpPr>
              <p:nvPr/>
            </p:nvSpPr>
            <p:spPr bwMode="auto">
              <a:xfrm>
                <a:off x="1710" y="3787"/>
                <a:ext cx="7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`</a:t>
                </a:r>
                <a:endParaRPr lang="en-US" altLang="ko-KR"/>
              </a:p>
            </p:txBody>
          </p:sp>
          <p:sp>
            <p:nvSpPr>
              <p:cNvPr id="506" name="Rectangle 515"/>
              <p:cNvSpPr>
                <a:spLocks noChangeArrowheads="1"/>
              </p:cNvSpPr>
              <p:nvPr/>
            </p:nvSpPr>
            <p:spPr bwMode="auto">
              <a:xfrm>
                <a:off x="1622" y="3761"/>
                <a:ext cx="124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7" name="Rectangle 516"/>
              <p:cNvSpPr>
                <a:spLocks noChangeArrowheads="1"/>
              </p:cNvSpPr>
              <p:nvPr/>
            </p:nvSpPr>
            <p:spPr bwMode="auto">
              <a:xfrm>
                <a:off x="1622" y="3766"/>
                <a:ext cx="124" cy="5"/>
              </a:xfrm>
              <a:prstGeom prst="rect">
                <a:avLst/>
              </a:pr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8" name="Rectangle 517"/>
              <p:cNvSpPr>
                <a:spLocks noChangeArrowheads="1"/>
              </p:cNvSpPr>
              <p:nvPr/>
            </p:nvSpPr>
            <p:spPr bwMode="auto">
              <a:xfrm>
                <a:off x="1622" y="3771"/>
                <a:ext cx="124" cy="6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9" name="Rectangle 518"/>
              <p:cNvSpPr>
                <a:spLocks noChangeArrowheads="1"/>
              </p:cNvSpPr>
              <p:nvPr/>
            </p:nvSpPr>
            <p:spPr bwMode="auto">
              <a:xfrm>
                <a:off x="1622" y="3777"/>
                <a:ext cx="124" cy="5"/>
              </a:xfrm>
              <a:prstGeom prst="rect">
                <a:avLst/>
              </a:pr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0" name="Rectangle 519"/>
              <p:cNvSpPr>
                <a:spLocks noChangeArrowheads="1"/>
              </p:cNvSpPr>
              <p:nvPr/>
            </p:nvSpPr>
            <p:spPr bwMode="auto">
              <a:xfrm>
                <a:off x="1622" y="3782"/>
                <a:ext cx="124" cy="5"/>
              </a:xfrm>
              <a:prstGeom prst="rect">
                <a:avLst/>
              </a:pr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1" name="Rectangle 520"/>
              <p:cNvSpPr>
                <a:spLocks noChangeArrowheads="1"/>
              </p:cNvSpPr>
              <p:nvPr/>
            </p:nvSpPr>
            <p:spPr bwMode="auto">
              <a:xfrm>
                <a:off x="1622" y="3787"/>
                <a:ext cx="124" cy="5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2" name="Rectangle 521"/>
              <p:cNvSpPr>
                <a:spLocks noChangeArrowheads="1"/>
              </p:cNvSpPr>
              <p:nvPr/>
            </p:nvSpPr>
            <p:spPr bwMode="auto">
              <a:xfrm>
                <a:off x="1622" y="3792"/>
                <a:ext cx="124" cy="5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3" name="Rectangle 522"/>
              <p:cNvSpPr>
                <a:spLocks noChangeArrowheads="1"/>
              </p:cNvSpPr>
              <p:nvPr/>
            </p:nvSpPr>
            <p:spPr bwMode="auto">
              <a:xfrm>
                <a:off x="1622" y="3797"/>
                <a:ext cx="124" cy="5"/>
              </a:xfrm>
              <a:prstGeom prst="rect">
                <a:avLst/>
              </a:pr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4" name="Rectangle 523"/>
              <p:cNvSpPr>
                <a:spLocks noChangeArrowheads="1"/>
              </p:cNvSpPr>
              <p:nvPr/>
            </p:nvSpPr>
            <p:spPr bwMode="auto">
              <a:xfrm>
                <a:off x="1622" y="3802"/>
                <a:ext cx="124" cy="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5" name="Rectangle 524"/>
              <p:cNvSpPr>
                <a:spLocks noChangeArrowheads="1"/>
              </p:cNvSpPr>
              <p:nvPr/>
            </p:nvSpPr>
            <p:spPr bwMode="auto">
              <a:xfrm>
                <a:off x="1622" y="3808"/>
                <a:ext cx="124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6" name="Rectangle 525"/>
              <p:cNvSpPr>
                <a:spLocks noChangeArrowheads="1"/>
              </p:cNvSpPr>
              <p:nvPr/>
            </p:nvSpPr>
            <p:spPr bwMode="auto">
              <a:xfrm>
                <a:off x="1622" y="3813"/>
                <a:ext cx="124" cy="5"/>
              </a:xfrm>
              <a:prstGeom prst="rect">
                <a:avLst/>
              </a:pr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7" name="Rectangle 526"/>
              <p:cNvSpPr>
                <a:spLocks noChangeArrowheads="1"/>
              </p:cNvSpPr>
              <p:nvPr/>
            </p:nvSpPr>
            <p:spPr bwMode="auto">
              <a:xfrm>
                <a:off x="1622" y="3818"/>
                <a:ext cx="124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8" name="Rectangle 527"/>
              <p:cNvSpPr>
                <a:spLocks noChangeArrowheads="1"/>
              </p:cNvSpPr>
              <p:nvPr/>
            </p:nvSpPr>
            <p:spPr bwMode="auto">
              <a:xfrm>
                <a:off x="1622" y="3823"/>
                <a:ext cx="124" cy="5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9" name="Rectangle 528"/>
              <p:cNvSpPr>
                <a:spLocks noChangeArrowheads="1"/>
              </p:cNvSpPr>
              <p:nvPr/>
            </p:nvSpPr>
            <p:spPr bwMode="auto">
              <a:xfrm>
                <a:off x="1622" y="3828"/>
                <a:ext cx="124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20" name="Rectangle 529"/>
              <p:cNvSpPr>
                <a:spLocks noChangeArrowheads="1"/>
              </p:cNvSpPr>
              <p:nvPr/>
            </p:nvSpPr>
            <p:spPr bwMode="auto">
              <a:xfrm>
                <a:off x="1622" y="3833"/>
                <a:ext cx="124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21" name="Freeform 530"/>
              <p:cNvSpPr>
                <a:spLocks/>
              </p:cNvSpPr>
              <p:nvPr/>
            </p:nvSpPr>
            <p:spPr bwMode="auto">
              <a:xfrm>
                <a:off x="1632" y="3767"/>
                <a:ext cx="109" cy="64"/>
              </a:xfrm>
              <a:custGeom>
                <a:avLst/>
                <a:gdLst>
                  <a:gd name="T0" fmla="*/ 174 w 337"/>
                  <a:gd name="T1" fmla="*/ 197 h 197"/>
                  <a:gd name="T2" fmla="*/ 337 w 337"/>
                  <a:gd name="T3" fmla="*/ 102 h 197"/>
                  <a:gd name="T4" fmla="*/ 162 w 337"/>
                  <a:gd name="T5" fmla="*/ 0 h 197"/>
                  <a:gd name="T6" fmla="*/ 0 w 337"/>
                  <a:gd name="T7" fmla="*/ 96 h 197"/>
                  <a:gd name="T8" fmla="*/ 174 w 337"/>
                  <a:gd name="T9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197">
                    <a:moveTo>
                      <a:pt x="174" y="197"/>
                    </a:moveTo>
                    <a:lnTo>
                      <a:pt x="337" y="102"/>
                    </a:lnTo>
                    <a:lnTo>
                      <a:pt x="162" y="0"/>
                    </a:lnTo>
                    <a:lnTo>
                      <a:pt x="0" y="96"/>
                    </a:lnTo>
                    <a:cubicBezTo>
                      <a:pt x="49" y="144"/>
                      <a:pt x="109" y="178"/>
                      <a:pt x="174" y="197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522" name="Picture 531"/>
              <p:cNvPicPr>
                <a:picLocks noChangeAspect="1" noChangeArrowheads="1"/>
              </p:cNvPicPr>
              <p:nvPr/>
            </p:nvPicPr>
            <p:blipFill>
              <a:blip r:embed="rId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4" y="3751"/>
                <a:ext cx="26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" name="Picture 532"/>
              <p:cNvPicPr>
                <a:picLocks noChangeAspect="1" noChangeArrowheads="1"/>
              </p:cNvPicPr>
              <p:nvPr/>
            </p:nvPicPr>
            <p:blipFill>
              <a:blip r:embed="rId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4" y="3751"/>
                <a:ext cx="26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4" name="Freeform 533"/>
              <p:cNvSpPr>
                <a:spLocks/>
              </p:cNvSpPr>
              <p:nvPr/>
            </p:nvSpPr>
            <p:spPr bwMode="auto">
              <a:xfrm>
                <a:off x="1692" y="3761"/>
                <a:ext cx="11" cy="61"/>
              </a:xfrm>
              <a:custGeom>
                <a:avLst/>
                <a:gdLst>
                  <a:gd name="T0" fmla="*/ 0 w 11"/>
                  <a:gd name="T1" fmla="*/ 61 h 61"/>
                  <a:gd name="T2" fmla="*/ 0 w 11"/>
                  <a:gd name="T3" fmla="*/ 6 h 61"/>
                  <a:gd name="T4" fmla="*/ 11 w 11"/>
                  <a:gd name="T5" fmla="*/ 0 h 61"/>
                  <a:gd name="T6" fmla="*/ 11 w 11"/>
                  <a:gd name="T7" fmla="*/ 51 h 61"/>
                  <a:gd name="T8" fmla="*/ 0 w 11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1">
                    <a:moveTo>
                      <a:pt x="0" y="61"/>
                    </a:moveTo>
                    <a:lnTo>
                      <a:pt x="0" y="6"/>
                    </a:lnTo>
                    <a:lnTo>
                      <a:pt x="11" y="0"/>
                    </a:lnTo>
                    <a:lnTo>
                      <a:pt x="11" y="51"/>
                    </a:lnTo>
                    <a:lnTo>
                      <a:pt x="0" y="6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525" name="Picture 534"/>
              <p:cNvPicPr>
                <a:picLocks noChangeAspect="1" noChangeArrowheads="1"/>
              </p:cNvPicPr>
              <p:nvPr/>
            </p:nvPicPr>
            <p:blipFill>
              <a:blip r:embed="rId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" y="3751"/>
                <a:ext cx="31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6" name="Picture 535"/>
              <p:cNvPicPr>
                <a:picLocks noChangeAspect="1" noChangeArrowheads="1"/>
              </p:cNvPicPr>
              <p:nvPr/>
            </p:nvPicPr>
            <p:blipFill>
              <a:blip r:embed="rId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4" y="3751"/>
                <a:ext cx="31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7" name="Freeform 536"/>
              <p:cNvSpPr>
                <a:spLocks/>
              </p:cNvSpPr>
              <p:nvPr/>
            </p:nvSpPr>
            <p:spPr bwMode="auto">
              <a:xfrm>
                <a:off x="1703" y="3758"/>
                <a:ext cx="21" cy="49"/>
              </a:xfrm>
              <a:custGeom>
                <a:avLst/>
                <a:gdLst>
                  <a:gd name="T0" fmla="*/ 0 w 21"/>
                  <a:gd name="T1" fmla="*/ 8 h 49"/>
                  <a:gd name="T2" fmla="*/ 21 w 21"/>
                  <a:gd name="T3" fmla="*/ 0 h 49"/>
                  <a:gd name="T4" fmla="*/ 21 w 21"/>
                  <a:gd name="T5" fmla="*/ 32 h 49"/>
                  <a:gd name="T6" fmla="*/ 0 w 21"/>
                  <a:gd name="T7" fmla="*/ 49 h 49"/>
                  <a:gd name="T8" fmla="*/ 0 w 21"/>
                  <a:gd name="T9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9">
                    <a:moveTo>
                      <a:pt x="0" y="8"/>
                    </a:moveTo>
                    <a:lnTo>
                      <a:pt x="21" y="0"/>
                    </a:lnTo>
                    <a:lnTo>
                      <a:pt x="21" y="32"/>
                    </a:lnTo>
                    <a:lnTo>
                      <a:pt x="0" y="49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28" name="Rectangle 537"/>
              <p:cNvSpPr>
                <a:spLocks noChangeArrowheads="1"/>
              </p:cNvSpPr>
              <p:nvPr/>
            </p:nvSpPr>
            <p:spPr bwMode="auto">
              <a:xfrm>
                <a:off x="1664" y="3730"/>
                <a:ext cx="67" cy="5"/>
              </a:xfrm>
              <a:prstGeom prst="rect">
                <a:avLst/>
              </a:pr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29" name="Rectangle 538"/>
              <p:cNvSpPr>
                <a:spLocks noChangeArrowheads="1"/>
              </p:cNvSpPr>
              <p:nvPr/>
            </p:nvSpPr>
            <p:spPr bwMode="auto">
              <a:xfrm>
                <a:off x="1664" y="3735"/>
                <a:ext cx="67" cy="5"/>
              </a:xfrm>
              <a:prstGeom prst="rect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0" name="Rectangle 539"/>
              <p:cNvSpPr>
                <a:spLocks noChangeArrowheads="1"/>
              </p:cNvSpPr>
              <p:nvPr/>
            </p:nvSpPr>
            <p:spPr bwMode="auto">
              <a:xfrm>
                <a:off x="1664" y="3740"/>
                <a:ext cx="67" cy="6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1" name="Rectangle 540"/>
              <p:cNvSpPr>
                <a:spLocks noChangeArrowheads="1"/>
              </p:cNvSpPr>
              <p:nvPr/>
            </p:nvSpPr>
            <p:spPr bwMode="auto">
              <a:xfrm>
                <a:off x="1664" y="3746"/>
                <a:ext cx="67" cy="5"/>
              </a:xfrm>
              <a:prstGeom prst="rect">
                <a:avLst/>
              </a:pr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2" name="Rectangle 541"/>
              <p:cNvSpPr>
                <a:spLocks noChangeArrowheads="1"/>
              </p:cNvSpPr>
              <p:nvPr/>
            </p:nvSpPr>
            <p:spPr bwMode="auto">
              <a:xfrm>
                <a:off x="1664" y="3751"/>
                <a:ext cx="67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3" name="Rectangle 542"/>
              <p:cNvSpPr>
                <a:spLocks noChangeArrowheads="1"/>
              </p:cNvSpPr>
              <p:nvPr/>
            </p:nvSpPr>
            <p:spPr bwMode="auto">
              <a:xfrm>
                <a:off x="1664" y="3756"/>
                <a:ext cx="67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4" name="Rectangle 543"/>
              <p:cNvSpPr>
                <a:spLocks noChangeArrowheads="1"/>
              </p:cNvSpPr>
              <p:nvPr/>
            </p:nvSpPr>
            <p:spPr bwMode="auto">
              <a:xfrm>
                <a:off x="1664" y="3761"/>
                <a:ext cx="67" cy="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5" name="Rectangle 544"/>
              <p:cNvSpPr>
                <a:spLocks noChangeArrowheads="1"/>
              </p:cNvSpPr>
              <p:nvPr/>
            </p:nvSpPr>
            <p:spPr bwMode="auto">
              <a:xfrm>
                <a:off x="1664" y="3766"/>
                <a:ext cx="67" cy="5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6" name="Freeform 545"/>
              <p:cNvSpPr>
                <a:spLocks/>
              </p:cNvSpPr>
              <p:nvPr/>
            </p:nvSpPr>
            <p:spPr bwMode="auto">
              <a:xfrm>
                <a:off x="1670" y="3737"/>
                <a:ext cx="54" cy="29"/>
              </a:xfrm>
              <a:custGeom>
                <a:avLst/>
                <a:gdLst>
                  <a:gd name="T0" fmla="*/ 33 w 54"/>
                  <a:gd name="T1" fmla="*/ 29 h 29"/>
                  <a:gd name="T2" fmla="*/ 33 w 54"/>
                  <a:gd name="T3" fmla="*/ 24 h 29"/>
                  <a:gd name="T4" fmla="*/ 0 w 54"/>
                  <a:gd name="T5" fmla="*/ 5 h 29"/>
                  <a:gd name="T6" fmla="*/ 17 w 54"/>
                  <a:gd name="T7" fmla="*/ 0 h 29"/>
                  <a:gd name="T8" fmla="*/ 54 w 54"/>
                  <a:gd name="T9" fmla="*/ 21 h 29"/>
                  <a:gd name="T10" fmla="*/ 33 w 54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9">
                    <a:moveTo>
                      <a:pt x="33" y="29"/>
                    </a:moveTo>
                    <a:lnTo>
                      <a:pt x="33" y="24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54" y="21"/>
                    </a:lnTo>
                    <a:lnTo>
                      <a:pt x="33" y="2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537" name="Picture 546"/>
              <p:cNvPicPr>
                <a:picLocks noChangeAspect="1" noChangeArrowheads="1"/>
              </p:cNvPicPr>
              <p:nvPr/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9" y="3792"/>
                <a:ext cx="6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8" name="Picture 547"/>
              <p:cNvPicPr>
                <a:picLocks noChangeAspect="1" noChangeArrowheads="1"/>
              </p:cNvPicPr>
              <p:nvPr/>
            </p:nvPicPr>
            <p:blipFill>
              <a:blip r:embed="rId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9" y="3792"/>
                <a:ext cx="6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9" name="Freeform 548"/>
              <p:cNvSpPr>
                <a:spLocks/>
              </p:cNvSpPr>
              <p:nvPr/>
            </p:nvSpPr>
            <p:spPr bwMode="auto">
              <a:xfrm>
                <a:off x="1688" y="3800"/>
                <a:ext cx="53" cy="54"/>
              </a:xfrm>
              <a:custGeom>
                <a:avLst/>
                <a:gdLst>
                  <a:gd name="T0" fmla="*/ 0 w 53"/>
                  <a:gd name="T1" fmla="*/ 31 h 54"/>
                  <a:gd name="T2" fmla="*/ 53 w 53"/>
                  <a:gd name="T3" fmla="*/ 0 h 54"/>
                  <a:gd name="T4" fmla="*/ 53 w 53"/>
                  <a:gd name="T5" fmla="*/ 24 h 54"/>
                  <a:gd name="T6" fmla="*/ 0 w 53"/>
                  <a:gd name="T7" fmla="*/ 54 h 54"/>
                  <a:gd name="T8" fmla="*/ 0 w 53"/>
                  <a:gd name="T9" fmla="*/ 3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4">
                    <a:moveTo>
                      <a:pt x="0" y="31"/>
                    </a:moveTo>
                    <a:lnTo>
                      <a:pt x="53" y="0"/>
                    </a:lnTo>
                    <a:lnTo>
                      <a:pt x="53" y="24"/>
                    </a:lnTo>
                    <a:lnTo>
                      <a:pt x="0" y="54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0" name="Rectangle 549"/>
              <p:cNvSpPr>
                <a:spLocks noChangeArrowheads="1"/>
              </p:cNvSpPr>
              <p:nvPr/>
            </p:nvSpPr>
            <p:spPr bwMode="auto">
              <a:xfrm>
                <a:off x="1638" y="3725"/>
                <a:ext cx="72" cy="5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1" name="Rectangle 550"/>
              <p:cNvSpPr>
                <a:spLocks noChangeArrowheads="1"/>
              </p:cNvSpPr>
              <p:nvPr/>
            </p:nvSpPr>
            <p:spPr bwMode="auto">
              <a:xfrm>
                <a:off x="1638" y="3730"/>
                <a:ext cx="72" cy="5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2" name="Rectangle 551"/>
              <p:cNvSpPr>
                <a:spLocks noChangeArrowheads="1"/>
              </p:cNvSpPr>
              <p:nvPr/>
            </p:nvSpPr>
            <p:spPr bwMode="auto">
              <a:xfrm>
                <a:off x="1638" y="3735"/>
                <a:ext cx="72" cy="5"/>
              </a:xfrm>
              <a:prstGeom prst="rect">
                <a:avLst/>
              </a:pr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3" name="Rectangle 552"/>
              <p:cNvSpPr>
                <a:spLocks noChangeArrowheads="1"/>
              </p:cNvSpPr>
              <p:nvPr/>
            </p:nvSpPr>
            <p:spPr bwMode="auto">
              <a:xfrm>
                <a:off x="1638" y="3740"/>
                <a:ext cx="72" cy="6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4" name="Rectangle 553"/>
              <p:cNvSpPr>
                <a:spLocks noChangeArrowheads="1"/>
              </p:cNvSpPr>
              <p:nvPr/>
            </p:nvSpPr>
            <p:spPr bwMode="auto">
              <a:xfrm>
                <a:off x="1638" y="3746"/>
                <a:ext cx="72" cy="5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5" name="Rectangle 554"/>
              <p:cNvSpPr>
                <a:spLocks noChangeArrowheads="1"/>
              </p:cNvSpPr>
              <p:nvPr/>
            </p:nvSpPr>
            <p:spPr bwMode="auto">
              <a:xfrm>
                <a:off x="1638" y="3751"/>
                <a:ext cx="72" cy="5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6" name="Rectangle 555"/>
              <p:cNvSpPr>
                <a:spLocks noChangeArrowheads="1"/>
              </p:cNvSpPr>
              <p:nvPr/>
            </p:nvSpPr>
            <p:spPr bwMode="auto">
              <a:xfrm>
                <a:off x="1638" y="3756"/>
                <a:ext cx="72" cy="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7" name="Rectangle 556"/>
              <p:cNvSpPr>
                <a:spLocks noChangeArrowheads="1"/>
              </p:cNvSpPr>
              <p:nvPr/>
            </p:nvSpPr>
            <p:spPr bwMode="auto">
              <a:xfrm>
                <a:off x="1638" y="3761"/>
                <a:ext cx="72" cy="5"/>
              </a:xfrm>
              <a:prstGeom prst="rect">
                <a:avLst/>
              </a:pr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8" name="Rectangle 557"/>
              <p:cNvSpPr>
                <a:spLocks noChangeArrowheads="1"/>
              </p:cNvSpPr>
              <p:nvPr/>
            </p:nvSpPr>
            <p:spPr bwMode="auto">
              <a:xfrm>
                <a:off x="1638" y="3766"/>
                <a:ext cx="72" cy="5"/>
              </a:xfrm>
              <a:prstGeom prst="rect">
                <a:avLst/>
              </a:pr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9" name="Freeform 558"/>
              <p:cNvSpPr>
                <a:spLocks/>
              </p:cNvSpPr>
              <p:nvPr/>
            </p:nvSpPr>
            <p:spPr bwMode="auto">
              <a:xfrm>
                <a:off x="1645" y="3735"/>
                <a:ext cx="58" cy="32"/>
              </a:xfrm>
              <a:custGeom>
                <a:avLst/>
                <a:gdLst>
                  <a:gd name="T0" fmla="*/ 0 w 180"/>
                  <a:gd name="T1" fmla="*/ 16 h 100"/>
                  <a:gd name="T2" fmla="*/ 42 w 180"/>
                  <a:gd name="T3" fmla="*/ 0 h 100"/>
                  <a:gd name="T4" fmla="*/ 77 w 180"/>
                  <a:gd name="T5" fmla="*/ 21 h 100"/>
                  <a:gd name="T6" fmla="*/ 180 w 180"/>
                  <a:gd name="T7" fmla="*/ 81 h 100"/>
                  <a:gd name="T8" fmla="*/ 146 w 180"/>
                  <a:gd name="T9" fmla="*/ 100 h 100"/>
                  <a:gd name="T10" fmla="*/ 0 w 180"/>
                  <a:gd name="T11" fmla="*/ 1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0">
                    <a:moveTo>
                      <a:pt x="0" y="16"/>
                    </a:moveTo>
                    <a:lnTo>
                      <a:pt x="42" y="0"/>
                    </a:lnTo>
                    <a:lnTo>
                      <a:pt x="77" y="21"/>
                    </a:lnTo>
                    <a:lnTo>
                      <a:pt x="180" y="81"/>
                    </a:lnTo>
                    <a:lnTo>
                      <a:pt x="146" y="100"/>
                    </a:lnTo>
                    <a:cubicBezTo>
                      <a:pt x="92" y="83"/>
                      <a:pt x="42" y="54"/>
                      <a:pt x="0" y="1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550" name="Picture 559"/>
              <p:cNvPicPr>
                <a:picLocks noChangeAspect="1" noChangeArrowheads="1"/>
              </p:cNvPicPr>
              <p:nvPr/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6" y="3838"/>
                <a:ext cx="67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1" name="Freeform 560"/>
              <p:cNvSpPr>
                <a:spLocks/>
              </p:cNvSpPr>
              <p:nvPr/>
            </p:nvSpPr>
            <p:spPr bwMode="auto">
              <a:xfrm>
                <a:off x="1592" y="3844"/>
                <a:ext cx="57" cy="40"/>
              </a:xfrm>
              <a:custGeom>
                <a:avLst/>
                <a:gdLst>
                  <a:gd name="T0" fmla="*/ 0 w 57"/>
                  <a:gd name="T1" fmla="*/ 0 h 40"/>
                  <a:gd name="T2" fmla="*/ 57 w 57"/>
                  <a:gd name="T3" fmla="*/ 33 h 40"/>
                  <a:gd name="T4" fmla="*/ 57 w 57"/>
                  <a:gd name="T5" fmla="*/ 40 h 40"/>
                  <a:gd name="T6" fmla="*/ 0 w 57"/>
                  <a:gd name="T7" fmla="*/ 7 h 40"/>
                  <a:gd name="T8" fmla="*/ 0 w 57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0">
                    <a:moveTo>
                      <a:pt x="0" y="0"/>
                    </a:moveTo>
                    <a:lnTo>
                      <a:pt x="57" y="33"/>
                    </a:lnTo>
                    <a:lnTo>
                      <a:pt x="57" y="40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2" name="Freeform 561"/>
              <p:cNvSpPr>
                <a:spLocks noEditPoints="1"/>
              </p:cNvSpPr>
              <p:nvPr/>
            </p:nvSpPr>
            <p:spPr bwMode="auto">
              <a:xfrm>
                <a:off x="1598" y="3829"/>
                <a:ext cx="70" cy="43"/>
              </a:xfrm>
              <a:custGeom>
                <a:avLst/>
                <a:gdLst>
                  <a:gd name="T0" fmla="*/ 8 w 70"/>
                  <a:gd name="T1" fmla="*/ 13 h 43"/>
                  <a:gd name="T2" fmla="*/ 6 w 70"/>
                  <a:gd name="T3" fmla="*/ 9 h 43"/>
                  <a:gd name="T4" fmla="*/ 9 w 70"/>
                  <a:gd name="T5" fmla="*/ 7 h 43"/>
                  <a:gd name="T6" fmla="*/ 15 w 70"/>
                  <a:gd name="T7" fmla="*/ 9 h 43"/>
                  <a:gd name="T8" fmla="*/ 11 w 70"/>
                  <a:gd name="T9" fmla="*/ 6 h 43"/>
                  <a:gd name="T10" fmla="*/ 23 w 70"/>
                  <a:gd name="T11" fmla="*/ 3 h 43"/>
                  <a:gd name="T12" fmla="*/ 24 w 70"/>
                  <a:gd name="T13" fmla="*/ 7 h 43"/>
                  <a:gd name="T14" fmla="*/ 27 w 70"/>
                  <a:gd name="T15" fmla="*/ 5 h 43"/>
                  <a:gd name="T16" fmla="*/ 36 w 70"/>
                  <a:gd name="T17" fmla="*/ 14 h 43"/>
                  <a:gd name="T18" fmla="*/ 31 w 70"/>
                  <a:gd name="T19" fmla="*/ 12 h 43"/>
                  <a:gd name="T20" fmla="*/ 46 w 70"/>
                  <a:gd name="T21" fmla="*/ 17 h 43"/>
                  <a:gd name="T22" fmla="*/ 55 w 70"/>
                  <a:gd name="T23" fmla="*/ 26 h 43"/>
                  <a:gd name="T24" fmla="*/ 58 w 70"/>
                  <a:gd name="T25" fmla="*/ 24 h 43"/>
                  <a:gd name="T26" fmla="*/ 66 w 70"/>
                  <a:gd name="T27" fmla="*/ 33 h 43"/>
                  <a:gd name="T28" fmla="*/ 62 w 70"/>
                  <a:gd name="T29" fmla="*/ 30 h 43"/>
                  <a:gd name="T30" fmla="*/ 65 w 70"/>
                  <a:gd name="T31" fmla="*/ 34 h 43"/>
                  <a:gd name="T32" fmla="*/ 49 w 70"/>
                  <a:gd name="T33" fmla="*/ 29 h 43"/>
                  <a:gd name="T34" fmla="*/ 53 w 70"/>
                  <a:gd name="T35" fmla="*/ 27 h 43"/>
                  <a:gd name="T36" fmla="*/ 51 w 70"/>
                  <a:gd name="T37" fmla="*/ 24 h 43"/>
                  <a:gd name="T38" fmla="*/ 47 w 70"/>
                  <a:gd name="T39" fmla="*/ 21 h 43"/>
                  <a:gd name="T40" fmla="*/ 49 w 70"/>
                  <a:gd name="T41" fmla="*/ 25 h 43"/>
                  <a:gd name="T42" fmla="*/ 34 w 70"/>
                  <a:gd name="T43" fmla="*/ 20 h 43"/>
                  <a:gd name="T44" fmla="*/ 37 w 70"/>
                  <a:gd name="T45" fmla="*/ 18 h 43"/>
                  <a:gd name="T46" fmla="*/ 30 w 70"/>
                  <a:gd name="T47" fmla="*/ 18 h 43"/>
                  <a:gd name="T48" fmla="*/ 26 w 70"/>
                  <a:gd name="T49" fmla="*/ 15 h 43"/>
                  <a:gd name="T50" fmla="*/ 26 w 70"/>
                  <a:gd name="T51" fmla="*/ 11 h 43"/>
                  <a:gd name="T52" fmla="*/ 13 w 70"/>
                  <a:gd name="T53" fmla="*/ 14 h 43"/>
                  <a:gd name="T54" fmla="*/ 17 w 70"/>
                  <a:gd name="T55" fmla="*/ 12 h 43"/>
                  <a:gd name="T56" fmla="*/ 25 w 70"/>
                  <a:gd name="T57" fmla="*/ 21 h 43"/>
                  <a:gd name="T58" fmla="*/ 21 w 70"/>
                  <a:gd name="T59" fmla="*/ 19 h 43"/>
                  <a:gd name="T60" fmla="*/ 36 w 70"/>
                  <a:gd name="T61" fmla="*/ 24 h 43"/>
                  <a:gd name="T62" fmla="*/ 36 w 70"/>
                  <a:gd name="T63" fmla="*/ 28 h 43"/>
                  <a:gd name="T64" fmla="*/ 40 w 70"/>
                  <a:gd name="T65" fmla="*/ 26 h 43"/>
                  <a:gd name="T66" fmla="*/ 48 w 70"/>
                  <a:gd name="T67" fmla="*/ 35 h 43"/>
                  <a:gd name="T68" fmla="*/ 44 w 70"/>
                  <a:gd name="T69" fmla="*/ 33 h 43"/>
                  <a:gd name="T70" fmla="*/ 59 w 70"/>
                  <a:gd name="T71" fmla="*/ 38 h 43"/>
                  <a:gd name="T72" fmla="*/ 47 w 70"/>
                  <a:gd name="T73" fmla="*/ 41 h 43"/>
                  <a:gd name="T74" fmla="*/ 50 w 70"/>
                  <a:gd name="T75" fmla="*/ 39 h 43"/>
                  <a:gd name="T76" fmla="*/ 43 w 70"/>
                  <a:gd name="T77" fmla="*/ 39 h 43"/>
                  <a:gd name="T78" fmla="*/ 39 w 70"/>
                  <a:gd name="T79" fmla="*/ 36 h 43"/>
                  <a:gd name="T80" fmla="*/ 39 w 70"/>
                  <a:gd name="T81" fmla="*/ 32 h 43"/>
                  <a:gd name="T82" fmla="*/ 8 w 70"/>
                  <a:gd name="T83" fmla="*/ 18 h 43"/>
                  <a:gd name="T84" fmla="*/ 12 w 70"/>
                  <a:gd name="T85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0" h="43">
                    <a:moveTo>
                      <a:pt x="0" y="13"/>
                    </a:moveTo>
                    <a:lnTo>
                      <a:pt x="5" y="15"/>
                    </a:lnTo>
                    <a:lnTo>
                      <a:pt x="8" y="13"/>
                    </a:lnTo>
                    <a:lnTo>
                      <a:pt x="4" y="11"/>
                    </a:lnTo>
                    <a:lnTo>
                      <a:pt x="0" y="13"/>
                    </a:lnTo>
                    <a:close/>
                    <a:moveTo>
                      <a:pt x="6" y="9"/>
                    </a:moveTo>
                    <a:lnTo>
                      <a:pt x="10" y="12"/>
                    </a:lnTo>
                    <a:lnTo>
                      <a:pt x="13" y="10"/>
                    </a:lnTo>
                    <a:lnTo>
                      <a:pt x="9" y="7"/>
                    </a:lnTo>
                    <a:lnTo>
                      <a:pt x="6" y="9"/>
                    </a:lnTo>
                    <a:close/>
                    <a:moveTo>
                      <a:pt x="11" y="6"/>
                    </a:moveTo>
                    <a:lnTo>
                      <a:pt x="15" y="9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11" y="6"/>
                    </a:lnTo>
                    <a:close/>
                    <a:moveTo>
                      <a:pt x="16" y="3"/>
                    </a:moveTo>
                    <a:lnTo>
                      <a:pt x="20" y="5"/>
                    </a:lnTo>
                    <a:lnTo>
                      <a:pt x="23" y="3"/>
                    </a:lnTo>
                    <a:lnTo>
                      <a:pt x="19" y="0"/>
                    </a:lnTo>
                    <a:lnTo>
                      <a:pt x="16" y="3"/>
                    </a:lnTo>
                    <a:close/>
                    <a:moveTo>
                      <a:pt x="24" y="7"/>
                    </a:moveTo>
                    <a:lnTo>
                      <a:pt x="28" y="10"/>
                    </a:lnTo>
                    <a:lnTo>
                      <a:pt x="31" y="8"/>
                    </a:lnTo>
                    <a:lnTo>
                      <a:pt x="27" y="5"/>
                    </a:lnTo>
                    <a:lnTo>
                      <a:pt x="24" y="7"/>
                    </a:lnTo>
                    <a:close/>
                    <a:moveTo>
                      <a:pt x="31" y="12"/>
                    </a:moveTo>
                    <a:lnTo>
                      <a:pt x="36" y="14"/>
                    </a:lnTo>
                    <a:lnTo>
                      <a:pt x="39" y="12"/>
                    </a:lnTo>
                    <a:lnTo>
                      <a:pt x="35" y="9"/>
                    </a:lnTo>
                    <a:lnTo>
                      <a:pt x="31" y="12"/>
                    </a:lnTo>
                    <a:close/>
                    <a:moveTo>
                      <a:pt x="39" y="17"/>
                    </a:moveTo>
                    <a:lnTo>
                      <a:pt x="43" y="19"/>
                    </a:lnTo>
                    <a:lnTo>
                      <a:pt x="46" y="17"/>
                    </a:lnTo>
                    <a:lnTo>
                      <a:pt x="42" y="14"/>
                    </a:lnTo>
                    <a:lnTo>
                      <a:pt x="39" y="17"/>
                    </a:lnTo>
                    <a:close/>
                    <a:moveTo>
                      <a:pt x="55" y="26"/>
                    </a:moveTo>
                    <a:lnTo>
                      <a:pt x="59" y="28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5" y="26"/>
                    </a:lnTo>
                    <a:close/>
                    <a:moveTo>
                      <a:pt x="62" y="30"/>
                    </a:moveTo>
                    <a:lnTo>
                      <a:pt x="66" y="33"/>
                    </a:lnTo>
                    <a:lnTo>
                      <a:pt x="70" y="31"/>
                    </a:lnTo>
                    <a:lnTo>
                      <a:pt x="66" y="28"/>
                    </a:lnTo>
                    <a:lnTo>
                      <a:pt x="62" y="30"/>
                    </a:lnTo>
                    <a:close/>
                    <a:moveTo>
                      <a:pt x="57" y="34"/>
                    </a:moveTo>
                    <a:lnTo>
                      <a:pt x="61" y="37"/>
                    </a:lnTo>
                    <a:lnTo>
                      <a:pt x="65" y="34"/>
                    </a:lnTo>
                    <a:lnTo>
                      <a:pt x="60" y="32"/>
                    </a:lnTo>
                    <a:lnTo>
                      <a:pt x="57" y="34"/>
                    </a:lnTo>
                    <a:close/>
                    <a:moveTo>
                      <a:pt x="49" y="29"/>
                    </a:moveTo>
                    <a:lnTo>
                      <a:pt x="54" y="32"/>
                    </a:lnTo>
                    <a:lnTo>
                      <a:pt x="57" y="29"/>
                    </a:lnTo>
                    <a:lnTo>
                      <a:pt x="53" y="27"/>
                    </a:lnTo>
                    <a:lnTo>
                      <a:pt x="49" y="29"/>
                    </a:lnTo>
                    <a:close/>
                    <a:moveTo>
                      <a:pt x="47" y="21"/>
                    </a:moveTo>
                    <a:lnTo>
                      <a:pt x="51" y="24"/>
                    </a:lnTo>
                    <a:lnTo>
                      <a:pt x="54" y="21"/>
                    </a:lnTo>
                    <a:lnTo>
                      <a:pt x="50" y="19"/>
                    </a:lnTo>
                    <a:lnTo>
                      <a:pt x="47" y="21"/>
                    </a:lnTo>
                    <a:close/>
                    <a:moveTo>
                      <a:pt x="42" y="25"/>
                    </a:moveTo>
                    <a:lnTo>
                      <a:pt x="46" y="27"/>
                    </a:lnTo>
                    <a:lnTo>
                      <a:pt x="49" y="25"/>
                    </a:lnTo>
                    <a:lnTo>
                      <a:pt x="45" y="22"/>
                    </a:lnTo>
                    <a:lnTo>
                      <a:pt x="42" y="25"/>
                    </a:lnTo>
                    <a:close/>
                    <a:moveTo>
                      <a:pt x="34" y="20"/>
                    </a:moveTo>
                    <a:lnTo>
                      <a:pt x="38" y="22"/>
                    </a:lnTo>
                    <a:lnTo>
                      <a:pt x="41" y="20"/>
                    </a:lnTo>
                    <a:lnTo>
                      <a:pt x="37" y="18"/>
                    </a:lnTo>
                    <a:lnTo>
                      <a:pt x="34" y="20"/>
                    </a:lnTo>
                    <a:close/>
                    <a:moveTo>
                      <a:pt x="26" y="15"/>
                    </a:moveTo>
                    <a:lnTo>
                      <a:pt x="30" y="18"/>
                    </a:lnTo>
                    <a:lnTo>
                      <a:pt x="34" y="16"/>
                    </a:lnTo>
                    <a:lnTo>
                      <a:pt x="29" y="13"/>
                    </a:lnTo>
                    <a:lnTo>
                      <a:pt x="26" y="15"/>
                    </a:lnTo>
                    <a:close/>
                    <a:moveTo>
                      <a:pt x="18" y="11"/>
                    </a:moveTo>
                    <a:lnTo>
                      <a:pt x="23" y="13"/>
                    </a:lnTo>
                    <a:lnTo>
                      <a:pt x="26" y="11"/>
                    </a:lnTo>
                    <a:lnTo>
                      <a:pt x="22" y="9"/>
                    </a:lnTo>
                    <a:lnTo>
                      <a:pt x="18" y="11"/>
                    </a:lnTo>
                    <a:close/>
                    <a:moveTo>
                      <a:pt x="13" y="14"/>
                    </a:moveTo>
                    <a:lnTo>
                      <a:pt x="17" y="17"/>
                    </a:lnTo>
                    <a:lnTo>
                      <a:pt x="21" y="14"/>
                    </a:lnTo>
                    <a:lnTo>
                      <a:pt x="17" y="12"/>
                    </a:lnTo>
                    <a:lnTo>
                      <a:pt x="13" y="14"/>
                    </a:lnTo>
                    <a:close/>
                    <a:moveTo>
                      <a:pt x="21" y="19"/>
                    </a:moveTo>
                    <a:lnTo>
                      <a:pt x="25" y="21"/>
                    </a:lnTo>
                    <a:lnTo>
                      <a:pt x="28" y="19"/>
                    </a:lnTo>
                    <a:lnTo>
                      <a:pt x="25" y="17"/>
                    </a:lnTo>
                    <a:lnTo>
                      <a:pt x="21" y="19"/>
                    </a:lnTo>
                    <a:close/>
                    <a:moveTo>
                      <a:pt x="29" y="23"/>
                    </a:moveTo>
                    <a:lnTo>
                      <a:pt x="33" y="26"/>
                    </a:lnTo>
                    <a:lnTo>
                      <a:pt x="36" y="24"/>
                    </a:lnTo>
                    <a:lnTo>
                      <a:pt x="32" y="21"/>
                    </a:lnTo>
                    <a:lnTo>
                      <a:pt x="29" y="23"/>
                    </a:lnTo>
                    <a:close/>
                    <a:moveTo>
                      <a:pt x="36" y="28"/>
                    </a:moveTo>
                    <a:lnTo>
                      <a:pt x="41" y="30"/>
                    </a:lnTo>
                    <a:lnTo>
                      <a:pt x="44" y="28"/>
                    </a:lnTo>
                    <a:lnTo>
                      <a:pt x="40" y="26"/>
                    </a:lnTo>
                    <a:lnTo>
                      <a:pt x="36" y="28"/>
                    </a:lnTo>
                    <a:close/>
                    <a:moveTo>
                      <a:pt x="44" y="33"/>
                    </a:moveTo>
                    <a:lnTo>
                      <a:pt x="48" y="35"/>
                    </a:lnTo>
                    <a:lnTo>
                      <a:pt x="52" y="33"/>
                    </a:lnTo>
                    <a:lnTo>
                      <a:pt x="47" y="30"/>
                    </a:lnTo>
                    <a:lnTo>
                      <a:pt x="44" y="33"/>
                    </a:lnTo>
                    <a:close/>
                    <a:moveTo>
                      <a:pt x="52" y="38"/>
                    </a:moveTo>
                    <a:lnTo>
                      <a:pt x="56" y="40"/>
                    </a:lnTo>
                    <a:lnTo>
                      <a:pt x="59" y="38"/>
                    </a:lnTo>
                    <a:lnTo>
                      <a:pt x="55" y="35"/>
                    </a:lnTo>
                    <a:lnTo>
                      <a:pt x="52" y="38"/>
                    </a:lnTo>
                    <a:close/>
                    <a:moveTo>
                      <a:pt x="47" y="41"/>
                    </a:moveTo>
                    <a:lnTo>
                      <a:pt x="51" y="43"/>
                    </a:lnTo>
                    <a:lnTo>
                      <a:pt x="54" y="41"/>
                    </a:lnTo>
                    <a:lnTo>
                      <a:pt x="50" y="39"/>
                    </a:lnTo>
                    <a:lnTo>
                      <a:pt x="47" y="41"/>
                    </a:lnTo>
                    <a:close/>
                    <a:moveTo>
                      <a:pt x="39" y="36"/>
                    </a:moveTo>
                    <a:lnTo>
                      <a:pt x="43" y="39"/>
                    </a:lnTo>
                    <a:lnTo>
                      <a:pt x="46" y="37"/>
                    </a:lnTo>
                    <a:lnTo>
                      <a:pt x="42" y="34"/>
                    </a:lnTo>
                    <a:lnTo>
                      <a:pt x="39" y="36"/>
                    </a:lnTo>
                    <a:close/>
                    <a:moveTo>
                      <a:pt x="16" y="22"/>
                    </a:moveTo>
                    <a:lnTo>
                      <a:pt x="36" y="34"/>
                    </a:lnTo>
                    <a:lnTo>
                      <a:pt x="39" y="32"/>
                    </a:lnTo>
                    <a:lnTo>
                      <a:pt x="19" y="20"/>
                    </a:lnTo>
                    <a:lnTo>
                      <a:pt x="16" y="22"/>
                    </a:lnTo>
                    <a:close/>
                    <a:moveTo>
                      <a:pt x="8" y="18"/>
                    </a:moveTo>
                    <a:lnTo>
                      <a:pt x="12" y="20"/>
                    </a:lnTo>
                    <a:lnTo>
                      <a:pt x="16" y="18"/>
                    </a:lnTo>
                    <a:lnTo>
                      <a:pt x="12" y="15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" name="Rectangle 562"/>
              <p:cNvSpPr>
                <a:spLocks noChangeArrowheads="1"/>
              </p:cNvSpPr>
              <p:nvPr/>
            </p:nvSpPr>
            <p:spPr bwMode="auto">
              <a:xfrm>
                <a:off x="1596" y="3828"/>
                <a:ext cx="78" cy="5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4" name="Freeform 563"/>
              <p:cNvSpPr>
                <a:spLocks noEditPoints="1"/>
              </p:cNvSpPr>
              <p:nvPr/>
            </p:nvSpPr>
            <p:spPr bwMode="auto">
              <a:xfrm>
                <a:off x="1598" y="3831"/>
                <a:ext cx="70" cy="42"/>
              </a:xfrm>
              <a:custGeom>
                <a:avLst/>
                <a:gdLst>
                  <a:gd name="T0" fmla="*/ 16 w 70"/>
                  <a:gd name="T1" fmla="*/ 2 h 42"/>
                  <a:gd name="T2" fmla="*/ 24 w 70"/>
                  <a:gd name="T3" fmla="*/ 6 h 42"/>
                  <a:gd name="T4" fmla="*/ 31 w 70"/>
                  <a:gd name="T5" fmla="*/ 11 h 42"/>
                  <a:gd name="T6" fmla="*/ 39 w 70"/>
                  <a:gd name="T7" fmla="*/ 16 h 42"/>
                  <a:gd name="T8" fmla="*/ 47 w 70"/>
                  <a:gd name="T9" fmla="*/ 20 h 42"/>
                  <a:gd name="T10" fmla="*/ 55 w 70"/>
                  <a:gd name="T11" fmla="*/ 25 h 42"/>
                  <a:gd name="T12" fmla="*/ 20 w 70"/>
                  <a:gd name="T13" fmla="*/ 3 h 42"/>
                  <a:gd name="T14" fmla="*/ 28 w 70"/>
                  <a:gd name="T15" fmla="*/ 8 h 42"/>
                  <a:gd name="T16" fmla="*/ 36 w 70"/>
                  <a:gd name="T17" fmla="*/ 12 h 42"/>
                  <a:gd name="T18" fmla="*/ 43 w 70"/>
                  <a:gd name="T19" fmla="*/ 17 h 42"/>
                  <a:gd name="T20" fmla="*/ 51 w 70"/>
                  <a:gd name="T21" fmla="*/ 22 h 42"/>
                  <a:gd name="T22" fmla="*/ 59 w 70"/>
                  <a:gd name="T23" fmla="*/ 26 h 42"/>
                  <a:gd name="T24" fmla="*/ 62 w 70"/>
                  <a:gd name="T25" fmla="*/ 29 h 42"/>
                  <a:gd name="T26" fmla="*/ 66 w 70"/>
                  <a:gd name="T27" fmla="*/ 31 h 42"/>
                  <a:gd name="T28" fmla="*/ 11 w 70"/>
                  <a:gd name="T29" fmla="*/ 5 h 42"/>
                  <a:gd name="T30" fmla="*/ 18 w 70"/>
                  <a:gd name="T31" fmla="*/ 10 h 42"/>
                  <a:gd name="T32" fmla="*/ 26 w 70"/>
                  <a:gd name="T33" fmla="*/ 14 h 42"/>
                  <a:gd name="T34" fmla="*/ 34 w 70"/>
                  <a:gd name="T35" fmla="*/ 19 h 42"/>
                  <a:gd name="T36" fmla="*/ 42 w 70"/>
                  <a:gd name="T37" fmla="*/ 24 h 42"/>
                  <a:gd name="T38" fmla="*/ 49 w 70"/>
                  <a:gd name="T39" fmla="*/ 28 h 42"/>
                  <a:gd name="T40" fmla="*/ 15 w 70"/>
                  <a:gd name="T41" fmla="*/ 7 h 42"/>
                  <a:gd name="T42" fmla="*/ 23 w 70"/>
                  <a:gd name="T43" fmla="*/ 11 h 42"/>
                  <a:gd name="T44" fmla="*/ 30 w 70"/>
                  <a:gd name="T45" fmla="*/ 16 h 42"/>
                  <a:gd name="T46" fmla="*/ 38 w 70"/>
                  <a:gd name="T47" fmla="*/ 20 h 42"/>
                  <a:gd name="T48" fmla="*/ 46 w 70"/>
                  <a:gd name="T49" fmla="*/ 25 h 42"/>
                  <a:gd name="T50" fmla="*/ 54 w 70"/>
                  <a:gd name="T51" fmla="*/ 30 h 42"/>
                  <a:gd name="T52" fmla="*/ 57 w 70"/>
                  <a:gd name="T53" fmla="*/ 33 h 42"/>
                  <a:gd name="T54" fmla="*/ 61 w 70"/>
                  <a:gd name="T55" fmla="*/ 35 h 42"/>
                  <a:gd name="T56" fmla="*/ 6 w 70"/>
                  <a:gd name="T57" fmla="*/ 8 h 42"/>
                  <a:gd name="T58" fmla="*/ 13 w 70"/>
                  <a:gd name="T59" fmla="*/ 13 h 42"/>
                  <a:gd name="T60" fmla="*/ 21 w 70"/>
                  <a:gd name="T61" fmla="*/ 18 h 42"/>
                  <a:gd name="T62" fmla="*/ 29 w 70"/>
                  <a:gd name="T63" fmla="*/ 22 h 42"/>
                  <a:gd name="T64" fmla="*/ 36 w 70"/>
                  <a:gd name="T65" fmla="*/ 27 h 42"/>
                  <a:gd name="T66" fmla="*/ 44 w 70"/>
                  <a:gd name="T67" fmla="*/ 32 h 42"/>
                  <a:gd name="T68" fmla="*/ 10 w 70"/>
                  <a:gd name="T69" fmla="*/ 10 h 42"/>
                  <a:gd name="T70" fmla="*/ 17 w 70"/>
                  <a:gd name="T71" fmla="*/ 15 h 42"/>
                  <a:gd name="T72" fmla="*/ 25 w 70"/>
                  <a:gd name="T73" fmla="*/ 19 h 42"/>
                  <a:gd name="T74" fmla="*/ 33 w 70"/>
                  <a:gd name="T75" fmla="*/ 24 h 42"/>
                  <a:gd name="T76" fmla="*/ 41 w 70"/>
                  <a:gd name="T77" fmla="*/ 28 h 42"/>
                  <a:gd name="T78" fmla="*/ 48 w 70"/>
                  <a:gd name="T79" fmla="*/ 33 h 42"/>
                  <a:gd name="T80" fmla="*/ 52 w 70"/>
                  <a:gd name="T81" fmla="*/ 37 h 42"/>
                  <a:gd name="T82" fmla="*/ 56 w 70"/>
                  <a:gd name="T83" fmla="*/ 38 h 42"/>
                  <a:gd name="T84" fmla="*/ 0 w 70"/>
                  <a:gd name="T85" fmla="*/ 12 h 42"/>
                  <a:gd name="T86" fmla="*/ 8 w 70"/>
                  <a:gd name="T87" fmla="*/ 17 h 42"/>
                  <a:gd name="T88" fmla="*/ 16 w 70"/>
                  <a:gd name="T89" fmla="*/ 21 h 42"/>
                  <a:gd name="T90" fmla="*/ 39 w 70"/>
                  <a:gd name="T91" fmla="*/ 35 h 42"/>
                  <a:gd name="T92" fmla="*/ 5 w 70"/>
                  <a:gd name="T93" fmla="*/ 13 h 42"/>
                  <a:gd name="T94" fmla="*/ 12 w 70"/>
                  <a:gd name="T95" fmla="*/ 18 h 42"/>
                  <a:gd name="T96" fmla="*/ 36 w 70"/>
                  <a:gd name="T97" fmla="*/ 32 h 42"/>
                  <a:gd name="T98" fmla="*/ 43 w 70"/>
                  <a:gd name="T99" fmla="*/ 37 h 42"/>
                  <a:gd name="T100" fmla="*/ 47 w 70"/>
                  <a:gd name="T101" fmla="*/ 40 h 42"/>
                  <a:gd name="T102" fmla="*/ 51 w 70"/>
                  <a:gd name="T103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42">
                    <a:moveTo>
                      <a:pt x="16" y="2"/>
                    </a:moveTo>
                    <a:lnTo>
                      <a:pt x="20" y="4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  <a:moveTo>
                      <a:pt x="24" y="6"/>
                    </a:moveTo>
                    <a:lnTo>
                      <a:pt x="28" y="9"/>
                    </a:lnTo>
                    <a:lnTo>
                      <a:pt x="28" y="8"/>
                    </a:lnTo>
                    <a:lnTo>
                      <a:pt x="24" y="5"/>
                    </a:lnTo>
                    <a:lnTo>
                      <a:pt x="24" y="6"/>
                    </a:lnTo>
                    <a:close/>
                    <a:moveTo>
                      <a:pt x="31" y="11"/>
                    </a:moveTo>
                    <a:lnTo>
                      <a:pt x="36" y="13"/>
                    </a:lnTo>
                    <a:lnTo>
                      <a:pt x="36" y="12"/>
                    </a:lnTo>
                    <a:lnTo>
                      <a:pt x="31" y="10"/>
                    </a:lnTo>
                    <a:lnTo>
                      <a:pt x="31" y="11"/>
                    </a:lnTo>
                    <a:close/>
                    <a:moveTo>
                      <a:pt x="39" y="16"/>
                    </a:moveTo>
                    <a:lnTo>
                      <a:pt x="43" y="18"/>
                    </a:lnTo>
                    <a:lnTo>
                      <a:pt x="43" y="17"/>
                    </a:lnTo>
                    <a:lnTo>
                      <a:pt x="39" y="15"/>
                    </a:lnTo>
                    <a:lnTo>
                      <a:pt x="39" y="16"/>
                    </a:lnTo>
                    <a:close/>
                    <a:moveTo>
                      <a:pt x="47" y="20"/>
                    </a:moveTo>
                    <a:lnTo>
                      <a:pt x="51" y="23"/>
                    </a:lnTo>
                    <a:lnTo>
                      <a:pt x="51" y="22"/>
                    </a:lnTo>
                    <a:lnTo>
                      <a:pt x="47" y="19"/>
                    </a:lnTo>
                    <a:lnTo>
                      <a:pt x="47" y="20"/>
                    </a:lnTo>
                    <a:close/>
                    <a:moveTo>
                      <a:pt x="55" y="25"/>
                    </a:moveTo>
                    <a:lnTo>
                      <a:pt x="59" y="27"/>
                    </a:lnTo>
                    <a:lnTo>
                      <a:pt x="59" y="26"/>
                    </a:lnTo>
                    <a:lnTo>
                      <a:pt x="55" y="24"/>
                    </a:lnTo>
                    <a:lnTo>
                      <a:pt x="55" y="25"/>
                    </a:lnTo>
                    <a:close/>
                    <a:moveTo>
                      <a:pt x="20" y="3"/>
                    </a:moveTo>
                    <a:lnTo>
                      <a:pt x="20" y="4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0" y="3"/>
                    </a:lnTo>
                    <a:close/>
                    <a:moveTo>
                      <a:pt x="28" y="8"/>
                    </a:moveTo>
                    <a:lnTo>
                      <a:pt x="28" y="9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28" y="8"/>
                    </a:lnTo>
                    <a:close/>
                    <a:moveTo>
                      <a:pt x="36" y="12"/>
                    </a:moveTo>
                    <a:lnTo>
                      <a:pt x="36" y="13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6" y="12"/>
                    </a:lnTo>
                    <a:close/>
                    <a:moveTo>
                      <a:pt x="43" y="17"/>
                    </a:moveTo>
                    <a:lnTo>
                      <a:pt x="43" y="18"/>
                    </a:lnTo>
                    <a:lnTo>
                      <a:pt x="46" y="16"/>
                    </a:lnTo>
                    <a:lnTo>
                      <a:pt x="46" y="15"/>
                    </a:lnTo>
                    <a:lnTo>
                      <a:pt x="43" y="17"/>
                    </a:lnTo>
                    <a:close/>
                    <a:moveTo>
                      <a:pt x="51" y="22"/>
                    </a:moveTo>
                    <a:lnTo>
                      <a:pt x="51" y="23"/>
                    </a:lnTo>
                    <a:lnTo>
                      <a:pt x="54" y="20"/>
                    </a:lnTo>
                    <a:lnTo>
                      <a:pt x="54" y="19"/>
                    </a:lnTo>
                    <a:lnTo>
                      <a:pt x="51" y="22"/>
                    </a:lnTo>
                    <a:close/>
                    <a:moveTo>
                      <a:pt x="59" y="26"/>
                    </a:moveTo>
                    <a:lnTo>
                      <a:pt x="59" y="27"/>
                    </a:lnTo>
                    <a:lnTo>
                      <a:pt x="62" y="25"/>
                    </a:lnTo>
                    <a:lnTo>
                      <a:pt x="62" y="24"/>
                    </a:lnTo>
                    <a:lnTo>
                      <a:pt x="59" y="26"/>
                    </a:lnTo>
                    <a:close/>
                    <a:moveTo>
                      <a:pt x="62" y="29"/>
                    </a:moveTo>
                    <a:lnTo>
                      <a:pt x="66" y="32"/>
                    </a:lnTo>
                    <a:lnTo>
                      <a:pt x="66" y="31"/>
                    </a:lnTo>
                    <a:lnTo>
                      <a:pt x="62" y="28"/>
                    </a:lnTo>
                    <a:lnTo>
                      <a:pt x="62" y="29"/>
                    </a:lnTo>
                    <a:close/>
                    <a:moveTo>
                      <a:pt x="66" y="31"/>
                    </a:moveTo>
                    <a:lnTo>
                      <a:pt x="66" y="32"/>
                    </a:lnTo>
                    <a:lnTo>
                      <a:pt x="70" y="30"/>
                    </a:lnTo>
                    <a:lnTo>
                      <a:pt x="70" y="29"/>
                    </a:lnTo>
                    <a:lnTo>
                      <a:pt x="66" y="31"/>
                    </a:lnTo>
                    <a:close/>
                    <a:moveTo>
                      <a:pt x="11" y="5"/>
                    </a:moveTo>
                    <a:lnTo>
                      <a:pt x="15" y="7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11" y="5"/>
                    </a:lnTo>
                    <a:close/>
                    <a:moveTo>
                      <a:pt x="18" y="10"/>
                    </a:moveTo>
                    <a:lnTo>
                      <a:pt x="23" y="12"/>
                    </a:lnTo>
                    <a:lnTo>
                      <a:pt x="23" y="11"/>
                    </a:lnTo>
                    <a:lnTo>
                      <a:pt x="18" y="9"/>
                    </a:lnTo>
                    <a:lnTo>
                      <a:pt x="18" y="10"/>
                    </a:lnTo>
                    <a:close/>
                    <a:moveTo>
                      <a:pt x="26" y="14"/>
                    </a:moveTo>
                    <a:lnTo>
                      <a:pt x="30" y="17"/>
                    </a:lnTo>
                    <a:lnTo>
                      <a:pt x="30" y="16"/>
                    </a:lnTo>
                    <a:lnTo>
                      <a:pt x="26" y="13"/>
                    </a:lnTo>
                    <a:lnTo>
                      <a:pt x="26" y="14"/>
                    </a:lnTo>
                    <a:close/>
                    <a:moveTo>
                      <a:pt x="34" y="19"/>
                    </a:moveTo>
                    <a:lnTo>
                      <a:pt x="38" y="21"/>
                    </a:lnTo>
                    <a:lnTo>
                      <a:pt x="38" y="20"/>
                    </a:lnTo>
                    <a:lnTo>
                      <a:pt x="34" y="18"/>
                    </a:lnTo>
                    <a:lnTo>
                      <a:pt x="34" y="19"/>
                    </a:lnTo>
                    <a:close/>
                    <a:moveTo>
                      <a:pt x="42" y="24"/>
                    </a:moveTo>
                    <a:lnTo>
                      <a:pt x="46" y="26"/>
                    </a:lnTo>
                    <a:lnTo>
                      <a:pt x="46" y="25"/>
                    </a:lnTo>
                    <a:lnTo>
                      <a:pt x="42" y="23"/>
                    </a:lnTo>
                    <a:lnTo>
                      <a:pt x="42" y="24"/>
                    </a:lnTo>
                    <a:close/>
                    <a:moveTo>
                      <a:pt x="49" y="28"/>
                    </a:moveTo>
                    <a:lnTo>
                      <a:pt x="54" y="31"/>
                    </a:lnTo>
                    <a:lnTo>
                      <a:pt x="54" y="30"/>
                    </a:lnTo>
                    <a:lnTo>
                      <a:pt x="49" y="27"/>
                    </a:lnTo>
                    <a:lnTo>
                      <a:pt x="49" y="28"/>
                    </a:lnTo>
                    <a:close/>
                    <a:moveTo>
                      <a:pt x="15" y="7"/>
                    </a:moveTo>
                    <a:lnTo>
                      <a:pt x="15" y="7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5" y="7"/>
                    </a:lnTo>
                    <a:close/>
                    <a:moveTo>
                      <a:pt x="23" y="11"/>
                    </a:moveTo>
                    <a:lnTo>
                      <a:pt x="23" y="12"/>
                    </a:lnTo>
                    <a:lnTo>
                      <a:pt x="26" y="10"/>
                    </a:lnTo>
                    <a:lnTo>
                      <a:pt x="26" y="9"/>
                    </a:lnTo>
                    <a:lnTo>
                      <a:pt x="23" y="11"/>
                    </a:lnTo>
                    <a:close/>
                    <a:moveTo>
                      <a:pt x="30" y="16"/>
                    </a:moveTo>
                    <a:lnTo>
                      <a:pt x="30" y="17"/>
                    </a:lnTo>
                    <a:lnTo>
                      <a:pt x="34" y="15"/>
                    </a:lnTo>
                    <a:lnTo>
                      <a:pt x="34" y="14"/>
                    </a:lnTo>
                    <a:lnTo>
                      <a:pt x="30" y="16"/>
                    </a:lnTo>
                    <a:close/>
                    <a:moveTo>
                      <a:pt x="38" y="20"/>
                    </a:moveTo>
                    <a:lnTo>
                      <a:pt x="38" y="21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38" y="20"/>
                    </a:lnTo>
                    <a:close/>
                    <a:moveTo>
                      <a:pt x="46" y="25"/>
                    </a:moveTo>
                    <a:lnTo>
                      <a:pt x="46" y="26"/>
                    </a:lnTo>
                    <a:lnTo>
                      <a:pt x="49" y="24"/>
                    </a:lnTo>
                    <a:lnTo>
                      <a:pt x="49" y="23"/>
                    </a:lnTo>
                    <a:lnTo>
                      <a:pt x="46" y="25"/>
                    </a:lnTo>
                    <a:close/>
                    <a:moveTo>
                      <a:pt x="54" y="30"/>
                    </a:moveTo>
                    <a:lnTo>
                      <a:pt x="54" y="31"/>
                    </a:lnTo>
                    <a:lnTo>
                      <a:pt x="57" y="28"/>
                    </a:lnTo>
                    <a:lnTo>
                      <a:pt x="57" y="27"/>
                    </a:lnTo>
                    <a:lnTo>
                      <a:pt x="54" y="30"/>
                    </a:lnTo>
                    <a:close/>
                    <a:moveTo>
                      <a:pt x="57" y="33"/>
                    </a:moveTo>
                    <a:lnTo>
                      <a:pt x="61" y="36"/>
                    </a:lnTo>
                    <a:lnTo>
                      <a:pt x="61" y="35"/>
                    </a:lnTo>
                    <a:lnTo>
                      <a:pt x="57" y="32"/>
                    </a:lnTo>
                    <a:lnTo>
                      <a:pt x="57" y="33"/>
                    </a:lnTo>
                    <a:close/>
                    <a:moveTo>
                      <a:pt x="61" y="35"/>
                    </a:moveTo>
                    <a:lnTo>
                      <a:pt x="61" y="36"/>
                    </a:lnTo>
                    <a:lnTo>
                      <a:pt x="65" y="33"/>
                    </a:lnTo>
                    <a:lnTo>
                      <a:pt x="65" y="32"/>
                    </a:lnTo>
                    <a:lnTo>
                      <a:pt x="61" y="35"/>
                    </a:lnTo>
                    <a:close/>
                    <a:moveTo>
                      <a:pt x="6" y="8"/>
                    </a:moveTo>
                    <a:lnTo>
                      <a:pt x="10" y="11"/>
                    </a:lnTo>
                    <a:lnTo>
                      <a:pt x="10" y="10"/>
                    </a:lnTo>
                    <a:lnTo>
                      <a:pt x="6" y="7"/>
                    </a:lnTo>
                    <a:lnTo>
                      <a:pt x="6" y="8"/>
                    </a:lnTo>
                    <a:close/>
                    <a:moveTo>
                      <a:pt x="13" y="13"/>
                    </a:moveTo>
                    <a:lnTo>
                      <a:pt x="17" y="16"/>
                    </a:lnTo>
                    <a:lnTo>
                      <a:pt x="17" y="15"/>
                    </a:lnTo>
                    <a:lnTo>
                      <a:pt x="13" y="12"/>
                    </a:lnTo>
                    <a:lnTo>
                      <a:pt x="13" y="13"/>
                    </a:lnTo>
                    <a:close/>
                    <a:moveTo>
                      <a:pt x="21" y="18"/>
                    </a:moveTo>
                    <a:lnTo>
                      <a:pt x="25" y="20"/>
                    </a:lnTo>
                    <a:lnTo>
                      <a:pt x="25" y="19"/>
                    </a:lnTo>
                    <a:lnTo>
                      <a:pt x="21" y="17"/>
                    </a:lnTo>
                    <a:lnTo>
                      <a:pt x="21" y="18"/>
                    </a:lnTo>
                    <a:close/>
                    <a:moveTo>
                      <a:pt x="29" y="22"/>
                    </a:moveTo>
                    <a:lnTo>
                      <a:pt x="33" y="25"/>
                    </a:lnTo>
                    <a:lnTo>
                      <a:pt x="33" y="24"/>
                    </a:lnTo>
                    <a:lnTo>
                      <a:pt x="29" y="21"/>
                    </a:lnTo>
                    <a:lnTo>
                      <a:pt x="29" y="22"/>
                    </a:lnTo>
                    <a:close/>
                    <a:moveTo>
                      <a:pt x="36" y="27"/>
                    </a:moveTo>
                    <a:lnTo>
                      <a:pt x="41" y="30"/>
                    </a:lnTo>
                    <a:lnTo>
                      <a:pt x="41" y="28"/>
                    </a:lnTo>
                    <a:lnTo>
                      <a:pt x="36" y="26"/>
                    </a:lnTo>
                    <a:lnTo>
                      <a:pt x="36" y="27"/>
                    </a:lnTo>
                    <a:close/>
                    <a:moveTo>
                      <a:pt x="44" y="32"/>
                    </a:moveTo>
                    <a:lnTo>
                      <a:pt x="48" y="34"/>
                    </a:lnTo>
                    <a:lnTo>
                      <a:pt x="48" y="33"/>
                    </a:lnTo>
                    <a:lnTo>
                      <a:pt x="44" y="31"/>
                    </a:lnTo>
                    <a:lnTo>
                      <a:pt x="44" y="32"/>
                    </a:lnTo>
                    <a:close/>
                    <a:moveTo>
                      <a:pt x="10" y="10"/>
                    </a:moveTo>
                    <a:lnTo>
                      <a:pt x="10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0" y="10"/>
                    </a:lnTo>
                    <a:close/>
                    <a:moveTo>
                      <a:pt x="17" y="15"/>
                    </a:moveTo>
                    <a:lnTo>
                      <a:pt x="17" y="16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17" y="15"/>
                    </a:lnTo>
                    <a:close/>
                    <a:moveTo>
                      <a:pt x="25" y="19"/>
                    </a:moveTo>
                    <a:lnTo>
                      <a:pt x="25" y="20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5" y="19"/>
                    </a:lnTo>
                    <a:close/>
                    <a:moveTo>
                      <a:pt x="33" y="24"/>
                    </a:moveTo>
                    <a:lnTo>
                      <a:pt x="33" y="25"/>
                    </a:lnTo>
                    <a:lnTo>
                      <a:pt x="36" y="23"/>
                    </a:lnTo>
                    <a:lnTo>
                      <a:pt x="36" y="22"/>
                    </a:lnTo>
                    <a:lnTo>
                      <a:pt x="33" y="24"/>
                    </a:lnTo>
                    <a:close/>
                    <a:moveTo>
                      <a:pt x="41" y="28"/>
                    </a:moveTo>
                    <a:lnTo>
                      <a:pt x="41" y="30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1" y="28"/>
                    </a:lnTo>
                    <a:close/>
                    <a:moveTo>
                      <a:pt x="48" y="33"/>
                    </a:moveTo>
                    <a:lnTo>
                      <a:pt x="48" y="34"/>
                    </a:lnTo>
                    <a:lnTo>
                      <a:pt x="52" y="32"/>
                    </a:lnTo>
                    <a:lnTo>
                      <a:pt x="52" y="31"/>
                    </a:lnTo>
                    <a:lnTo>
                      <a:pt x="48" y="33"/>
                    </a:lnTo>
                    <a:close/>
                    <a:moveTo>
                      <a:pt x="52" y="37"/>
                    </a:moveTo>
                    <a:lnTo>
                      <a:pt x="56" y="39"/>
                    </a:lnTo>
                    <a:lnTo>
                      <a:pt x="56" y="38"/>
                    </a:lnTo>
                    <a:lnTo>
                      <a:pt x="52" y="36"/>
                    </a:lnTo>
                    <a:lnTo>
                      <a:pt x="52" y="37"/>
                    </a:lnTo>
                    <a:close/>
                    <a:moveTo>
                      <a:pt x="56" y="38"/>
                    </a:moveTo>
                    <a:lnTo>
                      <a:pt x="56" y="39"/>
                    </a:lnTo>
                    <a:lnTo>
                      <a:pt x="59" y="37"/>
                    </a:lnTo>
                    <a:lnTo>
                      <a:pt x="59" y="36"/>
                    </a:lnTo>
                    <a:lnTo>
                      <a:pt x="56" y="38"/>
                    </a:lnTo>
                    <a:close/>
                    <a:moveTo>
                      <a:pt x="0" y="12"/>
                    </a:moveTo>
                    <a:lnTo>
                      <a:pt x="5" y="15"/>
                    </a:lnTo>
                    <a:lnTo>
                      <a:pt x="5" y="13"/>
                    </a:lnTo>
                    <a:lnTo>
                      <a:pt x="0" y="11"/>
                    </a:lnTo>
                    <a:lnTo>
                      <a:pt x="0" y="12"/>
                    </a:lnTo>
                    <a:close/>
                    <a:moveTo>
                      <a:pt x="8" y="17"/>
                    </a:moveTo>
                    <a:lnTo>
                      <a:pt x="12" y="19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8" y="17"/>
                    </a:lnTo>
                    <a:close/>
                    <a:moveTo>
                      <a:pt x="16" y="21"/>
                    </a:moveTo>
                    <a:lnTo>
                      <a:pt x="36" y="33"/>
                    </a:lnTo>
                    <a:lnTo>
                      <a:pt x="36" y="32"/>
                    </a:lnTo>
                    <a:lnTo>
                      <a:pt x="16" y="20"/>
                    </a:lnTo>
                    <a:lnTo>
                      <a:pt x="16" y="21"/>
                    </a:lnTo>
                    <a:close/>
                    <a:moveTo>
                      <a:pt x="39" y="35"/>
                    </a:moveTo>
                    <a:lnTo>
                      <a:pt x="43" y="38"/>
                    </a:lnTo>
                    <a:lnTo>
                      <a:pt x="43" y="37"/>
                    </a:lnTo>
                    <a:lnTo>
                      <a:pt x="39" y="34"/>
                    </a:lnTo>
                    <a:lnTo>
                      <a:pt x="39" y="35"/>
                    </a:lnTo>
                    <a:close/>
                    <a:moveTo>
                      <a:pt x="5" y="13"/>
                    </a:moveTo>
                    <a:lnTo>
                      <a:pt x="5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5" y="13"/>
                    </a:lnTo>
                    <a:close/>
                    <a:moveTo>
                      <a:pt x="12" y="18"/>
                    </a:moveTo>
                    <a:lnTo>
                      <a:pt x="12" y="19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2" y="18"/>
                    </a:lnTo>
                    <a:close/>
                    <a:moveTo>
                      <a:pt x="36" y="32"/>
                    </a:moveTo>
                    <a:lnTo>
                      <a:pt x="36" y="33"/>
                    </a:lnTo>
                    <a:lnTo>
                      <a:pt x="39" y="31"/>
                    </a:lnTo>
                    <a:lnTo>
                      <a:pt x="39" y="30"/>
                    </a:lnTo>
                    <a:lnTo>
                      <a:pt x="36" y="32"/>
                    </a:lnTo>
                    <a:close/>
                    <a:moveTo>
                      <a:pt x="43" y="37"/>
                    </a:moveTo>
                    <a:lnTo>
                      <a:pt x="43" y="38"/>
                    </a:lnTo>
                    <a:lnTo>
                      <a:pt x="46" y="36"/>
                    </a:lnTo>
                    <a:lnTo>
                      <a:pt x="46" y="35"/>
                    </a:lnTo>
                    <a:lnTo>
                      <a:pt x="43" y="37"/>
                    </a:lnTo>
                    <a:close/>
                    <a:moveTo>
                      <a:pt x="47" y="40"/>
                    </a:moveTo>
                    <a:lnTo>
                      <a:pt x="51" y="42"/>
                    </a:lnTo>
                    <a:lnTo>
                      <a:pt x="51" y="41"/>
                    </a:lnTo>
                    <a:lnTo>
                      <a:pt x="47" y="39"/>
                    </a:lnTo>
                    <a:lnTo>
                      <a:pt x="47" y="40"/>
                    </a:lnTo>
                    <a:close/>
                    <a:moveTo>
                      <a:pt x="51" y="41"/>
                    </a:moveTo>
                    <a:lnTo>
                      <a:pt x="51" y="42"/>
                    </a:lnTo>
                    <a:lnTo>
                      <a:pt x="54" y="40"/>
                    </a:lnTo>
                    <a:lnTo>
                      <a:pt x="54" y="39"/>
                    </a:lnTo>
                    <a:lnTo>
                      <a:pt x="51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5" name="Rectangle 564"/>
              <p:cNvSpPr>
                <a:spLocks noChangeArrowheads="1"/>
              </p:cNvSpPr>
              <p:nvPr/>
            </p:nvSpPr>
            <p:spPr bwMode="auto">
              <a:xfrm>
                <a:off x="1596" y="3828"/>
                <a:ext cx="78" cy="5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6" name="Rectangle 565"/>
              <p:cNvSpPr>
                <a:spLocks noChangeArrowheads="1"/>
              </p:cNvSpPr>
              <p:nvPr/>
            </p:nvSpPr>
            <p:spPr bwMode="auto">
              <a:xfrm>
                <a:off x="1725" y="3808"/>
                <a:ext cx="16" cy="2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7" name="Freeform 566"/>
              <p:cNvSpPr>
                <a:spLocks noEditPoints="1"/>
              </p:cNvSpPr>
              <p:nvPr/>
            </p:nvSpPr>
            <p:spPr bwMode="auto">
              <a:xfrm>
                <a:off x="1729" y="3808"/>
                <a:ext cx="6" cy="16"/>
              </a:xfrm>
              <a:custGeom>
                <a:avLst/>
                <a:gdLst>
                  <a:gd name="T0" fmla="*/ 10 w 20"/>
                  <a:gd name="T1" fmla="*/ 5 h 49"/>
                  <a:gd name="T2" fmla="*/ 18 w 20"/>
                  <a:gd name="T3" fmla="*/ 0 h 49"/>
                  <a:gd name="T4" fmla="*/ 20 w 20"/>
                  <a:gd name="T5" fmla="*/ 0 h 49"/>
                  <a:gd name="T6" fmla="*/ 20 w 20"/>
                  <a:gd name="T7" fmla="*/ 1 h 49"/>
                  <a:gd name="T8" fmla="*/ 20 w 20"/>
                  <a:gd name="T9" fmla="*/ 37 h 49"/>
                  <a:gd name="T10" fmla="*/ 19 w 20"/>
                  <a:gd name="T11" fmla="*/ 38 h 49"/>
                  <a:gd name="T12" fmla="*/ 11 w 20"/>
                  <a:gd name="T13" fmla="*/ 43 h 49"/>
                  <a:gd name="T14" fmla="*/ 10 w 20"/>
                  <a:gd name="T15" fmla="*/ 42 h 49"/>
                  <a:gd name="T16" fmla="*/ 10 w 20"/>
                  <a:gd name="T17" fmla="*/ 42 h 49"/>
                  <a:gd name="T18" fmla="*/ 10 w 20"/>
                  <a:gd name="T19" fmla="*/ 6 h 49"/>
                  <a:gd name="T20" fmla="*/ 10 w 20"/>
                  <a:gd name="T21" fmla="*/ 5 h 49"/>
                  <a:gd name="T22" fmla="*/ 0 w 20"/>
                  <a:gd name="T23" fmla="*/ 11 h 49"/>
                  <a:gd name="T24" fmla="*/ 5 w 20"/>
                  <a:gd name="T25" fmla="*/ 8 h 49"/>
                  <a:gd name="T26" fmla="*/ 6 w 20"/>
                  <a:gd name="T27" fmla="*/ 8 h 49"/>
                  <a:gd name="T28" fmla="*/ 6 w 20"/>
                  <a:gd name="T29" fmla="*/ 9 h 49"/>
                  <a:gd name="T30" fmla="*/ 6 w 20"/>
                  <a:gd name="T31" fmla="*/ 45 h 49"/>
                  <a:gd name="T32" fmla="*/ 6 w 20"/>
                  <a:gd name="T33" fmla="*/ 46 h 49"/>
                  <a:gd name="T34" fmla="*/ 6 w 20"/>
                  <a:gd name="T35" fmla="*/ 46 h 49"/>
                  <a:gd name="T36" fmla="*/ 1 w 20"/>
                  <a:gd name="T37" fmla="*/ 48 h 49"/>
                  <a:gd name="T38" fmla="*/ 0 w 20"/>
                  <a:gd name="T39" fmla="*/ 48 h 49"/>
                  <a:gd name="T40" fmla="*/ 0 w 20"/>
                  <a:gd name="T41" fmla="*/ 48 h 49"/>
                  <a:gd name="T42" fmla="*/ 0 w 20"/>
                  <a:gd name="T43" fmla="*/ 12 h 49"/>
                  <a:gd name="T44" fmla="*/ 0 w 20"/>
                  <a:gd name="T45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49">
                    <a:moveTo>
                      <a:pt x="10" y="5"/>
                    </a:moveTo>
                    <a:lnTo>
                      <a:pt x="18" y="0"/>
                    </a:lnTo>
                    <a:cubicBezTo>
                      <a:pt x="19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lnTo>
                      <a:pt x="20" y="37"/>
                    </a:lnTo>
                    <a:cubicBezTo>
                      <a:pt x="20" y="37"/>
                      <a:pt x="20" y="38"/>
                      <a:pt x="19" y="38"/>
                    </a:cubicBezTo>
                    <a:lnTo>
                      <a:pt x="11" y="43"/>
                    </a:lnTo>
                    <a:cubicBezTo>
                      <a:pt x="11" y="43"/>
                      <a:pt x="10" y="43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lnTo>
                      <a:pt x="10" y="6"/>
                    </a:lnTo>
                    <a:cubicBezTo>
                      <a:pt x="10" y="5"/>
                      <a:pt x="10" y="5"/>
                      <a:pt x="10" y="5"/>
                    </a:cubicBezTo>
                    <a:close/>
                    <a:moveTo>
                      <a:pt x="0" y="11"/>
                    </a:moveTo>
                    <a:lnTo>
                      <a:pt x="5" y="8"/>
                    </a:ln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lnTo>
                      <a:pt x="6" y="45"/>
                    </a:lnTo>
                    <a:cubicBezTo>
                      <a:pt x="6" y="45"/>
                      <a:pt x="6" y="46"/>
                      <a:pt x="6" y="46"/>
                    </a:cubicBezTo>
                    <a:lnTo>
                      <a:pt x="6" y="46"/>
                    </a:lnTo>
                    <a:lnTo>
                      <a:pt x="1" y="48"/>
                    </a:lnTo>
                    <a:cubicBezTo>
                      <a:pt x="1" y="49"/>
                      <a:pt x="0" y="49"/>
                      <a:pt x="0" y="48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0" y="12"/>
                    </a:lnTo>
                    <a:cubicBezTo>
                      <a:pt x="0" y="11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8" name="Rectangle 567"/>
              <p:cNvSpPr>
                <a:spLocks noChangeArrowheads="1"/>
              </p:cNvSpPr>
              <p:nvPr/>
            </p:nvSpPr>
            <p:spPr bwMode="auto">
              <a:xfrm>
                <a:off x="1725" y="3808"/>
                <a:ext cx="16" cy="25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559" name="Picture 568"/>
              <p:cNvPicPr>
                <a:picLocks noChangeAspect="1" noChangeArrowheads="1"/>
              </p:cNvPicPr>
              <p:nvPr/>
            </p:nvPicPr>
            <p:blipFill>
              <a:blip r:embed="rId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2" y="373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0" name="Picture 569"/>
              <p:cNvPicPr>
                <a:picLocks noChangeAspect="1" noChangeArrowheads="1"/>
              </p:cNvPicPr>
              <p:nvPr/>
            </p:nvPicPr>
            <p:blipFill>
              <a:blip r:embed="rId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2" y="3730"/>
                <a:ext cx="93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1" name="Freeform 570"/>
              <p:cNvSpPr>
                <a:spLocks noEditPoints="1"/>
              </p:cNvSpPr>
              <p:nvPr/>
            </p:nvSpPr>
            <p:spPr bwMode="auto">
              <a:xfrm>
                <a:off x="1632" y="3740"/>
                <a:ext cx="60" cy="114"/>
              </a:xfrm>
              <a:custGeom>
                <a:avLst/>
                <a:gdLst>
                  <a:gd name="T0" fmla="*/ 186 w 186"/>
                  <a:gd name="T1" fmla="*/ 253 h 353"/>
                  <a:gd name="T2" fmla="*/ 40 w 186"/>
                  <a:gd name="T3" fmla="*/ 170 h 353"/>
                  <a:gd name="T4" fmla="*/ 40 w 186"/>
                  <a:gd name="T5" fmla="*/ 0 h 353"/>
                  <a:gd name="T6" fmla="*/ 186 w 186"/>
                  <a:gd name="T7" fmla="*/ 84 h 353"/>
                  <a:gd name="T8" fmla="*/ 186 w 186"/>
                  <a:gd name="T9" fmla="*/ 253 h 353"/>
                  <a:gd name="T10" fmla="*/ 0 w 186"/>
                  <a:gd name="T11" fmla="*/ 253 h 353"/>
                  <a:gd name="T12" fmla="*/ 174 w 186"/>
                  <a:gd name="T13" fmla="*/ 353 h 353"/>
                  <a:gd name="T14" fmla="*/ 174 w 186"/>
                  <a:gd name="T15" fmla="*/ 353 h 353"/>
                  <a:gd name="T16" fmla="*/ 174 w 186"/>
                  <a:gd name="T17" fmla="*/ 281 h 353"/>
                  <a:gd name="T18" fmla="*/ 0 w 186"/>
                  <a:gd name="T19" fmla="*/ 180 h 353"/>
                  <a:gd name="T20" fmla="*/ 0 w 186"/>
                  <a:gd name="T21" fmla="*/ 2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353">
                    <a:moveTo>
                      <a:pt x="186" y="253"/>
                    </a:moveTo>
                    <a:cubicBezTo>
                      <a:pt x="131" y="238"/>
                      <a:pt x="81" y="210"/>
                      <a:pt x="40" y="170"/>
                    </a:cubicBezTo>
                    <a:lnTo>
                      <a:pt x="40" y="0"/>
                    </a:lnTo>
                    <a:cubicBezTo>
                      <a:pt x="82" y="38"/>
                      <a:pt x="132" y="67"/>
                      <a:pt x="186" y="84"/>
                    </a:cubicBezTo>
                    <a:lnTo>
                      <a:pt x="186" y="253"/>
                    </a:lnTo>
                    <a:close/>
                    <a:moveTo>
                      <a:pt x="0" y="253"/>
                    </a:moveTo>
                    <a:cubicBezTo>
                      <a:pt x="49" y="300"/>
                      <a:pt x="109" y="335"/>
                      <a:pt x="174" y="353"/>
                    </a:cubicBezTo>
                    <a:lnTo>
                      <a:pt x="174" y="353"/>
                    </a:lnTo>
                    <a:lnTo>
                      <a:pt x="174" y="281"/>
                    </a:lnTo>
                    <a:cubicBezTo>
                      <a:pt x="109" y="263"/>
                      <a:pt x="49" y="228"/>
                      <a:pt x="0" y="180"/>
                    </a:cubicBezTo>
                    <a:lnTo>
                      <a:pt x="0" y="253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2" name="Freeform 571"/>
              <p:cNvSpPr>
                <a:spLocks noEditPoints="1"/>
              </p:cNvSpPr>
              <p:nvPr/>
            </p:nvSpPr>
            <p:spPr bwMode="auto">
              <a:xfrm>
                <a:off x="1636" y="3743"/>
                <a:ext cx="77" cy="85"/>
              </a:xfrm>
              <a:custGeom>
                <a:avLst/>
                <a:gdLst>
                  <a:gd name="T0" fmla="*/ 0 w 236"/>
                  <a:gd name="T1" fmla="*/ 201 h 264"/>
                  <a:gd name="T2" fmla="*/ 39 w 236"/>
                  <a:gd name="T3" fmla="*/ 232 h 264"/>
                  <a:gd name="T4" fmla="*/ 0 w 236"/>
                  <a:gd name="T5" fmla="*/ 211 h 264"/>
                  <a:gd name="T6" fmla="*/ 39 w 236"/>
                  <a:gd name="T7" fmla="*/ 243 h 264"/>
                  <a:gd name="T8" fmla="*/ 0 w 236"/>
                  <a:gd name="T9" fmla="*/ 222 h 264"/>
                  <a:gd name="T10" fmla="*/ 39 w 236"/>
                  <a:gd name="T11" fmla="*/ 253 h 264"/>
                  <a:gd name="T12" fmla="*/ 0 w 236"/>
                  <a:gd name="T13" fmla="*/ 232 h 264"/>
                  <a:gd name="T14" fmla="*/ 39 w 236"/>
                  <a:gd name="T15" fmla="*/ 264 h 264"/>
                  <a:gd name="T16" fmla="*/ 140 w 236"/>
                  <a:gd name="T17" fmla="*/ 8 h 264"/>
                  <a:gd name="T18" fmla="*/ 209 w 236"/>
                  <a:gd name="T19" fmla="*/ 47 h 264"/>
                  <a:gd name="T20" fmla="*/ 149 w 236"/>
                  <a:gd name="T21" fmla="*/ 5 h 264"/>
                  <a:gd name="T22" fmla="*/ 218 w 236"/>
                  <a:gd name="T23" fmla="*/ 45 h 264"/>
                  <a:gd name="T24" fmla="*/ 158 w 236"/>
                  <a:gd name="T25" fmla="*/ 3 h 264"/>
                  <a:gd name="T26" fmla="*/ 227 w 236"/>
                  <a:gd name="T27" fmla="*/ 42 h 264"/>
                  <a:gd name="T28" fmla="*/ 167 w 236"/>
                  <a:gd name="T29" fmla="*/ 0 h 264"/>
                  <a:gd name="T30" fmla="*/ 236 w 236"/>
                  <a:gd name="T31" fmla="*/ 4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6" h="264">
                    <a:moveTo>
                      <a:pt x="0" y="201"/>
                    </a:moveTo>
                    <a:cubicBezTo>
                      <a:pt x="12" y="212"/>
                      <a:pt x="25" y="223"/>
                      <a:pt x="39" y="232"/>
                    </a:cubicBezTo>
                    <a:moveTo>
                      <a:pt x="0" y="211"/>
                    </a:moveTo>
                    <a:cubicBezTo>
                      <a:pt x="12" y="223"/>
                      <a:pt x="25" y="233"/>
                      <a:pt x="39" y="243"/>
                    </a:cubicBezTo>
                    <a:moveTo>
                      <a:pt x="0" y="222"/>
                    </a:moveTo>
                    <a:cubicBezTo>
                      <a:pt x="12" y="233"/>
                      <a:pt x="25" y="244"/>
                      <a:pt x="39" y="253"/>
                    </a:cubicBezTo>
                    <a:moveTo>
                      <a:pt x="0" y="232"/>
                    </a:moveTo>
                    <a:cubicBezTo>
                      <a:pt x="12" y="244"/>
                      <a:pt x="25" y="254"/>
                      <a:pt x="39" y="264"/>
                    </a:cubicBezTo>
                    <a:moveTo>
                      <a:pt x="140" y="8"/>
                    </a:moveTo>
                    <a:lnTo>
                      <a:pt x="209" y="47"/>
                    </a:lnTo>
                    <a:moveTo>
                      <a:pt x="149" y="5"/>
                    </a:moveTo>
                    <a:lnTo>
                      <a:pt x="218" y="45"/>
                    </a:lnTo>
                    <a:moveTo>
                      <a:pt x="158" y="3"/>
                    </a:moveTo>
                    <a:lnTo>
                      <a:pt x="227" y="42"/>
                    </a:lnTo>
                    <a:moveTo>
                      <a:pt x="167" y="0"/>
                    </a:moveTo>
                    <a:lnTo>
                      <a:pt x="236" y="4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3" name="Freeform 572"/>
              <p:cNvSpPr>
                <a:spLocks/>
              </p:cNvSpPr>
              <p:nvPr/>
            </p:nvSpPr>
            <p:spPr bwMode="auto">
              <a:xfrm>
                <a:off x="1651" y="3752"/>
                <a:ext cx="34" cy="60"/>
              </a:xfrm>
              <a:custGeom>
                <a:avLst/>
                <a:gdLst>
                  <a:gd name="T0" fmla="*/ 0 w 106"/>
                  <a:gd name="T1" fmla="*/ 0 h 184"/>
                  <a:gd name="T2" fmla="*/ 0 w 106"/>
                  <a:gd name="T3" fmla="*/ 121 h 184"/>
                  <a:gd name="T4" fmla="*/ 106 w 106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184">
                    <a:moveTo>
                      <a:pt x="0" y="0"/>
                    </a:moveTo>
                    <a:lnTo>
                      <a:pt x="0" y="121"/>
                    </a:lnTo>
                    <a:cubicBezTo>
                      <a:pt x="31" y="149"/>
                      <a:pt x="67" y="170"/>
                      <a:pt x="106" y="184"/>
                    </a:cubicBezTo>
                  </a:path>
                </a:pathLst>
              </a:custGeom>
              <a:noFill/>
              <a:ln w="793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4" name="Freeform 573"/>
              <p:cNvSpPr>
                <a:spLocks noEditPoints="1"/>
              </p:cNvSpPr>
              <p:nvPr/>
            </p:nvSpPr>
            <p:spPr bwMode="auto">
              <a:xfrm>
                <a:off x="1592" y="3735"/>
                <a:ext cx="149" cy="149"/>
              </a:xfrm>
              <a:custGeom>
                <a:avLst/>
                <a:gdLst>
                  <a:gd name="T0" fmla="*/ 298 w 461"/>
                  <a:gd name="T1" fmla="*/ 369 h 461"/>
                  <a:gd name="T2" fmla="*/ 461 w 461"/>
                  <a:gd name="T3" fmla="*/ 275 h 461"/>
                  <a:gd name="T4" fmla="*/ 461 w 461"/>
                  <a:gd name="T5" fmla="*/ 202 h 461"/>
                  <a:gd name="T6" fmla="*/ 407 w 461"/>
                  <a:gd name="T7" fmla="*/ 171 h 461"/>
                  <a:gd name="T8" fmla="*/ 407 w 461"/>
                  <a:gd name="T9" fmla="*/ 72 h 461"/>
                  <a:gd name="T10" fmla="*/ 293 w 461"/>
                  <a:gd name="T11" fmla="*/ 6 h 461"/>
                  <a:gd name="T12" fmla="*/ 241 w 461"/>
                  <a:gd name="T13" fmla="*/ 21 h 461"/>
                  <a:gd name="T14" fmla="*/ 206 w 461"/>
                  <a:gd name="T15" fmla="*/ 0 h 461"/>
                  <a:gd name="T16" fmla="*/ 164 w 461"/>
                  <a:gd name="T17" fmla="*/ 16 h 461"/>
                  <a:gd name="T18" fmla="*/ 164 w 461"/>
                  <a:gd name="T19" fmla="*/ 174 h 461"/>
                  <a:gd name="T20" fmla="*/ 124 w 461"/>
                  <a:gd name="T21" fmla="*/ 196 h 461"/>
                  <a:gd name="T22" fmla="*/ 124 w 461"/>
                  <a:gd name="T23" fmla="*/ 269 h 461"/>
                  <a:gd name="T24" fmla="*/ 298 w 461"/>
                  <a:gd name="T25" fmla="*/ 369 h 461"/>
                  <a:gd name="T26" fmla="*/ 0 w 461"/>
                  <a:gd name="T27" fmla="*/ 338 h 461"/>
                  <a:gd name="T28" fmla="*/ 79 w 461"/>
                  <a:gd name="T29" fmla="*/ 282 h 461"/>
                  <a:gd name="T30" fmla="*/ 258 w 461"/>
                  <a:gd name="T31" fmla="*/ 386 h 461"/>
                  <a:gd name="T32" fmla="*/ 258 w 461"/>
                  <a:gd name="T33" fmla="*/ 413 h 461"/>
                  <a:gd name="T34" fmla="*/ 176 w 461"/>
                  <a:gd name="T35" fmla="*/ 461 h 461"/>
                  <a:gd name="T36" fmla="*/ 0 w 461"/>
                  <a:gd name="T37" fmla="*/ 359 h 461"/>
                  <a:gd name="T38" fmla="*/ 0 w 461"/>
                  <a:gd name="T39" fmla="*/ 338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1" h="461">
                    <a:moveTo>
                      <a:pt x="298" y="369"/>
                    </a:moveTo>
                    <a:lnTo>
                      <a:pt x="461" y="275"/>
                    </a:lnTo>
                    <a:lnTo>
                      <a:pt x="461" y="202"/>
                    </a:lnTo>
                    <a:lnTo>
                      <a:pt x="407" y="171"/>
                    </a:lnTo>
                    <a:lnTo>
                      <a:pt x="407" y="72"/>
                    </a:lnTo>
                    <a:lnTo>
                      <a:pt x="293" y="6"/>
                    </a:lnTo>
                    <a:lnTo>
                      <a:pt x="241" y="21"/>
                    </a:lnTo>
                    <a:lnTo>
                      <a:pt x="206" y="0"/>
                    </a:lnTo>
                    <a:lnTo>
                      <a:pt x="164" y="16"/>
                    </a:lnTo>
                    <a:lnTo>
                      <a:pt x="164" y="174"/>
                    </a:lnTo>
                    <a:lnTo>
                      <a:pt x="124" y="196"/>
                    </a:lnTo>
                    <a:lnTo>
                      <a:pt x="124" y="269"/>
                    </a:lnTo>
                    <a:cubicBezTo>
                      <a:pt x="173" y="316"/>
                      <a:pt x="233" y="351"/>
                      <a:pt x="298" y="369"/>
                    </a:cubicBezTo>
                    <a:close/>
                    <a:moveTo>
                      <a:pt x="0" y="338"/>
                    </a:moveTo>
                    <a:lnTo>
                      <a:pt x="79" y="282"/>
                    </a:lnTo>
                    <a:lnTo>
                      <a:pt x="258" y="386"/>
                    </a:lnTo>
                    <a:lnTo>
                      <a:pt x="258" y="413"/>
                    </a:lnTo>
                    <a:lnTo>
                      <a:pt x="176" y="461"/>
                    </a:lnTo>
                    <a:lnTo>
                      <a:pt x="0" y="359"/>
                    </a:lnTo>
                    <a:lnTo>
                      <a:pt x="0" y="338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5" name="Freeform 574"/>
              <p:cNvSpPr>
                <a:spLocks/>
              </p:cNvSpPr>
              <p:nvPr/>
            </p:nvSpPr>
            <p:spPr bwMode="auto">
              <a:xfrm>
                <a:off x="1666" y="3836"/>
                <a:ext cx="20" cy="10"/>
              </a:xfrm>
              <a:custGeom>
                <a:avLst/>
                <a:gdLst>
                  <a:gd name="T0" fmla="*/ 5 w 60"/>
                  <a:gd name="T1" fmla="*/ 0 h 32"/>
                  <a:gd name="T2" fmla="*/ 56 w 60"/>
                  <a:gd name="T3" fmla="*/ 20 h 32"/>
                  <a:gd name="T4" fmla="*/ 59 w 60"/>
                  <a:gd name="T5" fmla="*/ 28 h 32"/>
                  <a:gd name="T6" fmla="*/ 55 w 60"/>
                  <a:gd name="T7" fmla="*/ 32 h 32"/>
                  <a:gd name="T8" fmla="*/ 55 w 60"/>
                  <a:gd name="T9" fmla="*/ 32 h 32"/>
                  <a:gd name="T10" fmla="*/ 5 w 60"/>
                  <a:gd name="T11" fmla="*/ 12 h 32"/>
                  <a:gd name="T12" fmla="*/ 1 w 60"/>
                  <a:gd name="T13" fmla="*/ 5 h 32"/>
                  <a:gd name="T14" fmla="*/ 5 w 60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2">
                    <a:moveTo>
                      <a:pt x="5" y="0"/>
                    </a:moveTo>
                    <a:lnTo>
                      <a:pt x="56" y="20"/>
                    </a:lnTo>
                    <a:cubicBezTo>
                      <a:pt x="59" y="22"/>
                      <a:pt x="60" y="25"/>
                      <a:pt x="59" y="28"/>
                    </a:cubicBezTo>
                    <a:cubicBezTo>
                      <a:pt x="58" y="30"/>
                      <a:pt x="57" y="31"/>
                      <a:pt x="55" y="32"/>
                    </a:cubicBezTo>
                    <a:lnTo>
                      <a:pt x="55" y="32"/>
                    </a:lnTo>
                    <a:lnTo>
                      <a:pt x="5" y="12"/>
                    </a:lnTo>
                    <a:cubicBezTo>
                      <a:pt x="2" y="11"/>
                      <a:pt x="0" y="8"/>
                      <a:pt x="1" y="5"/>
                    </a:cubicBezTo>
                    <a:cubicBezTo>
                      <a:pt x="1" y="2"/>
                      <a:pt x="3" y="1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6" name="Rectangle 575"/>
              <p:cNvSpPr>
                <a:spLocks noChangeArrowheads="1"/>
              </p:cNvSpPr>
              <p:nvPr/>
            </p:nvSpPr>
            <p:spPr bwMode="auto">
              <a:xfrm>
                <a:off x="1658" y="3823"/>
                <a:ext cx="31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7" name="Freeform 576"/>
              <p:cNvSpPr>
                <a:spLocks/>
              </p:cNvSpPr>
              <p:nvPr/>
            </p:nvSpPr>
            <p:spPr bwMode="auto">
              <a:xfrm>
                <a:off x="1662" y="3825"/>
                <a:ext cx="23" cy="14"/>
              </a:xfrm>
              <a:custGeom>
                <a:avLst/>
                <a:gdLst>
                  <a:gd name="T0" fmla="*/ 0 w 23"/>
                  <a:gd name="T1" fmla="*/ 0 h 14"/>
                  <a:gd name="T2" fmla="*/ 23 w 23"/>
                  <a:gd name="T3" fmla="*/ 9 h 14"/>
                  <a:gd name="T4" fmla="*/ 23 w 23"/>
                  <a:gd name="T5" fmla="*/ 14 h 14"/>
                  <a:gd name="T6" fmla="*/ 0 w 23"/>
                  <a:gd name="T7" fmla="*/ 5 h 14"/>
                  <a:gd name="T8" fmla="*/ 0 w 2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0" y="0"/>
                    </a:moveTo>
                    <a:lnTo>
                      <a:pt x="23" y="9"/>
                    </a:lnTo>
                    <a:lnTo>
                      <a:pt x="23" y="14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8" name="Rectangle 577"/>
              <p:cNvSpPr>
                <a:spLocks noChangeArrowheads="1"/>
              </p:cNvSpPr>
              <p:nvPr/>
            </p:nvSpPr>
            <p:spPr bwMode="auto">
              <a:xfrm>
                <a:off x="1658" y="3823"/>
                <a:ext cx="31" cy="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9" name="Freeform 578"/>
              <p:cNvSpPr>
                <a:spLocks noEditPoints="1"/>
              </p:cNvSpPr>
              <p:nvPr/>
            </p:nvSpPr>
            <p:spPr bwMode="auto">
              <a:xfrm>
                <a:off x="1662" y="3825"/>
                <a:ext cx="23" cy="14"/>
              </a:xfrm>
              <a:custGeom>
                <a:avLst/>
                <a:gdLst>
                  <a:gd name="T0" fmla="*/ 0 w 23"/>
                  <a:gd name="T1" fmla="*/ 0 h 14"/>
                  <a:gd name="T2" fmla="*/ 23 w 23"/>
                  <a:gd name="T3" fmla="*/ 9 h 14"/>
                  <a:gd name="T4" fmla="*/ 23 w 23"/>
                  <a:gd name="T5" fmla="*/ 14 h 14"/>
                  <a:gd name="T6" fmla="*/ 0 w 23"/>
                  <a:gd name="T7" fmla="*/ 2 h 14"/>
                  <a:gd name="T8" fmla="*/ 23 w 23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0" y="0"/>
                    </a:moveTo>
                    <a:lnTo>
                      <a:pt x="23" y="9"/>
                    </a:lnTo>
                    <a:lnTo>
                      <a:pt x="23" y="14"/>
                    </a:lnTo>
                    <a:moveTo>
                      <a:pt x="0" y="2"/>
                    </a:moveTo>
                    <a:lnTo>
                      <a:pt x="23" y="11"/>
                    </a:ln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0" name="Freeform 579"/>
              <p:cNvSpPr>
                <a:spLocks/>
              </p:cNvSpPr>
              <p:nvPr/>
            </p:nvSpPr>
            <p:spPr bwMode="auto">
              <a:xfrm>
                <a:off x="1662" y="3825"/>
                <a:ext cx="23" cy="14"/>
              </a:xfrm>
              <a:custGeom>
                <a:avLst/>
                <a:gdLst>
                  <a:gd name="T0" fmla="*/ 0 w 23"/>
                  <a:gd name="T1" fmla="*/ 0 h 14"/>
                  <a:gd name="T2" fmla="*/ 0 w 23"/>
                  <a:gd name="T3" fmla="*/ 5 h 14"/>
                  <a:gd name="T4" fmla="*/ 23 w 23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4">
                    <a:moveTo>
                      <a:pt x="0" y="0"/>
                    </a:moveTo>
                    <a:lnTo>
                      <a:pt x="0" y="5"/>
                    </a:lnTo>
                    <a:lnTo>
                      <a:pt x="23" y="14"/>
                    </a:lnTo>
                  </a:path>
                </a:pathLst>
              </a:custGeom>
              <a:noFill/>
              <a:ln w="47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1" name="Freeform 580"/>
              <p:cNvSpPr>
                <a:spLocks/>
              </p:cNvSpPr>
              <p:nvPr/>
            </p:nvSpPr>
            <p:spPr bwMode="auto">
              <a:xfrm>
                <a:off x="1678" y="3812"/>
                <a:ext cx="4" cy="5"/>
              </a:xfrm>
              <a:custGeom>
                <a:avLst/>
                <a:gdLst>
                  <a:gd name="T0" fmla="*/ 4 w 4"/>
                  <a:gd name="T1" fmla="*/ 1 h 5"/>
                  <a:gd name="T2" fmla="*/ 1 w 4"/>
                  <a:gd name="T3" fmla="*/ 0 h 5"/>
                  <a:gd name="T4" fmla="*/ 1 w 4"/>
                  <a:gd name="T5" fmla="*/ 3 h 5"/>
                  <a:gd name="T6" fmla="*/ 3 w 4"/>
                  <a:gd name="T7" fmla="*/ 4 h 5"/>
                  <a:gd name="T8" fmla="*/ 4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3" y="5"/>
                      <a:pt x="3" y="4"/>
                    </a:cubicBezTo>
                    <a:cubicBezTo>
                      <a:pt x="4" y="4"/>
                      <a:pt x="4" y="3"/>
                      <a:pt x="4" y="1"/>
                    </a:cubicBezTo>
                  </a:path>
                </a:pathLst>
              </a:custGeom>
              <a:noFill/>
              <a:ln w="158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572" name="Picture 581"/>
              <p:cNvPicPr>
                <a:picLocks noChangeAspect="1" noChangeArrowheads="1"/>
              </p:cNvPicPr>
              <p:nvPr/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3" y="3746"/>
                <a:ext cx="46" cy="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" name="Freeform 582"/>
              <p:cNvSpPr>
                <a:spLocks/>
              </p:cNvSpPr>
              <p:nvPr/>
            </p:nvSpPr>
            <p:spPr bwMode="auto">
              <a:xfrm>
                <a:off x="1651" y="3752"/>
                <a:ext cx="34" cy="60"/>
              </a:xfrm>
              <a:custGeom>
                <a:avLst/>
                <a:gdLst>
                  <a:gd name="T0" fmla="*/ 4 w 106"/>
                  <a:gd name="T1" fmla="*/ 119 h 184"/>
                  <a:gd name="T2" fmla="*/ 4 w 106"/>
                  <a:gd name="T3" fmla="*/ 4 h 184"/>
                  <a:gd name="T4" fmla="*/ 0 w 106"/>
                  <a:gd name="T5" fmla="*/ 0 h 184"/>
                  <a:gd name="T6" fmla="*/ 106 w 106"/>
                  <a:gd name="T7" fmla="*/ 63 h 184"/>
                  <a:gd name="T8" fmla="*/ 106 w 106"/>
                  <a:gd name="T9" fmla="*/ 63 h 184"/>
                  <a:gd name="T10" fmla="*/ 106 w 106"/>
                  <a:gd name="T11" fmla="*/ 184 h 184"/>
                  <a:gd name="T12" fmla="*/ 106 w 106"/>
                  <a:gd name="T13" fmla="*/ 179 h 184"/>
                  <a:gd name="T14" fmla="*/ 4 w 106"/>
                  <a:gd name="T15" fmla="*/ 11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6" h="184">
                    <a:moveTo>
                      <a:pt x="4" y="119"/>
                    </a:moveTo>
                    <a:lnTo>
                      <a:pt x="4" y="4"/>
                    </a:lnTo>
                    <a:lnTo>
                      <a:pt x="0" y="0"/>
                    </a:lnTo>
                    <a:cubicBezTo>
                      <a:pt x="29" y="29"/>
                      <a:pt x="66" y="51"/>
                      <a:pt x="106" y="63"/>
                    </a:cubicBezTo>
                    <a:lnTo>
                      <a:pt x="106" y="63"/>
                    </a:lnTo>
                    <a:lnTo>
                      <a:pt x="106" y="184"/>
                    </a:lnTo>
                    <a:lnTo>
                      <a:pt x="106" y="179"/>
                    </a:lnTo>
                    <a:cubicBezTo>
                      <a:pt x="68" y="165"/>
                      <a:pt x="34" y="145"/>
                      <a:pt x="4" y="119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4" name="Freeform 583"/>
              <p:cNvSpPr>
                <a:spLocks/>
              </p:cNvSpPr>
              <p:nvPr/>
            </p:nvSpPr>
            <p:spPr bwMode="auto">
              <a:xfrm>
                <a:off x="1109" y="3462"/>
                <a:ext cx="382" cy="570"/>
              </a:xfrm>
              <a:custGeom>
                <a:avLst/>
                <a:gdLst>
                  <a:gd name="T0" fmla="*/ 0 w 382"/>
                  <a:gd name="T1" fmla="*/ 0 h 570"/>
                  <a:gd name="T2" fmla="*/ 0 w 382"/>
                  <a:gd name="T3" fmla="*/ 570 h 570"/>
                  <a:gd name="T4" fmla="*/ 382 w 382"/>
                  <a:gd name="T5" fmla="*/ 57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2" h="570">
                    <a:moveTo>
                      <a:pt x="0" y="0"/>
                    </a:moveTo>
                    <a:lnTo>
                      <a:pt x="0" y="570"/>
                    </a:lnTo>
                    <a:lnTo>
                      <a:pt x="382" y="57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5" name="Rectangle 584"/>
              <p:cNvSpPr>
                <a:spLocks noChangeArrowheads="1"/>
              </p:cNvSpPr>
              <p:nvPr/>
            </p:nvSpPr>
            <p:spPr bwMode="auto">
              <a:xfrm>
                <a:off x="1504" y="4143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PC</a:t>
                </a:r>
                <a:endParaRPr lang="en-US" altLang="ko-KR"/>
              </a:p>
            </p:txBody>
          </p:sp>
          <p:sp>
            <p:nvSpPr>
              <p:cNvPr id="576" name="Rectangle 585"/>
              <p:cNvSpPr>
                <a:spLocks noChangeArrowheads="1"/>
              </p:cNvSpPr>
              <p:nvPr/>
            </p:nvSpPr>
            <p:spPr bwMode="auto">
              <a:xfrm>
                <a:off x="1581" y="4143"/>
                <a:ext cx="4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</a:t>
                </a:r>
                <a:endParaRPr lang="en-US" altLang="ko-KR"/>
              </a:p>
            </p:txBody>
          </p:sp>
          <p:sp>
            <p:nvSpPr>
              <p:cNvPr id="577" name="Rectangle 586"/>
              <p:cNvSpPr>
                <a:spLocks noChangeArrowheads="1"/>
              </p:cNvSpPr>
              <p:nvPr/>
            </p:nvSpPr>
            <p:spPr bwMode="auto">
              <a:xfrm>
                <a:off x="1602" y="4143"/>
                <a:ext cx="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ko-KR"/>
              </a:p>
            </p:txBody>
          </p:sp>
          <p:sp>
            <p:nvSpPr>
              <p:cNvPr id="578" name="Freeform 587"/>
              <p:cNvSpPr>
                <a:spLocks/>
              </p:cNvSpPr>
              <p:nvPr/>
            </p:nvSpPr>
            <p:spPr bwMode="auto">
              <a:xfrm>
                <a:off x="1181" y="3503"/>
                <a:ext cx="386" cy="430"/>
              </a:xfrm>
              <a:custGeom>
                <a:avLst/>
                <a:gdLst>
                  <a:gd name="T0" fmla="*/ 0 w 386"/>
                  <a:gd name="T1" fmla="*/ 0 h 430"/>
                  <a:gd name="T2" fmla="*/ 0 w 386"/>
                  <a:gd name="T3" fmla="*/ 430 h 430"/>
                  <a:gd name="T4" fmla="*/ 386 w 386"/>
                  <a:gd name="T5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6" h="430">
                    <a:moveTo>
                      <a:pt x="0" y="0"/>
                    </a:moveTo>
                    <a:lnTo>
                      <a:pt x="0" y="430"/>
                    </a:lnTo>
                    <a:lnTo>
                      <a:pt x="386" y="430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pic>
            <p:nvPicPr>
              <p:cNvPr id="579" name="Picture 588"/>
              <p:cNvPicPr>
                <a:picLocks noChangeAspect="1" noChangeArrowheads="1"/>
              </p:cNvPicPr>
              <p:nvPr/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" y="2383"/>
                <a:ext cx="118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0" name="Picture 589"/>
              <p:cNvPicPr>
                <a:picLocks noChangeAspect="1" noChangeArrowheads="1"/>
              </p:cNvPicPr>
              <p:nvPr/>
            </p:nvPicPr>
            <p:blipFill>
              <a:blip r:embed="rId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2450"/>
                <a:ext cx="155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1" name="Freeform 590"/>
              <p:cNvSpPr>
                <a:spLocks/>
              </p:cNvSpPr>
              <p:nvPr/>
            </p:nvSpPr>
            <p:spPr bwMode="auto">
              <a:xfrm>
                <a:off x="1914" y="3086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2" name="Rectangle 591"/>
              <p:cNvSpPr>
                <a:spLocks noChangeArrowheads="1"/>
              </p:cNvSpPr>
              <p:nvPr/>
            </p:nvSpPr>
            <p:spPr bwMode="auto">
              <a:xfrm>
                <a:off x="353" y="2310"/>
                <a:ext cx="32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SonicWall </a:t>
                </a:r>
                <a:endParaRPr lang="en-US" altLang="ko-KR"/>
              </a:p>
            </p:txBody>
          </p:sp>
          <p:sp>
            <p:nvSpPr>
              <p:cNvPr id="583" name="Rectangle 592"/>
              <p:cNvSpPr>
                <a:spLocks noChangeArrowheads="1"/>
              </p:cNvSpPr>
              <p:nvPr/>
            </p:nvSpPr>
            <p:spPr bwMode="auto">
              <a:xfrm>
                <a:off x="342" y="2378"/>
                <a:ext cx="15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NSA</a:t>
                </a:r>
                <a:endParaRPr lang="en-US" altLang="ko-KR"/>
              </a:p>
            </p:txBody>
          </p:sp>
          <p:sp>
            <p:nvSpPr>
              <p:cNvPr id="584" name="Rectangle 593"/>
              <p:cNvSpPr>
                <a:spLocks noChangeArrowheads="1"/>
              </p:cNvSpPr>
              <p:nvPr/>
            </p:nvSpPr>
            <p:spPr bwMode="auto">
              <a:xfrm>
                <a:off x="456" y="2378"/>
                <a:ext cx="16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220  </a:t>
                </a:r>
                <a:endParaRPr lang="en-US" altLang="ko-KR"/>
              </a:p>
            </p:txBody>
          </p:sp>
          <p:sp>
            <p:nvSpPr>
              <p:cNvPr id="585" name="Rectangle 594"/>
              <p:cNvSpPr>
                <a:spLocks noChangeArrowheads="1"/>
              </p:cNvSpPr>
              <p:nvPr/>
            </p:nvSpPr>
            <p:spPr bwMode="auto">
              <a:xfrm>
                <a:off x="575" y="2378"/>
                <a:ext cx="83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&amp; </a:t>
                </a:r>
                <a:endParaRPr lang="en-US" altLang="ko-KR"/>
              </a:p>
            </p:txBody>
          </p:sp>
          <p:sp>
            <p:nvSpPr>
              <p:cNvPr id="586" name="Rectangle 595"/>
              <p:cNvSpPr>
                <a:spLocks noChangeArrowheads="1"/>
              </p:cNvSpPr>
              <p:nvPr/>
            </p:nvSpPr>
            <p:spPr bwMode="auto">
              <a:xfrm>
                <a:off x="327" y="2445"/>
                <a:ext cx="15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VPN</a:t>
                </a:r>
                <a:endParaRPr lang="en-US" altLang="ko-KR"/>
              </a:p>
            </p:txBody>
          </p:sp>
          <p:sp>
            <p:nvSpPr>
              <p:cNvPr id="587" name="Rectangle 596"/>
              <p:cNvSpPr>
                <a:spLocks noChangeArrowheads="1"/>
              </p:cNvSpPr>
              <p:nvPr/>
            </p:nvSpPr>
            <p:spPr bwMode="auto">
              <a:xfrm>
                <a:off x="440" y="2445"/>
                <a:ext cx="4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</a:t>
                </a:r>
                <a:endParaRPr lang="en-US" altLang="ko-KR"/>
              </a:p>
            </p:txBody>
          </p:sp>
          <p:sp>
            <p:nvSpPr>
              <p:cNvPr id="588" name="Rectangle 597"/>
              <p:cNvSpPr>
                <a:spLocks noChangeArrowheads="1"/>
              </p:cNvSpPr>
              <p:nvPr/>
            </p:nvSpPr>
            <p:spPr bwMode="auto">
              <a:xfrm>
                <a:off x="456" y="2445"/>
                <a:ext cx="77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ko-KR"/>
              </a:p>
            </p:txBody>
          </p:sp>
          <p:sp>
            <p:nvSpPr>
              <p:cNvPr id="589" name="Rectangle 598"/>
              <p:cNvSpPr>
                <a:spLocks noChangeArrowheads="1"/>
              </p:cNvSpPr>
              <p:nvPr/>
            </p:nvSpPr>
            <p:spPr bwMode="auto">
              <a:xfrm>
                <a:off x="502" y="2445"/>
                <a:ext cx="46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</a:t>
                </a:r>
                <a:endParaRPr lang="en-US" altLang="ko-KR"/>
              </a:p>
            </p:txBody>
          </p:sp>
          <p:sp>
            <p:nvSpPr>
              <p:cNvPr id="590" name="Rectangle 599"/>
              <p:cNvSpPr>
                <a:spLocks noChangeArrowheads="1"/>
              </p:cNvSpPr>
              <p:nvPr/>
            </p:nvSpPr>
            <p:spPr bwMode="auto">
              <a:xfrm>
                <a:off x="523" y="2445"/>
                <a:ext cx="16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start </a:t>
                </a:r>
                <a:endParaRPr lang="en-US" altLang="ko-KR"/>
              </a:p>
            </p:txBody>
          </p:sp>
          <p:sp>
            <p:nvSpPr>
              <p:cNvPr id="591" name="Rectangle 600"/>
              <p:cNvSpPr>
                <a:spLocks noChangeArrowheads="1"/>
              </p:cNvSpPr>
              <p:nvPr/>
            </p:nvSpPr>
            <p:spPr bwMode="auto">
              <a:xfrm>
                <a:off x="420" y="2512"/>
                <a:ext cx="150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here</a:t>
                </a:r>
                <a:endParaRPr lang="en-US" altLang="ko-KR"/>
              </a:p>
            </p:txBody>
          </p:sp>
          <p:sp>
            <p:nvSpPr>
              <p:cNvPr id="592" name="Rectangle 601"/>
              <p:cNvSpPr>
                <a:spLocks noChangeArrowheads="1"/>
              </p:cNvSpPr>
              <p:nvPr/>
            </p:nvSpPr>
            <p:spPr bwMode="auto">
              <a:xfrm>
                <a:off x="1436" y="2780"/>
                <a:ext cx="27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Router R</a:t>
                </a:r>
                <a:endParaRPr lang="en-US" altLang="ko-KR"/>
              </a:p>
            </p:txBody>
          </p:sp>
          <p:sp>
            <p:nvSpPr>
              <p:cNvPr id="593" name="Rectangle 602"/>
              <p:cNvSpPr>
                <a:spLocks noChangeArrowheads="1"/>
              </p:cNvSpPr>
              <p:nvPr/>
            </p:nvSpPr>
            <p:spPr bwMode="auto">
              <a:xfrm>
                <a:off x="1658" y="2780"/>
                <a:ext cx="62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7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ko-KR"/>
              </a:p>
            </p:txBody>
          </p:sp>
          <p:pic>
            <p:nvPicPr>
              <p:cNvPr id="594" name="Picture 603"/>
              <p:cNvPicPr>
                <a:picLocks noChangeAspect="1" noChangeArrowheads="1"/>
              </p:cNvPicPr>
              <p:nvPr/>
            </p:nvPicPr>
            <p:blipFill>
              <a:blip r:embed="rId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" y="3797"/>
                <a:ext cx="356" cy="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5" name="Line 604"/>
              <p:cNvSpPr>
                <a:spLocks noChangeShapeType="1"/>
              </p:cNvSpPr>
              <p:nvPr/>
            </p:nvSpPr>
            <p:spPr bwMode="auto">
              <a:xfrm>
                <a:off x="898" y="3475"/>
                <a:ext cx="14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6" name="Freeform 605"/>
              <p:cNvSpPr>
                <a:spLocks/>
              </p:cNvSpPr>
              <p:nvPr/>
            </p:nvSpPr>
            <p:spPr bwMode="auto">
              <a:xfrm>
                <a:off x="775" y="2969"/>
                <a:ext cx="14" cy="431"/>
              </a:xfrm>
              <a:custGeom>
                <a:avLst/>
                <a:gdLst>
                  <a:gd name="T0" fmla="*/ 14 w 14"/>
                  <a:gd name="T1" fmla="*/ 0 h 431"/>
                  <a:gd name="T2" fmla="*/ 14 w 14"/>
                  <a:gd name="T3" fmla="*/ 431 h 431"/>
                  <a:gd name="T4" fmla="*/ 0 w 14"/>
                  <a:gd name="T5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431">
                    <a:moveTo>
                      <a:pt x="14" y="0"/>
                    </a:moveTo>
                    <a:lnTo>
                      <a:pt x="14" y="431"/>
                    </a:lnTo>
                    <a:lnTo>
                      <a:pt x="0" y="431"/>
                    </a:lnTo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7" name="Line 606"/>
              <p:cNvSpPr>
                <a:spLocks noChangeShapeType="1"/>
              </p:cNvSpPr>
              <p:nvPr/>
            </p:nvSpPr>
            <p:spPr bwMode="auto">
              <a:xfrm>
                <a:off x="874" y="2744"/>
                <a:ext cx="545" cy="0"/>
              </a:xfrm>
              <a:prstGeom prst="line">
                <a:avLst/>
              </a:pr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8" name="Rectangle 607"/>
              <p:cNvSpPr>
                <a:spLocks noChangeArrowheads="1"/>
              </p:cNvSpPr>
              <p:nvPr/>
            </p:nvSpPr>
            <p:spPr bwMode="auto">
              <a:xfrm>
                <a:off x="1710" y="2713"/>
                <a:ext cx="5" cy="62"/>
              </a:xfrm>
              <a:prstGeom prst="rect">
                <a:avLst/>
              </a:prstGeom>
              <a:solidFill>
                <a:srgbClr val="FFFF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99" name="Rectangle 608"/>
              <p:cNvSpPr>
                <a:spLocks noChangeArrowheads="1"/>
              </p:cNvSpPr>
              <p:nvPr/>
            </p:nvSpPr>
            <p:spPr bwMode="auto">
              <a:xfrm>
                <a:off x="1715" y="2713"/>
                <a:ext cx="5" cy="62"/>
              </a:xfrm>
              <a:prstGeom prst="rect">
                <a:avLst/>
              </a:prstGeom>
              <a:solidFill>
                <a:srgbClr val="FFF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0" name="Rectangle 609"/>
              <p:cNvSpPr>
                <a:spLocks noChangeArrowheads="1"/>
              </p:cNvSpPr>
              <p:nvPr/>
            </p:nvSpPr>
            <p:spPr bwMode="auto">
              <a:xfrm>
                <a:off x="1720" y="2713"/>
                <a:ext cx="5" cy="62"/>
              </a:xfrm>
              <a:prstGeom prst="rect">
                <a:avLst/>
              </a:prstGeom>
              <a:solidFill>
                <a:srgbClr val="FFF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01" name="Rectangle 610"/>
              <p:cNvSpPr>
                <a:spLocks noChangeArrowheads="1"/>
              </p:cNvSpPr>
              <p:nvPr/>
            </p:nvSpPr>
            <p:spPr bwMode="auto">
              <a:xfrm>
                <a:off x="1725" y="2713"/>
                <a:ext cx="6" cy="62"/>
              </a:xfrm>
              <a:prstGeom prst="rect">
                <a:avLst/>
              </a:pr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8" name="Rectangle 612"/>
            <p:cNvSpPr>
              <a:spLocks noChangeArrowheads="1"/>
            </p:cNvSpPr>
            <p:nvPr/>
          </p:nvSpPr>
          <p:spPr bwMode="auto">
            <a:xfrm>
              <a:off x="2897743" y="3974306"/>
              <a:ext cx="7938" cy="98425"/>
            </a:xfrm>
            <a:prstGeom prst="rect">
              <a:avLst/>
            </a:pr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Rectangle 613"/>
            <p:cNvSpPr>
              <a:spLocks noChangeArrowheads="1"/>
            </p:cNvSpPr>
            <p:nvPr/>
          </p:nvSpPr>
          <p:spPr bwMode="auto">
            <a:xfrm>
              <a:off x="2905680" y="3974306"/>
              <a:ext cx="7938" cy="98425"/>
            </a:xfrm>
            <a:prstGeom prst="rect">
              <a:avLst/>
            </a:prstGeom>
            <a:solidFill>
              <a:srgbClr val="FF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" name="Rectangle 614"/>
            <p:cNvSpPr>
              <a:spLocks noChangeArrowheads="1"/>
            </p:cNvSpPr>
            <p:nvPr/>
          </p:nvSpPr>
          <p:spPr bwMode="auto">
            <a:xfrm>
              <a:off x="2913618" y="3974306"/>
              <a:ext cx="7938" cy="98425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Rectangle 615"/>
            <p:cNvSpPr>
              <a:spLocks noChangeArrowheads="1"/>
            </p:cNvSpPr>
            <p:nvPr/>
          </p:nvSpPr>
          <p:spPr bwMode="auto">
            <a:xfrm>
              <a:off x="2921555" y="3974306"/>
              <a:ext cx="7938" cy="98425"/>
            </a:xfrm>
            <a:prstGeom prst="rect">
              <a:avLst/>
            </a:prstGeom>
            <a:solidFill>
              <a:srgbClr val="FFF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Rectangle 616"/>
            <p:cNvSpPr>
              <a:spLocks noChangeArrowheads="1"/>
            </p:cNvSpPr>
            <p:nvPr/>
          </p:nvSpPr>
          <p:spPr bwMode="auto">
            <a:xfrm>
              <a:off x="2929493" y="3974306"/>
              <a:ext cx="7938" cy="98425"/>
            </a:xfrm>
            <a:prstGeom prst="rect">
              <a:avLst/>
            </a:pr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Rectangle 617"/>
            <p:cNvSpPr>
              <a:spLocks noChangeArrowheads="1"/>
            </p:cNvSpPr>
            <p:nvPr/>
          </p:nvSpPr>
          <p:spPr bwMode="auto">
            <a:xfrm>
              <a:off x="2937430" y="3974306"/>
              <a:ext cx="9525" cy="98425"/>
            </a:xfrm>
            <a:prstGeom prst="rect">
              <a:avLst/>
            </a:pr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Rectangle 618"/>
            <p:cNvSpPr>
              <a:spLocks noChangeArrowheads="1"/>
            </p:cNvSpPr>
            <p:nvPr/>
          </p:nvSpPr>
          <p:spPr bwMode="auto">
            <a:xfrm>
              <a:off x="2946955" y="3974306"/>
              <a:ext cx="7938" cy="9842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Rectangle 619"/>
            <p:cNvSpPr>
              <a:spLocks noChangeArrowheads="1"/>
            </p:cNvSpPr>
            <p:nvPr/>
          </p:nvSpPr>
          <p:spPr bwMode="auto">
            <a:xfrm>
              <a:off x="2954893" y="3974306"/>
              <a:ext cx="7938" cy="98425"/>
            </a:xfrm>
            <a:prstGeom prst="rect">
              <a:avLst/>
            </a:prstGeom>
            <a:solidFill>
              <a:srgbClr val="FFF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Rectangle 620"/>
            <p:cNvSpPr>
              <a:spLocks noChangeArrowheads="1"/>
            </p:cNvSpPr>
            <p:nvPr/>
          </p:nvSpPr>
          <p:spPr bwMode="auto">
            <a:xfrm>
              <a:off x="2962830" y="3974306"/>
              <a:ext cx="7938" cy="98425"/>
            </a:xfrm>
            <a:prstGeom prst="rect">
              <a:avLst/>
            </a:prstGeom>
            <a:solidFill>
              <a:srgbClr val="FFF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Rectangle 621"/>
            <p:cNvSpPr>
              <a:spLocks noChangeArrowheads="1"/>
            </p:cNvSpPr>
            <p:nvPr/>
          </p:nvSpPr>
          <p:spPr bwMode="auto">
            <a:xfrm>
              <a:off x="2970768" y="3974306"/>
              <a:ext cx="7938" cy="98425"/>
            </a:xfrm>
            <a:prstGeom prst="rect">
              <a:avLst/>
            </a:prstGeom>
            <a:solidFill>
              <a:srgbClr val="FFF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Rectangle 622"/>
            <p:cNvSpPr>
              <a:spLocks noChangeArrowheads="1"/>
            </p:cNvSpPr>
            <p:nvPr/>
          </p:nvSpPr>
          <p:spPr bwMode="auto">
            <a:xfrm>
              <a:off x="2978705" y="3974306"/>
              <a:ext cx="7938" cy="98425"/>
            </a:xfrm>
            <a:prstGeom prst="rect">
              <a:avLst/>
            </a:pr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Rectangle 623"/>
            <p:cNvSpPr>
              <a:spLocks noChangeArrowheads="1"/>
            </p:cNvSpPr>
            <p:nvPr/>
          </p:nvSpPr>
          <p:spPr bwMode="auto">
            <a:xfrm>
              <a:off x="2986643" y="3974306"/>
              <a:ext cx="9525" cy="98425"/>
            </a:xfrm>
            <a:prstGeom prst="rect">
              <a:avLst/>
            </a:prstGeom>
            <a:solidFill>
              <a:srgbClr val="FFFF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Rectangle 624"/>
            <p:cNvSpPr>
              <a:spLocks noChangeArrowheads="1"/>
            </p:cNvSpPr>
            <p:nvPr/>
          </p:nvSpPr>
          <p:spPr bwMode="auto">
            <a:xfrm>
              <a:off x="2996168" y="3974306"/>
              <a:ext cx="7938" cy="98425"/>
            </a:xfrm>
            <a:prstGeom prst="rect">
              <a:avLst/>
            </a:prstGeom>
            <a:solidFill>
              <a:srgbClr val="FFFF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Rectangle 625"/>
            <p:cNvSpPr>
              <a:spLocks noChangeArrowheads="1"/>
            </p:cNvSpPr>
            <p:nvPr/>
          </p:nvSpPr>
          <p:spPr bwMode="auto">
            <a:xfrm>
              <a:off x="3004105" y="3974306"/>
              <a:ext cx="7938" cy="98425"/>
            </a:xfrm>
            <a:prstGeom prst="rect">
              <a:avLst/>
            </a:prstGeom>
            <a:solidFill>
              <a:srgbClr val="FFF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Rectangle 626"/>
            <p:cNvSpPr>
              <a:spLocks noChangeArrowheads="1"/>
            </p:cNvSpPr>
            <p:nvPr/>
          </p:nvSpPr>
          <p:spPr bwMode="auto">
            <a:xfrm>
              <a:off x="3012043" y="3974306"/>
              <a:ext cx="7938" cy="98425"/>
            </a:xfrm>
            <a:prstGeom prst="rect">
              <a:avLst/>
            </a:prstGeom>
            <a:solidFill>
              <a:srgbClr val="FFFF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Rectangle 627"/>
            <p:cNvSpPr>
              <a:spLocks noChangeArrowheads="1"/>
            </p:cNvSpPr>
            <p:nvPr/>
          </p:nvSpPr>
          <p:spPr bwMode="auto">
            <a:xfrm>
              <a:off x="3019980" y="3974306"/>
              <a:ext cx="7938" cy="98425"/>
            </a:xfrm>
            <a:prstGeom prst="rect">
              <a:avLst/>
            </a:prstGeom>
            <a:solidFill>
              <a:srgbClr val="FFF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4" name="Rectangle 628"/>
            <p:cNvSpPr>
              <a:spLocks noChangeArrowheads="1"/>
            </p:cNvSpPr>
            <p:nvPr/>
          </p:nvSpPr>
          <p:spPr bwMode="auto">
            <a:xfrm>
              <a:off x="3027918" y="3974306"/>
              <a:ext cx="7938" cy="98425"/>
            </a:xfrm>
            <a:prstGeom prst="rect">
              <a:avLst/>
            </a:prstGeom>
            <a:solidFill>
              <a:srgbClr val="FFF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" name="Rectangle 629"/>
            <p:cNvSpPr>
              <a:spLocks noChangeArrowheads="1"/>
            </p:cNvSpPr>
            <p:nvPr/>
          </p:nvSpPr>
          <p:spPr bwMode="auto">
            <a:xfrm>
              <a:off x="3035855" y="3974306"/>
              <a:ext cx="9525" cy="98425"/>
            </a:xfrm>
            <a:prstGeom prst="rect">
              <a:avLst/>
            </a:pr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6" name="Rectangle 630"/>
            <p:cNvSpPr>
              <a:spLocks noChangeArrowheads="1"/>
            </p:cNvSpPr>
            <p:nvPr/>
          </p:nvSpPr>
          <p:spPr bwMode="auto">
            <a:xfrm>
              <a:off x="3045380" y="3974306"/>
              <a:ext cx="7938" cy="98425"/>
            </a:xfrm>
            <a:prstGeom prst="rect">
              <a:avLst/>
            </a:prstGeom>
            <a:solidFill>
              <a:srgbClr val="FFF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7" name="Rectangle 631"/>
            <p:cNvSpPr>
              <a:spLocks noChangeArrowheads="1"/>
            </p:cNvSpPr>
            <p:nvPr/>
          </p:nvSpPr>
          <p:spPr bwMode="auto">
            <a:xfrm>
              <a:off x="3053318" y="3974306"/>
              <a:ext cx="7938" cy="98425"/>
            </a:xfrm>
            <a:prstGeom prst="rect">
              <a:avLst/>
            </a:prstGeom>
            <a:solidFill>
              <a:srgbClr val="FFF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Rectangle 632"/>
            <p:cNvSpPr>
              <a:spLocks noChangeArrowheads="1"/>
            </p:cNvSpPr>
            <p:nvPr/>
          </p:nvSpPr>
          <p:spPr bwMode="auto">
            <a:xfrm>
              <a:off x="3061255" y="3974306"/>
              <a:ext cx="7938" cy="98425"/>
            </a:xfrm>
            <a:prstGeom prst="rect">
              <a:avLst/>
            </a:prstGeom>
            <a:solidFill>
              <a:srgbClr val="FFFF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" name="Rectangle 633"/>
            <p:cNvSpPr>
              <a:spLocks noChangeArrowheads="1"/>
            </p:cNvSpPr>
            <p:nvPr/>
          </p:nvSpPr>
          <p:spPr bwMode="auto">
            <a:xfrm>
              <a:off x="3069193" y="3974306"/>
              <a:ext cx="7938" cy="98425"/>
            </a:xfrm>
            <a:prstGeom prst="rect">
              <a:avLst/>
            </a:prstGeom>
            <a:solidFill>
              <a:srgbClr val="FFF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0" name="Rectangle 634"/>
            <p:cNvSpPr>
              <a:spLocks noChangeArrowheads="1"/>
            </p:cNvSpPr>
            <p:nvPr/>
          </p:nvSpPr>
          <p:spPr bwMode="auto">
            <a:xfrm>
              <a:off x="3077130" y="3974306"/>
              <a:ext cx="7938" cy="98425"/>
            </a:xfrm>
            <a:prstGeom prst="rect">
              <a:avLst/>
            </a:prstGeom>
            <a:solidFill>
              <a:srgbClr val="FFF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1" name="Rectangle 635"/>
            <p:cNvSpPr>
              <a:spLocks noChangeArrowheads="1"/>
            </p:cNvSpPr>
            <p:nvPr/>
          </p:nvSpPr>
          <p:spPr bwMode="auto">
            <a:xfrm>
              <a:off x="3085068" y="3974306"/>
              <a:ext cx="7938" cy="98425"/>
            </a:xfrm>
            <a:prstGeom prst="rect">
              <a:avLst/>
            </a:prstGeom>
            <a:solidFill>
              <a:srgbClr val="FFF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" name="Rectangle 636"/>
            <p:cNvSpPr>
              <a:spLocks noChangeArrowheads="1"/>
            </p:cNvSpPr>
            <p:nvPr/>
          </p:nvSpPr>
          <p:spPr bwMode="auto">
            <a:xfrm>
              <a:off x="3093005" y="3974306"/>
              <a:ext cx="9525" cy="98425"/>
            </a:xfrm>
            <a:prstGeom prst="rect">
              <a:avLst/>
            </a:prstGeom>
            <a:solidFill>
              <a:srgbClr val="FFF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" name="Rectangle 637"/>
            <p:cNvSpPr>
              <a:spLocks noChangeArrowheads="1"/>
            </p:cNvSpPr>
            <p:nvPr/>
          </p:nvSpPr>
          <p:spPr bwMode="auto">
            <a:xfrm>
              <a:off x="3102530" y="3974306"/>
              <a:ext cx="7938" cy="98425"/>
            </a:xfrm>
            <a:prstGeom prst="rect">
              <a:avLst/>
            </a:prstGeom>
            <a:solidFill>
              <a:srgbClr val="FFF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4" name="Rectangle 638"/>
            <p:cNvSpPr>
              <a:spLocks noChangeArrowheads="1"/>
            </p:cNvSpPr>
            <p:nvPr/>
          </p:nvSpPr>
          <p:spPr bwMode="auto">
            <a:xfrm>
              <a:off x="3110468" y="3974306"/>
              <a:ext cx="7938" cy="98425"/>
            </a:xfrm>
            <a:prstGeom prst="rect">
              <a:avLst/>
            </a:prstGeom>
            <a:solidFill>
              <a:srgbClr val="FFF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" name="Rectangle 639"/>
            <p:cNvSpPr>
              <a:spLocks noChangeArrowheads="1"/>
            </p:cNvSpPr>
            <p:nvPr/>
          </p:nvSpPr>
          <p:spPr bwMode="auto">
            <a:xfrm>
              <a:off x="3118405" y="3974306"/>
              <a:ext cx="7938" cy="98425"/>
            </a:xfrm>
            <a:prstGeom prst="rect">
              <a:avLst/>
            </a:pr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" name="Rectangle 640"/>
            <p:cNvSpPr>
              <a:spLocks noChangeArrowheads="1"/>
            </p:cNvSpPr>
            <p:nvPr/>
          </p:nvSpPr>
          <p:spPr bwMode="auto">
            <a:xfrm>
              <a:off x="3126343" y="3974306"/>
              <a:ext cx="7938" cy="98425"/>
            </a:xfrm>
            <a:prstGeom prst="rect">
              <a:avLst/>
            </a:prstGeom>
            <a:solidFill>
              <a:srgbClr val="FFF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7" name="Rectangle 641"/>
            <p:cNvSpPr>
              <a:spLocks noChangeArrowheads="1"/>
            </p:cNvSpPr>
            <p:nvPr/>
          </p:nvSpPr>
          <p:spPr bwMode="auto">
            <a:xfrm>
              <a:off x="3134280" y="3974306"/>
              <a:ext cx="7938" cy="98425"/>
            </a:xfrm>
            <a:prstGeom prst="rect">
              <a:avLst/>
            </a:prstGeom>
            <a:solidFill>
              <a:srgbClr val="FFF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8" name="Rectangle 642"/>
            <p:cNvSpPr>
              <a:spLocks noChangeArrowheads="1"/>
            </p:cNvSpPr>
            <p:nvPr/>
          </p:nvSpPr>
          <p:spPr bwMode="auto">
            <a:xfrm>
              <a:off x="3142218" y="3974306"/>
              <a:ext cx="9525" cy="98425"/>
            </a:xfrm>
            <a:prstGeom prst="rect">
              <a:avLst/>
            </a:prstGeom>
            <a:solidFill>
              <a:srgbClr val="FFF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9" name="Rectangle 643"/>
            <p:cNvSpPr>
              <a:spLocks noChangeArrowheads="1"/>
            </p:cNvSpPr>
            <p:nvPr/>
          </p:nvSpPr>
          <p:spPr bwMode="auto">
            <a:xfrm>
              <a:off x="3151743" y="3974306"/>
              <a:ext cx="7938" cy="98425"/>
            </a:xfrm>
            <a:prstGeom prst="rect">
              <a:avLst/>
            </a:prstGeom>
            <a:solidFill>
              <a:srgbClr val="FFF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0" name="Rectangle 644"/>
            <p:cNvSpPr>
              <a:spLocks noChangeArrowheads="1"/>
            </p:cNvSpPr>
            <p:nvPr/>
          </p:nvSpPr>
          <p:spPr bwMode="auto">
            <a:xfrm>
              <a:off x="3159680" y="3974306"/>
              <a:ext cx="7938" cy="98425"/>
            </a:xfrm>
            <a:prstGeom prst="rect">
              <a:avLst/>
            </a:prstGeom>
            <a:solidFill>
              <a:srgbClr val="FFFF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" name="Rectangle 645"/>
            <p:cNvSpPr>
              <a:spLocks noChangeArrowheads="1"/>
            </p:cNvSpPr>
            <p:nvPr/>
          </p:nvSpPr>
          <p:spPr bwMode="auto">
            <a:xfrm>
              <a:off x="3167618" y="3974306"/>
              <a:ext cx="7938" cy="98425"/>
            </a:xfrm>
            <a:prstGeom prst="rect">
              <a:avLst/>
            </a:pr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" name="Rectangle 646"/>
            <p:cNvSpPr>
              <a:spLocks noChangeArrowheads="1"/>
            </p:cNvSpPr>
            <p:nvPr/>
          </p:nvSpPr>
          <p:spPr bwMode="auto">
            <a:xfrm>
              <a:off x="3175555" y="3974306"/>
              <a:ext cx="7938" cy="98425"/>
            </a:xfrm>
            <a:prstGeom prst="rect">
              <a:avLst/>
            </a:prstGeom>
            <a:solidFill>
              <a:srgbClr val="FFF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3" name="Rectangle 647"/>
            <p:cNvSpPr>
              <a:spLocks noChangeArrowheads="1"/>
            </p:cNvSpPr>
            <p:nvPr/>
          </p:nvSpPr>
          <p:spPr bwMode="auto">
            <a:xfrm>
              <a:off x="3183493" y="3974306"/>
              <a:ext cx="7938" cy="98425"/>
            </a:xfrm>
            <a:prstGeom prst="rect">
              <a:avLst/>
            </a:prstGeom>
            <a:solidFill>
              <a:srgbClr val="FFFF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4" name="Rectangle 648"/>
            <p:cNvSpPr>
              <a:spLocks noChangeArrowheads="1"/>
            </p:cNvSpPr>
            <p:nvPr/>
          </p:nvSpPr>
          <p:spPr bwMode="auto">
            <a:xfrm>
              <a:off x="3191430" y="3974306"/>
              <a:ext cx="9525" cy="98425"/>
            </a:xfrm>
            <a:prstGeom prst="rect">
              <a:avLst/>
            </a:prstGeom>
            <a:solidFill>
              <a:srgbClr val="FFF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" name="Rectangle 649"/>
            <p:cNvSpPr>
              <a:spLocks noChangeArrowheads="1"/>
            </p:cNvSpPr>
            <p:nvPr/>
          </p:nvSpPr>
          <p:spPr bwMode="auto">
            <a:xfrm>
              <a:off x="3200955" y="3974306"/>
              <a:ext cx="7938" cy="98425"/>
            </a:xfrm>
            <a:prstGeom prst="rect">
              <a:avLst/>
            </a:prstGeom>
            <a:solidFill>
              <a:srgbClr val="FFF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6" name="Rectangle 650"/>
            <p:cNvSpPr>
              <a:spLocks noChangeArrowheads="1"/>
            </p:cNvSpPr>
            <p:nvPr/>
          </p:nvSpPr>
          <p:spPr bwMode="auto">
            <a:xfrm>
              <a:off x="3208893" y="3974306"/>
              <a:ext cx="7938" cy="98425"/>
            </a:xfrm>
            <a:prstGeom prst="rect">
              <a:avLst/>
            </a:prstGeom>
            <a:solidFill>
              <a:srgbClr val="FFF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" name="Rectangle 651"/>
            <p:cNvSpPr>
              <a:spLocks noChangeArrowheads="1"/>
            </p:cNvSpPr>
            <p:nvPr/>
          </p:nvSpPr>
          <p:spPr bwMode="auto">
            <a:xfrm>
              <a:off x="3216830" y="3974306"/>
              <a:ext cx="7938" cy="98425"/>
            </a:xfrm>
            <a:prstGeom prst="rect">
              <a:avLst/>
            </a:prstGeom>
            <a:solidFill>
              <a:srgbClr val="FFF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8" name="Rectangle 652"/>
            <p:cNvSpPr>
              <a:spLocks noChangeArrowheads="1"/>
            </p:cNvSpPr>
            <p:nvPr/>
          </p:nvSpPr>
          <p:spPr bwMode="auto">
            <a:xfrm>
              <a:off x="3224768" y="3974306"/>
              <a:ext cx="7938" cy="98425"/>
            </a:xfrm>
            <a:prstGeom prst="rect">
              <a:avLst/>
            </a:prstGeom>
            <a:solidFill>
              <a:srgbClr val="FFFF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9" name="Rectangle 653"/>
            <p:cNvSpPr>
              <a:spLocks noChangeArrowheads="1"/>
            </p:cNvSpPr>
            <p:nvPr/>
          </p:nvSpPr>
          <p:spPr bwMode="auto">
            <a:xfrm>
              <a:off x="3232705" y="3974306"/>
              <a:ext cx="7938" cy="98425"/>
            </a:xfrm>
            <a:prstGeom prst="rect">
              <a:avLst/>
            </a:prstGeom>
            <a:solidFill>
              <a:srgbClr val="FFF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0" name="Rectangle 654"/>
            <p:cNvSpPr>
              <a:spLocks noChangeArrowheads="1"/>
            </p:cNvSpPr>
            <p:nvPr/>
          </p:nvSpPr>
          <p:spPr bwMode="auto">
            <a:xfrm>
              <a:off x="3240643" y="3974306"/>
              <a:ext cx="9525" cy="98425"/>
            </a:xfrm>
            <a:prstGeom prst="rect">
              <a:avLst/>
            </a:prstGeom>
            <a:solidFill>
              <a:srgbClr val="FFFF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" name="Rectangle 655"/>
            <p:cNvSpPr>
              <a:spLocks noChangeArrowheads="1"/>
            </p:cNvSpPr>
            <p:nvPr/>
          </p:nvSpPr>
          <p:spPr bwMode="auto">
            <a:xfrm>
              <a:off x="3250168" y="3974306"/>
              <a:ext cx="7938" cy="98425"/>
            </a:xfrm>
            <a:prstGeom prst="rect">
              <a:avLst/>
            </a:prstGeom>
            <a:solidFill>
              <a:srgbClr val="FFFF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2" name="Rectangle 656"/>
            <p:cNvSpPr>
              <a:spLocks noChangeArrowheads="1"/>
            </p:cNvSpPr>
            <p:nvPr/>
          </p:nvSpPr>
          <p:spPr bwMode="auto">
            <a:xfrm>
              <a:off x="3258105" y="3974306"/>
              <a:ext cx="7938" cy="98425"/>
            </a:xfrm>
            <a:prstGeom prst="rect">
              <a:avLst/>
            </a:prstGeom>
            <a:solidFill>
              <a:srgbClr val="FFFF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" name="Rectangle 657"/>
            <p:cNvSpPr>
              <a:spLocks noChangeArrowheads="1"/>
            </p:cNvSpPr>
            <p:nvPr/>
          </p:nvSpPr>
          <p:spPr bwMode="auto">
            <a:xfrm>
              <a:off x="3266043" y="3974306"/>
              <a:ext cx="7938" cy="98425"/>
            </a:xfrm>
            <a:prstGeom prst="rect">
              <a:avLst/>
            </a:prstGeom>
            <a:solidFill>
              <a:srgbClr val="FFF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4" name="Rectangle 658"/>
            <p:cNvSpPr>
              <a:spLocks noChangeArrowheads="1"/>
            </p:cNvSpPr>
            <p:nvPr/>
          </p:nvSpPr>
          <p:spPr bwMode="auto">
            <a:xfrm>
              <a:off x="3273980" y="3974306"/>
              <a:ext cx="7938" cy="98425"/>
            </a:xfrm>
            <a:prstGeom prst="rect">
              <a:avLst/>
            </a:prstGeom>
            <a:solidFill>
              <a:srgbClr val="FFFF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" name="Rectangle 659"/>
            <p:cNvSpPr>
              <a:spLocks noChangeArrowheads="1"/>
            </p:cNvSpPr>
            <p:nvPr/>
          </p:nvSpPr>
          <p:spPr bwMode="auto">
            <a:xfrm>
              <a:off x="3281918" y="3974306"/>
              <a:ext cx="7938" cy="98425"/>
            </a:xfrm>
            <a:prstGeom prst="rect">
              <a:avLst/>
            </a:prstGeom>
            <a:solidFill>
              <a:srgbClr val="FFFF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6" name="Rectangle 660"/>
            <p:cNvSpPr>
              <a:spLocks noChangeArrowheads="1"/>
            </p:cNvSpPr>
            <p:nvPr/>
          </p:nvSpPr>
          <p:spPr bwMode="auto">
            <a:xfrm>
              <a:off x="3289855" y="3974306"/>
              <a:ext cx="7938" cy="98425"/>
            </a:xfrm>
            <a:prstGeom prst="rect">
              <a:avLst/>
            </a:prstGeom>
            <a:solidFill>
              <a:srgbClr val="FFF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7" name="Rectangle 661"/>
            <p:cNvSpPr>
              <a:spLocks noChangeArrowheads="1"/>
            </p:cNvSpPr>
            <p:nvPr/>
          </p:nvSpPr>
          <p:spPr bwMode="auto">
            <a:xfrm>
              <a:off x="3297793" y="3974306"/>
              <a:ext cx="9525" cy="98425"/>
            </a:xfrm>
            <a:prstGeom prst="rect">
              <a:avLst/>
            </a:prstGeom>
            <a:solidFill>
              <a:srgbClr val="FFFF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" name="Rectangle 662"/>
            <p:cNvSpPr>
              <a:spLocks noChangeArrowheads="1"/>
            </p:cNvSpPr>
            <p:nvPr/>
          </p:nvSpPr>
          <p:spPr bwMode="auto">
            <a:xfrm>
              <a:off x="3307318" y="3974306"/>
              <a:ext cx="7938" cy="98425"/>
            </a:xfrm>
            <a:prstGeom prst="rect">
              <a:avLst/>
            </a:prstGeom>
            <a:solidFill>
              <a:srgbClr val="FFF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9" name="Rectangle 663"/>
            <p:cNvSpPr>
              <a:spLocks noChangeArrowheads="1"/>
            </p:cNvSpPr>
            <p:nvPr/>
          </p:nvSpPr>
          <p:spPr bwMode="auto">
            <a:xfrm>
              <a:off x="3315255" y="3974306"/>
              <a:ext cx="7938" cy="98425"/>
            </a:xfrm>
            <a:prstGeom prst="rect">
              <a:avLst/>
            </a:prstGeom>
            <a:solidFill>
              <a:srgbClr val="FFF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0" name="Rectangle 664"/>
            <p:cNvSpPr>
              <a:spLocks noChangeArrowheads="1"/>
            </p:cNvSpPr>
            <p:nvPr/>
          </p:nvSpPr>
          <p:spPr bwMode="auto">
            <a:xfrm>
              <a:off x="3323193" y="3974306"/>
              <a:ext cx="7938" cy="98425"/>
            </a:xfrm>
            <a:prstGeom prst="rect">
              <a:avLst/>
            </a:prstGeom>
            <a:solidFill>
              <a:srgbClr val="FFF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1" name="Rectangle 665"/>
            <p:cNvSpPr>
              <a:spLocks noChangeArrowheads="1"/>
            </p:cNvSpPr>
            <p:nvPr/>
          </p:nvSpPr>
          <p:spPr bwMode="auto">
            <a:xfrm>
              <a:off x="3331130" y="3974306"/>
              <a:ext cx="7938" cy="98425"/>
            </a:xfrm>
            <a:prstGeom prst="rect">
              <a:avLst/>
            </a:prstGeom>
            <a:solidFill>
              <a:srgbClr val="FF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" name="Rectangle 666"/>
            <p:cNvSpPr>
              <a:spLocks noChangeArrowheads="1"/>
            </p:cNvSpPr>
            <p:nvPr/>
          </p:nvSpPr>
          <p:spPr bwMode="auto">
            <a:xfrm>
              <a:off x="3339068" y="3974306"/>
              <a:ext cx="7938" cy="98425"/>
            </a:xfrm>
            <a:prstGeom prst="rect">
              <a:avLst/>
            </a:prstGeom>
            <a:solidFill>
              <a:srgbClr val="FFF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" name="Rectangle 667"/>
            <p:cNvSpPr>
              <a:spLocks noChangeArrowheads="1"/>
            </p:cNvSpPr>
            <p:nvPr/>
          </p:nvSpPr>
          <p:spPr bwMode="auto">
            <a:xfrm>
              <a:off x="3347005" y="3974306"/>
              <a:ext cx="9525" cy="98425"/>
            </a:xfrm>
            <a:prstGeom prst="rect">
              <a:avLst/>
            </a:prstGeom>
            <a:solidFill>
              <a:srgbClr val="FFF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4" name="Rectangle 668"/>
            <p:cNvSpPr>
              <a:spLocks noChangeArrowheads="1"/>
            </p:cNvSpPr>
            <p:nvPr/>
          </p:nvSpPr>
          <p:spPr bwMode="auto">
            <a:xfrm>
              <a:off x="3356530" y="3974306"/>
              <a:ext cx="7938" cy="98425"/>
            </a:xfrm>
            <a:prstGeom prst="rect">
              <a:avLst/>
            </a:prstGeom>
            <a:solidFill>
              <a:srgbClr val="FFFF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5" name="Rectangle 669"/>
            <p:cNvSpPr>
              <a:spLocks noChangeArrowheads="1"/>
            </p:cNvSpPr>
            <p:nvPr/>
          </p:nvSpPr>
          <p:spPr bwMode="auto">
            <a:xfrm>
              <a:off x="3364468" y="3974306"/>
              <a:ext cx="7938" cy="98425"/>
            </a:xfrm>
            <a:prstGeom prst="rect">
              <a:avLst/>
            </a:prstGeom>
            <a:solidFill>
              <a:srgbClr val="FFF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6" name="Rectangle 670"/>
            <p:cNvSpPr>
              <a:spLocks noChangeArrowheads="1"/>
            </p:cNvSpPr>
            <p:nvPr/>
          </p:nvSpPr>
          <p:spPr bwMode="auto">
            <a:xfrm>
              <a:off x="3372405" y="3974306"/>
              <a:ext cx="7938" cy="98425"/>
            </a:xfrm>
            <a:prstGeom prst="rect">
              <a:avLst/>
            </a:prstGeom>
            <a:solidFill>
              <a:srgbClr val="FFF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7" name="Rectangle 671"/>
            <p:cNvSpPr>
              <a:spLocks noChangeArrowheads="1"/>
            </p:cNvSpPr>
            <p:nvPr/>
          </p:nvSpPr>
          <p:spPr bwMode="auto">
            <a:xfrm>
              <a:off x="3380343" y="3974306"/>
              <a:ext cx="7938" cy="98425"/>
            </a:xfrm>
            <a:prstGeom prst="rect">
              <a:avLst/>
            </a:prstGeom>
            <a:solidFill>
              <a:srgbClr val="FFFF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8" name="Rectangle 672"/>
            <p:cNvSpPr>
              <a:spLocks noChangeArrowheads="1"/>
            </p:cNvSpPr>
            <p:nvPr/>
          </p:nvSpPr>
          <p:spPr bwMode="auto">
            <a:xfrm>
              <a:off x="3388280" y="3974306"/>
              <a:ext cx="7938" cy="98425"/>
            </a:xfrm>
            <a:prstGeom prst="rect">
              <a:avLst/>
            </a:prstGeom>
            <a:solidFill>
              <a:srgbClr val="FFF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9" name="Rectangle 673"/>
            <p:cNvSpPr>
              <a:spLocks noChangeArrowheads="1"/>
            </p:cNvSpPr>
            <p:nvPr/>
          </p:nvSpPr>
          <p:spPr bwMode="auto">
            <a:xfrm>
              <a:off x="3396218" y="3974306"/>
              <a:ext cx="9525" cy="98425"/>
            </a:xfrm>
            <a:prstGeom prst="rect">
              <a:avLst/>
            </a:prstGeom>
            <a:solidFill>
              <a:srgbClr val="FFF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" name="Rectangle 674"/>
            <p:cNvSpPr>
              <a:spLocks noChangeArrowheads="1"/>
            </p:cNvSpPr>
            <p:nvPr/>
          </p:nvSpPr>
          <p:spPr bwMode="auto">
            <a:xfrm>
              <a:off x="3405743" y="3974306"/>
              <a:ext cx="7938" cy="98425"/>
            </a:xfrm>
            <a:prstGeom prst="rect">
              <a:avLst/>
            </a:prstGeom>
            <a:solidFill>
              <a:srgbClr val="FFFF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1" name="Rectangle 675"/>
            <p:cNvSpPr>
              <a:spLocks noChangeArrowheads="1"/>
            </p:cNvSpPr>
            <p:nvPr/>
          </p:nvSpPr>
          <p:spPr bwMode="auto">
            <a:xfrm>
              <a:off x="3413680" y="3974306"/>
              <a:ext cx="7938" cy="98425"/>
            </a:xfrm>
            <a:prstGeom prst="rect">
              <a:avLst/>
            </a:prstGeom>
            <a:solidFill>
              <a:srgbClr val="FFF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" name="Rectangle 676"/>
            <p:cNvSpPr>
              <a:spLocks noChangeArrowheads="1"/>
            </p:cNvSpPr>
            <p:nvPr/>
          </p:nvSpPr>
          <p:spPr bwMode="auto">
            <a:xfrm>
              <a:off x="3421618" y="3974306"/>
              <a:ext cx="7938" cy="98425"/>
            </a:xfrm>
            <a:prstGeom prst="rect">
              <a:avLst/>
            </a:prstGeom>
            <a:solidFill>
              <a:srgbClr val="FFF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3" name="Rectangle 677"/>
            <p:cNvSpPr>
              <a:spLocks noChangeArrowheads="1"/>
            </p:cNvSpPr>
            <p:nvPr/>
          </p:nvSpPr>
          <p:spPr bwMode="auto">
            <a:xfrm>
              <a:off x="3429555" y="3974306"/>
              <a:ext cx="7938" cy="98425"/>
            </a:xfrm>
            <a:prstGeom prst="rect">
              <a:avLst/>
            </a:prstGeom>
            <a:solidFill>
              <a:srgbClr val="FFF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4" name="Rectangle 678"/>
            <p:cNvSpPr>
              <a:spLocks noChangeArrowheads="1"/>
            </p:cNvSpPr>
            <p:nvPr/>
          </p:nvSpPr>
          <p:spPr bwMode="auto">
            <a:xfrm>
              <a:off x="3437493" y="3974306"/>
              <a:ext cx="7938" cy="98425"/>
            </a:xfrm>
            <a:prstGeom prst="rect">
              <a:avLst/>
            </a:prstGeom>
            <a:solidFill>
              <a:srgbClr val="FFF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5" name="Rectangle 679"/>
            <p:cNvSpPr>
              <a:spLocks noChangeArrowheads="1"/>
            </p:cNvSpPr>
            <p:nvPr/>
          </p:nvSpPr>
          <p:spPr bwMode="auto">
            <a:xfrm>
              <a:off x="3445430" y="3974306"/>
              <a:ext cx="9525" cy="98425"/>
            </a:xfrm>
            <a:prstGeom prst="rect">
              <a:avLst/>
            </a:prstGeom>
            <a:solidFill>
              <a:srgbClr val="FFF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6" name="Rectangle 680"/>
            <p:cNvSpPr>
              <a:spLocks noChangeArrowheads="1"/>
            </p:cNvSpPr>
            <p:nvPr/>
          </p:nvSpPr>
          <p:spPr bwMode="auto">
            <a:xfrm>
              <a:off x="3454955" y="3974306"/>
              <a:ext cx="7938" cy="98425"/>
            </a:xfrm>
            <a:prstGeom prst="rect">
              <a:avLst/>
            </a:prstGeom>
            <a:solidFill>
              <a:srgbClr val="FFFF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7" name="Rectangle 681"/>
            <p:cNvSpPr>
              <a:spLocks noChangeArrowheads="1"/>
            </p:cNvSpPr>
            <p:nvPr/>
          </p:nvSpPr>
          <p:spPr bwMode="auto">
            <a:xfrm>
              <a:off x="3462893" y="3974306"/>
              <a:ext cx="7938" cy="98425"/>
            </a:xfrm>
            <a:prstGeom prst="rect">
              <a:avLst/>
            </a:prstGeom>
            <a:solidFill>
              <a:srgbClr val="FFFF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8" name="Rectangle 682"/>
            <p:cNvSpPr>
              <a:spLocks noChangeArrowheads="1"/>
            </p:cNvSpPr>
            <p:nvPr/>
          </p:nvSpPr>
          <p:spPr bwMode="auto">
            <a:xfrm>
              <a:off x="3470830" y="3974306"/>
              <a:ext cx="7938" cy="98425"/>
            </a:xfrm>
            <a:prstGeom prst="rect">
              <a:avLst/>
            </a:prstGeom>
            <a:solidFill>
              <a:srgbClr val="FFF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9" name="Rectangle 683"/>
            <p:cNvSpPr>
              <a:spLocks noChangeArrowheads="1"/>
            </p:cNvSpPr>
            <p:nvPr/>
          </p:nvSpPr>
          <p:spPr bwMode="auto">
            <a:xfrm>
              <a:off x="3478768" y="3974306"/>
              <a:ext cx="7938" cy="98425"/>
            </a:xfrm>
            <a:prstGeom prst="rect">
              <a:avLst/>
            </a:prstGeom>
            <a:solidFill>
              <a:srgbClr val="FFF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0" name="Rectangle 684"/>
            <p:cNvSpPr>
              <a:spLocks noChangeArrowheads="1"/>
            </p:cNvSpPr>
            <p:nvPr/>
          </p:nvSpPr>
          <p:spPr bwMode="auto">
            <a:xfrm>
              <a:off x="3486705" y="3974306"/>
              <a:ext cx="7938" cy="98425"/>
            </a:xfrm>
            <a:prstGeom prst="rect">
              <a:avLst/>
            </a:prstGeom>
            <a:solidFill>
              <a:srgbClr val="FFF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1" name="Rectangle 685"/>
            <p:cNvSpPr>
              <a:spLocks noChangeArrowheads="1"/>
            </p:cNvSpPr>
            <p:nvPr/>
          </p:nvSpPr>
          <p:spPr bwMode="auto">
            <a:xfrm>
              <a:off x="3494643" y="3974306"/>
              <a:ext cx="9525" cy="98425"/>
            </a:xfrm>
            <a:prstGeom prst="rect">
              <a:avLst/>
            </a:prstGeom>
            <a:solidFill>
              <a:srgbClr val="FFF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" name="Rectangle 686"/>
            <p:cNvSpPr>
              <a:spLocks noChangeArrowheads="1"/>
            </p:cNvSpPr>
            <p:nvPr/>
          </p:nvSpPr>
          <p:spPr bwMode="auto">
            <a:xfrm>
              <a:off x="3504168" y="3974306"/>
              <a:ext cx="7938" cy="98425"/>
            </a:xfrm>
            <a:prstGeom prst="rect">
              <a:avLst/>
            </a:prstGeom>
            <a:solidFill>
              <a:srgbClr val="FFF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" name="Rectangle 687"/>
            <p:cNvSpPr>
              <a:spLocks noChangeArrowheads="1"/>
            </p:cNvSpPr>
            <p:nvPr/>
          </p:nvSpPr>
          <p:spPr bwMode="auto">
            <a:xfrm>
              <a:off x="3512105" y="3974306"/>
              <a:ext cx="7938" cy="98425"/>
            </a:xfrm>
            <a:prstGeom prst="rect">
              <a:avLst/>
            </a:prstGeom>
            <a:solidFill>
              <a:srgbClr val="FFF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" name="Rectangle 688"/>
            <p:cNvSpPr>
              <a:spLocks noChangeArrowheads="1"/>
            </p:cNvSpPr>
            <p:nvPr/>
          </p:nvSpPr>
          <p:spPr bwMode="auto">
            <a:xfrm>
              <a:off x="3520043" y="3974306"/>
              <a:ext cx="7938" cy="98425"/>
            </a:xfrm>
            <a:prstGeom prst="rect">
              <a:avLst/>
            </a:prstGeom>
            <a:solidFill>
              <a:srgbClr val="FFF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" name="Rectangle 689"/>
            <p:cNvSpPr>
              <a:spLocks noChangeArrowheads="1"/>
            </p:cNvSpPr>
            <p:nvPr/>
          </p:nvSpPr>
          <p:spPr bwMode="auto">
            <a:xfrm>
              <a:off x="3527980" y="3974306"/>
              <a:ext cx="7938" cy="98425"/>
            </a:xfrm>
            <a:prstGeom prst="rect">
              <a:avLst/>
            </a:pr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6" name="Rectangle 690"/>
            <p:cNvSpPr>
              <a:spLocks noChangeArrowheads="1"/>
            </p:cNvSpPr>
            <p:nvPr/>
          </p:nvSpPr>
          <p:spPr bwMode="auto">
            <a:xfrm>
              <a:off x="3535918" y="3974306"/>
              <a:ext cx="7938" cy="98425"/>
            </a:xfrm>
            <a:prstGeom prst="rect">
              <a:avLst/>
            </a:prstGeom>
            <a:solidFill>
              <a:srgbClr val="FFF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7" name="Rectangle 691"/>
            <p:cNvSpPr>
              <a:spLocks noChangeArrowheads="1"/>
            </p:cNvSpPr>
            <p:nvPr/>
          </p:nvSpPr>
          <p:spPr bwMode="auto">
            <a:xfrm>
              <a:off x="3543855" y="3974306"/>
              <a:ext cx="7938" cy="98425"/>
            </a:xfrm>
            <a:prstGeom prst="rect">
              <a:avLst/>
            </a:prstGeom>
            <a:solidFill>
              <a:srgbClr val="FFF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" name="Rectangle 692"/>
            <p:cNvSpPr>
              <a:spLocks noChangeArrowheads="1"/>
            </p:cNvSpPr>
            <p:nvPr/>
          </p:nvSpPr>
          <p:spPr bwMode="auto">
            <a:xfrm>
              <a:off x="3551793" y="3974306"/>
              <a:ext cx="9525" cy="98425"/>
            </a:xfrm>
            <a:prstGeom prst="rect">
              <a:avLst/>
            </a:prstGeom>
            <a:solidFill>
              <a:srgbClr val="FFFF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9" name="Rectangle 693"/>
            <p:cNvSpPr>
              <a:spLocks noChangeArrowheads="1"/>
            </p:cNvSpPr>
            <p:nvPr/>
          </p:nvSpPr>
          <p:spPr bwMode="auto">
            <a:xfrm>
              <a:off x="3561318" y="3974306"/>
              <a:ext cx="7938" cy="98425"/>
            </a:xfrm>
            <a:prstGeom prst="rect">
              <a:avLst/>
            </a:prstGeom>
            <a:solidFill>
              <a:srgbClr val="FFF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0" name="Rectangle 694"/>
            <p:cNvSpPr>
              <a:spLocks noChangeArrowheads="1"/>
            </p:cNvSpPr>
            <p:nvPr/>
          </p:nvSpPr>
          <p:spPr bwMode="auto">
            <a:xfrm>
              <a:off x="3569255" y="3974306"/>
              <a:ext cx="7938" cy="98425"/>
            </a:xfrm>
            <a:prstGeom prst="rect">
              <a:avLst/>
            </a:prstGeom>
            <a:solidFill>
              <a:srgbClr val="FFFF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1" name="Rectangle 695"/>
            <p:cNvSpPr>
              <a:spLocks noChangeArrowheads="1"/>
            </p:cNvSpPr>
            <p:nvPr/>
          </p:nvSpPr>
          <p:spPr bwMode="auto">
            <a:xfrm>
              <a:off x="3577193" y="3974306"/>
              <a:ext cx="7938" cy="98425"/>
            </a:xfrm>
            <a:prstGeom prst="rect">
              <a:avLst/>
            </a:prstGeom>
            <a:solidFill>
              <a:srgbClr val="FFF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" name="Rectangle 696"/>
            <p:cNvSpPr>
              <a:spLocks noChangeArrowheads="1"/>
            </p:cNvSpPr>
            <p:nvPr/>
          </p:nvSpPr>
          <p:spPr bwMode="auto">
            <a:xfrm>
              <a:off x="3585130" y="3974306"/>
              <a:ext cx="7938" cy="98425"/>
            </a:xfrm>
            <a:prstGeom prst="rect">
              <a:avLst/>
            </a:prstGeom>
            <a:solidFill>
              <a:srgbClr val="FFFF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" name="Rectangle 697"/>
            <p:cNvSpPr>
              <a:spLocks noChangeArrowheads="1"/>
            </p:cNvSpPr>
            <p:nvPr/>
          </p:nvSpPr>
          <p:spPr bwMode="auto">
            <a:xfrm>
              <a:off x="3593068" y="3974306"/>
              <a:ext cx="7938" cy="98425"/>
            </a:xfrm>
            <a:prstGeom prst="rect">
              <a:avLst/>
            </a:prstGeom>
            <a:solidFill>
              <a:srgbClr val="FFF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4" name="Rectangle 698"/>
            <p:cNvSpPr>
              <a:spLocks noChangeArrowheads="1"/>
            </p:cNvSpPr>
            <p:nvPr/>
          </p:nvSpPr>
          <p:spPr bwMode="auto">
            <a:xfrm>
              <a:off x="3601005" y="3974306"/>
              <a:ext cx="9525" cy="98425"/>
            </a:xfrm>
            <a:prstGeom prst="rect">
              <a:avLst/>
            </a:prstGeom>
            <a:solidFill>
              <a:srgbClr val="FFF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5" name="Rectangle 699"/>
            <p:cNvSpPr>
              <a:spLocks noChangeArrowheads="1"/>
            </p:cNvSpPr>
            <p:nvPr/>
          </p:nvSpPr>
          <p:spPr bwMode="auto">
            <a:xfrm>
              <a:off x="3610530" y="3974306"/>
              <a:ext cx="7938" cy="98425"/>
            </a:xfrm>
            <a:prstGeom prst="rect">
              <a:avLst/>
            </a:prstGeom>
            <a:solidFill>
              <a:srgbClr val="FFF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6" name="Rectangle 700"/>
            <p:cNvSpPr>
              <a:spLocks noChangeArrowheads="1"/>
            </p:cNvSpPr>
            <p:nvPr/>
          </p:nvSpPr>
          <p:spPr bwMode="auto">
            <a:xfrm>
              <a:off x="3618468" y="3974306"/>
              <a:ext cx="7938" cy="98425"/>
            </a:xfrm>
            <a:prstGeom prst="rect">
              <a:avLst/>
            </a:prstGeom>
            <a:solidFill>
              <a:srgbClr val="FF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7" name="Rectangle 701"/>
            <p:cNvSpPr>
              <a:spLocks noChangeArrowheads="1"/>
            </p:cNvSpPr>
            <p:nvPr/>
          </p:nvSpPr>
          <p:spPr bwMode="auto">
            <a:xfrm>
              <a:off x="3626405" y="3974306"/>
              <a:ext cx="7938" cy="98425"/>
            </a:xfrm>
            <a:prstGeom prst="rect">
              <a:avLst/>
            </a:prstGeom>
            <a:solidFill>
              <a:srgbClr val="FFF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8" name="Rectangle 702"/>
            <p:cNvSpPr>
              <a:spLocks noChangeArrowheads="1"/>
            </p:cNvSpPr>
            <p:nvPr/>
          </p:nvSpPr>
          <p:spPr bwMode="auto">
            <a:xfrm>
              <a:off x="3634343" y="3974306"/>
              <a:ext cx="7938" cy="98425"/>
            </a:xfrm>
            <a:prstGeom prst="rect">
              <a:avLst/>
            </a:prstGeom>
            <a:solidFill>
              <a:srgbClr val="FF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" name="Rectangle 703"/>
            <p:cNvSpPr>
              <a:spLocks noChangeArrowheads="1"/>
            </p:cNvSpPr>
            <p:nvPr/>
          </p:nvSpPr>
          <p:spPr bwMode="auto">
            <a:xfrm>
              <a:off x="3642280" y="3974306"/>
              <a:ext cx="7938" cy="98425"/>
            </a:xfrm>
            <a:prstGeom prst="rect">
              <a:avLst/>
            </a:pr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0" name="Rectangle 704"/>
            <p:cNvSpPr>
              <a:spLocks noChangeArrowheads="1"/>
            </p:cNvSpPr>
            <p:nvPr/>
          </p:nvSpPr>
          <p:spPr bwMode="auto">
            <a:xfrm>
              <a:off x="3650218" y="3974306"/>
              <a:ext cx="9525" cy="98425"/>
            </a:xfrm>
            <a:prstGeom prst="rect">
              <a:avLst/>
            </a:prstGeom>
            <a:solidFill>
              <a:srgbClr val="FF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1" name="Rectangle 705"/>
            <p:cNvSpPr>
              <a:spLocks noChangeArrowheads="1"/>
            </p:cNvSpPr>
            <p:nvPr/>
          </p:nvSpPr>
          <p:spPr bwMode="auto">
            <a:xfrm>
              <a:off x="3659743" y="3974306"/>
              <a:ext cx="7938" cy="98425"/>
            </a:xfrm>
            <a:prstGeom prst="rect">
              <a:avLst/>
            </a:prstGeom>
            <a:solidFill>
              <a:srgbClr val="FFF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2" name="Freeform 706"/>
            <p:cNvSpPr>
              <a:spLocks/>
            </p:cNvSpPr>
            <p:nvPr/>
          </p:nvSpPr>
          <p:spPr bwMode="auto">
            <a:xfrm>
              <a:off x="2873930" y="3985418"/>
              <a:ext cx="787400" cy="77787"/>
            </a:xfrm>
            <a:custGeom>
              <a:avLst/>
              <a:gdLst>
                <a:gd name="T0" fmla="*/ 0 w 496"/>
                <a:gd name="T1" fmla="*/ 24 h 49"/>
                <a:gd name="T2" fmla="*/ 272 w 496"/>
                <a:gd name="T3" fmla="*/ 0 h 49"/>
                <a:gd name="T4" fmla="*/ 254 w 496"/>
                <a:gd name="T5" fmla="*/ 34 h 49"/>
                <a:gd name="T6" fmla="*/ 496 w 496"/>
                <a:gd name="T7" fmla="*/ 24 h 49"/>
                <a:gd name="T8" fmla="*/ 223 w 496"/>
                <a:gd name="T9" fmla="*/ 49 h 49"/>
                <a:gd name="T10" fmla="*/ 242 w 496"/>
                <a:gd name="T11" fmla="*/ 14 h 49"/>
                <a:gd name="T12" fmla="*/ 0 w 496"/>
                <a:gd name="T13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6" h="49">
                  <a:moveTo>
                    <a:pt x="0" y="24"/>
                  </a:moveTo>
                  <a:lnTo>
                    <a:pt x="272" y="0"/>
                  </a:lnTo>
                  <a:lnTo>
                    <a:pt x="254" y="34"/>
                  </a:lnTo>
                  <a:lnTo>
                    <a:pt x="496" y="24"/>
                  </a:lnTo>
                  <a:lnTo>
                    <a:pt x="223" y="49"/>
                  </a:lnTo>
                  <a:lnTo>
                    <a:pt x="242" y="14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" name="Rectangle 707"/>
            <p:cNvSpPr>
              <a:spLocks noChangeArrowheads="1"/>
            </p:cNvSpPr>
            <p:nvPr/>
          </p:nvSpPr>
          <p:spPr bwMode="auto">
            <a:xfrm>
              <a:off x="1013380" y="2237495"/>
              <a:ext cx="688975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latin typeface="Arial" panose="020B0604020202020204" pitchFamily="34" charset="0"/>
                </a:rPr>
                <a:t>Wireless  Tablet for </a:t>
              </a:r>
              <a:endParaRPr lang="en-US" altLang="ko-KR"/>
            </a:p>
          </p:txBody>
        </p:sp>
        <p:sp>
          <p:nvSpPr>
            <p:cNvPr id="124" name="Rectangle 708"/>
            <p:cNvSpPr>
              <a:spLocks noChangeArrowheads="1"/>
            </p:cNvSpPr>
            <p:nvPr/>
          </p:nvSpPr>
          <p:spPr bwMode="auto">
            <a:xfrm>
              <a:off x="1070530" y="2326395"/>
              <a:ext cx="573088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latin typeface="Arial" panose="020B0604020202020204" pitchFamily="34" charset="0"/>
                </a:rPr>
                <a:t>Administrator or </a:t>
              </a:r>
              <a:endParaRPr lang="en-US" altLang="ko-KR"/>
            </a:p>
          </p:txBody>
        </p:sp>
        <p:sp>
          <p:nvSpPr>
            <p:cNvPr id="125" name="Rectangle 709"/>
            <p:cNvSpPr>
              <a:spLocks noChangeArrowheads="1"/>
            </p:cNvSpPr>
            <p:nvPr/>
          </p:nvSpPr>
          <p:spPr bwMode="auto">
            <a:xfrm>
              <a:off x="1053068" y="2416883"/>
              <a:ext cx="590550" cy="9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600">
                  <a:solidFill>
                    <a:srgbClr val="000000"/>
                  </a:solidFill>
                  <a:latin typeface="Arial" panose="020B0604020202020204" pitchFamily="34" charset="0"/>
                </a:rPr>
                <a:t>mobile workforce</a:t>
              </a:r>
              <a:endParaRPr lang="en-US" altLang="ko-KR"/>
            </a:p>
          </p:txBody>
        </p:sp>
        <p:sp>
          <p:nvSpPr>
            <p:cNvPr id="126" name="Rectangle 710"/>
            <p:cNvSpPr>
              <a:spLocks noChangeArrowheads="1"/>
            </p:cNvSpPr>
            <p:nvPr/>
          </p:nvSpPr>
          <p:spPr bwMode="auto">
            <a:xfrm>
              <a:off x="1799193" y="1885070"/>
              <a:ext cx="7938" cy="96837"/>
            </a:xfrm>
            <a:prstGeom prst="rect">
              <a:avLst/>
            </a:prstGeom>
            <a:solidFill>
              <a:srgbClr val="FFFF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7" name="Rectangle 711"/>
            <p:cNvSpPr>
              <a:spLocks noChangeArrowheads="1"/>
            </p:cNvSpPr>
            <p:nvPr/>
          </p:nvSpPr>
          <p:spPr bwMode="auto">
            <a:xfrm>
              <a:off x="1807130" y="1885070"/>
              <a:ext cx="7938" cy="96837"/>
            </a:xfrm>
            <a:prstGeom prst="rect">
              <a:avLst/>
            </a:prstGeom>
            <a:solidFill>
              <a:srgbClr val="FFF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8" name="Rectangle 712"/>
            <p:cNvSpPr>
              <a:spLocks noChangeArrowheads="1"/>
            </p:cNvSpPr>
            <p:nvPr/>
          </p:nvSpPr>
          <p:spPr bwMode="auto">
            <a:xfrm>
              <a:off x="1815068" y="1885070"/>
              <a:ext cx="9525" cy="96837"/>
            </a:xfrm>
            <a:prstGeom prst="rect">
              <a:avLst/>
            </a:prstGeom>
            <a:solidFill>
              <a:srgbClr val="FFF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9" name="Rectangle 713"/>
            <p:cNvSpPr>
              <a:spLocks noChangeArrowheads="1"/>
            </p:cNvSpPr>
            <p:nvPr/>
          </p:nvSpPr>
          <p:spPr bwMode="auto">
            <a:xfrm>
              <a:off x="1824593" y="1885070"/>
              <a:ext cx="7938" cy="96837"/>
            </a:xfrm>
            <a:prstGeom prst="rect">
              <a:avLst/>
            </a:prstGeom>
            <a:solidFill>
              <a:srgbClr val="FF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0" name="Rectangle 714"/>
            <p:cNvSpPr>
              <a:spLocks noChangeArrowheads="1"/>
            </p:cNvSpPr>
            <p:nvPr/>
          </p:nvSpPr>
          <p:spPr bwMode="auto">
            <a:xfrm>
              <a:off x="1832530" y="1885070"/>
              <a:ext cx="7938" cy="96837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1" name="Rectangle 715"/>
            <p:cNvSpPr>
              <a:spLocks noChangeArrowheads="1"/>
            </p:cNvSpPr>
            <p:nvPr/>
          </p:nvSpPr>
          <p:spPr bwMode="auto">
            <a:xfrm>
              <a:off x="1840468" y="1885070"/>
              <a:ext cx="7938" cy="96837"/>
            </a:xfrm>
            <a:prstGeom prst="rect">
              <a:avLst/>
            </a:prstGeom>
            <a:solidFill>
              <a:srgbClr val="FFF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2" name="Rectangle 716"/>
            <p:cNvSpPr>
              <a:spLocks noChangeArrowheads="1"/>
            </p:cNvSpPr>
            <p:nvPr/>
          </p:nvSpPr>
          <p:spPr bwMode="auto">
            <a:xfrm>
              <a:off x="1848405" y="1885070"/>
              <a:ext cx="7938" cy="96837"/>
            </a:xfrm>
            <a:prstGeom prst="rect">
              <a:avLst/>
            </a:prstGeom>
            <a:solidFill>
              <a:srgbClr val="FFF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" name="Rectangle 717"/>
            <p:cNvSpPr>
              <a:spLocks noChangeArrowheads="1"/>
            </p:cNvSpPr>
            <p:nvPr/>
          </p:nvSpPr>
          <p:spPr bwMode="auto">
            <a:xfrm>
              <a:off x="1856343" y="1885070"/>
              <a:ext cx="7938" cy="96837"/>
            </a:xfrm>
            <a:prstGeom prst="rect">
              <a:avLst/>
            </a:prstGeom>
            <a:solidFill>
              <a:srgbClr val="FFFF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4" name="Rectangle 718"/>
            <p:cNvSpPr>
              <a:spLocks noChangeArrowheads="1"/>
            </p:cNvSpPr>
            <p:nvPr/>
          </p:nvSpPr>
          <p:spPr bwMode="auto">
            <a:xfrm>
              <a:off x="1864280" y="1885070"/>
              <a:ext cx="7938" cy="96837"/>
            </a:xfrm>
            <a:prstGeom prst="rect">
              <a:avLst/>
            </a:prstGeom>
            <a:solidFill>
              <a:srgbClr val="FFF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5" name="Rectangle 719"/>
            <p:cNvSpPr>
              <a:spLocks noChangeArrowheads="1"/>
            </p:cNvSpPr>
            <p:nvPr/>
          </p:nvSpPr>
          <p:spPr bwMode="auto">
            <a:xfrm>
              <a:off x="1872218" y="1885070"/>
              <a:ext cx="9525" cy="96837"/>
            </a:xfrm>
            <a:prstGeom prst="rect">
              <a:avLst/>
            </a:prstGeom>
            <a:solidFill>
              <a:srgbClr val="FFF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6" name="Rectangle 720"/>
            <p:cNvSpPr>
              <a:spLocks noChangeArrowheads="1"/>
            </p:cNvSpPr>
            <p:nvPr/>
          </p:nvSpPr>
          <p:spPr bwMode="auto">
            <a:xfrm>
              <a:off x="1881743" y="1885070"/>
              <a:ext cx="7938" cy="96837"/>
            </a:xfrm>
            <a:prstGeom prst="rect">
              <a:avLst/>
            </a:prstGeom>
            <a:solidFill>
              <a:srgbClr val="FFFF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7" name="Rectangle 721"/>
            <p:cNvSpPr>
              <a:spLocks noChangeArrowheads="1"/>
            </p:cNvSpPr>
            <p:nvPr/>
          </p:nvSpPr>
          <p:spPr bwMode="auto">
            <a:xfrm>
              <a:off x="1889680" y="1885070"/>
              <a:ext cx="7938" cy="96837"/>
            </a:xfrm>
            <a:prstGeom prst="rect">
              <a:avLst/>
            </a:prstGeom>
            <a:solidFill>
              <a:srgbClr val="FFFF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8" name="Rectangle 722"/>
            <p:cNvSpPr>
              <a:spLocks noChangeArrowheads="1"/>
            </p:cNvSpPr>
            <p:nvPr/>
          </p:nvSpPr>
          <p:spPr bwMode="auto">
            <a:xfrm>
              <a:off x="1897618" y="1885070"/>
              <a:ext cx="7938" cy="96837"/>
            </a:xfrm>
            <a:prstGeom prst="rect">
              <a:avLst/>
            </a:prstGeom>
            <a:solidFill>
              <a:srgbClr val="FFF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9" name="Rectangle 723"/>
            <p:cNvSpPr>
              <a:spLocks noChangeArrowheads="1"/>
            </p:cNvSpPr>
            <p:nvPr/>
          </p:nvSpPr>
          <p:spPr bwMode="auto">
            <a:xfrm>
              <a:off x="1905555" y="1885070"/>
              <a:ext cx="7938" cy="96837"/>
            </a:xfrm>
            <a:prstGeom prst="rect">
              <a:avLst/>
            </a:prstGeom>
            <a:solidFill>
              <a:srgbClr val="FFF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0" name="Rectangle 724"/>
            <p:cNvSpPr>
              <a:spLocks noChangeArrowheads="1"/>
            </p:cNvSpPr>
            <p:nvPr/>
          </p:nvSpPr>
          <p:spPr bwMode="auto">
            <a:xfrm>
              <a:off x="1913493" y="1885070"/>
              <a:ext cx="7938" cy="96837"/>
            </a:xfrm>
            <a:prstGeom prst="rect">
              <a:avLst/>
            </a:prstGeom>
            <a:solidFill>
              <a:srgbClr val="FFF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1" name="Rectangle 725"/>
            <p:cNvSpPr>
              <a:spLocks noChangeArrowheads="1"/>
            </p:cNvSpPr>
            <p:nvPr/>
          </p:nvSpPr>
          <p:spPr bwMode="auto">
            <a:xfrm>
              <a:off x="1921430" y="1885070"/>
              <a:ext cx="9525" cy="96837"/>
            </a:xfrm>
            <a:prstGeom prst="rect">
              <a:avLst/>
            </a:prstGeom>
            <a:solidFill>
              <a:srgbClr val="FFF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2" name="Rectangle 726"/>
            <p:cNvSpPr>
              <a:spLocks noChangeArrowheads="1"/>
            </p:cNvSpPr>
            <p:nvPr/>
          </p:nvSpPr>
          <p:spPr bwMode="auto">
            <a:xfrm>
              <a:off x="1930955" y="1885070"/>
              <a:ext cx="7938" cy="96837"/>
            </a:xfrm>
            <a:prstGeom prst="rect">
              <a:avLst/>
            </a:prstGeom>
            <a:solidFill>
              <a:srgbClr val="FFF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" name="Rectangle 727"/>
            <p:cNvSpPr>
              <a:spLocks noChangeArrowheads="1"/>
            </p:cNvSpPr>
            <p:nvPr/>
          </p:nvSpPr>
          <p:spPr bwMode="auto">
            <a:xfrm>
              <a:off x="1938893" y="1885070"/>
              <a:ext cx="7938" cy="96837"/>
            </a:xfrm>
            <a:prstGeom prst="rect">
              <a:avLst/>
            </a:prstGeom>
            <a:solidFill>
              <a:srgbClr val="FFF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4" name="Rectangle 728"/>
            <p:cNvSpPr>
              <a:spLocks noChangeArrowheads="1"/>
            </p:cNvSpPr>
            <p:nvPr/>
          </p:nvSpPr>
          <p:spPr bwMode="auto">
            <a:xfrm>
              <a:off x="1946830" y="1885070"/>
              <a:ext cx="7938" cy="96837"/>
            </a:xfrm>
            <a:prstGeom prst="rect">
              <a:avLst/>
            </a:prstGeom>
            <a:solidFill>
              <a:srgbClr val="FF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5" name="Rectangle 729"/>
            <p:cNvSpPr>
              <a:spLocks noChangeArrowheads="1"/>
            </p:cNvSpPr>
            <p:nvPr/>
          </p:nvSpPr>
          <p:spPr bwMode="auto">
            <a:xfrm>
              <a:off x="1954768" y="1885070"/>
              <a:ext cx="7938" cy="96837"/>
            </a:xfrm>
            <a:prstGeom prst="rect">
              <a:avLst/>
            </a:prstGeom>
            <a:solidFill>
              <a:srgbClr val="FFFF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6" name="Rectangle 730"/>
            <p:cNvSpPr>
              <a:spLocks noChangeArrowheads="1"/>
            </p:cNvSpPr>
            <p:nvPr/>
          </p:nvSpPr>
          <p:spPr bwMode="auto">
            <a:xfrm>
              <a:off x="1962705" y="1885070"/>
              <a:ext cx="7938" cy="96837"/>
            </a:xfrm>
            <a:prstGeom prst="rect">
              <a:avLst/>
            </a:prstGeom>
            <a:solidFill>
              <a:srgbClr val="FFFF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7" name="Rectangle 731"/>
            <p:cNvSpPr>
              <a:spLocks noChangeArrowheads="1"/>
            </p:cNvSpPr>
            <p:nvPr/>
          </p:nvSpPr>
          <p:spPr bwMode="auto">
            <a:xfrm>
              <a:off x="1970643" y="1885070"/>
              <a:ext cx="9525" cy="96837"/>
            </a:xfrm>
            <a:prstGeom prst="rect">
              <a:avLst/>
            </a:prstGeom>
            <a:solidFill>
              <a:srgbClr val="FFFF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8" name="Rectangle 732"/>
            <p:cNvSpPr>
              <a:spLocks noChangeArrowheads="1"/>
            </p:cNvSpPr>
            <p:nvPr/>
          </p:nvSpPr>
          <p:spPr bwMode="auto">
            <a:xfrm>
              <a:off x="1980168" y="1885070"/>
              <a:ext cx="7938" cy="96837"/>
            </a:xfrm>
            <a:prstGeom prst="rect">
              <a:avLst/>
            </a:prstGeom>
            <a:solidFill>
              <a:srgbClr val="FFFF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9" name="Rectangle 733"/>
            <p:cNvSpPr>
              <a:spLocks noChangeArrowheads="1"/>
            </p:cNvSpPr>
            <p:nvPr/>
          </p:nvSpPr>
          <p:spPr bwMode="auto">
            <a:xfrm>
              <a:off x="1988105" y="1885070"/>
              <a:ext cx="7938" cy="96837"/>
            </a:xfrm>
            <a:prstGeom prst="rect">
              <a:avLst/>
            </a:prstGeom>
            <a:solidFill>
              <a:srgbClr val="FFF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0" name="Rectangle 734"/>
            <p:cNvSpPr>
              <a:spLocks noChangeArrowheads="1"/>
            </p:cNvSpPr>
            <p:nvPr/>
          </p:nvSpPr>
          <p:spPr bwMode="auto">
            <a:xfrm>
              <a:off x="1996043" y="1885070"/>
              <a:ext cx="7938" cy="96837"/>
            </a:xfrm>
            <a:prstGeom prst="rect">
              <a:avLst/>
            </a:prstGeom>
            <a:solidFill>
              <a:srgbClr val="FF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1" name="Rectangle 735"/>
            <p:cNvSpPr>
              <a:spLocks noChangeArrowheads="1"/>
            </p:cNvSpPr>
            <p:nvPr/>
          </p:nvSpPr>
          <p:spPr bwMode="auto">
            <a:xfrm>
              <a:off x="2003980" y="1885070"/>
              <a:ext cx="7938" cy="96837"/>
            </a:xfrm>
            <a:prstGeom prst="rect">
              <a:avLst/>
            </a:prstGeom>
            <a:solidFill>
              <a:srgbClr val="FFF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2" name="Rectangle 736"/>
            <p:cNvSpPr>
              <a:spLocks noChangeArrowheads="1"/>
            </p:cNvSpPr>
            <p:nvPr/>
          </p:nvSpPr>
          <p:spPr bwMode="auto">
            <a:xfrm>
              <a:off x="2011918" y="1885070"/>
              <a:ext cx="7938" cy="96837"/>
            </a:xfrm>
            <a:prstGeom prst="rect">
              <a:avLst/>
            </a:prstGeom>
            <a:solidFill>
              <a:srgbClr val="FFF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3" name="Rectangle 737"/>
            <p:cNvSpPr>
              <a:spLocks noChangeArrowheads="1"/>
            </p:cNvSpPr>
            <p:nvPr/>
          </p:nvSpPr>
          <p:spPr bwMode="auto">
            <a:xfrm>
              <a:off x="2019855" y="1885070"/>
              <a:ext cx="9525" cy="96837"/>
            </a:xfrm>
            <a:prstGeom prst="rect">
              <a:avLst/>
            </a:prstGeom>
            <a:solidFill>
              <a:srgbClr val="FFF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4" name="Rectangle 738"/>
            <p:cNvSpPr>
              <a:spLocks noChangeArrowheads="1"/>
            </p:cNvSpPr>
            <p:nvPr/>
          </p:nvSpPr>
          <p:spPr bwMode="auto">
            <a:xfrm>
              <a:off x="2029380" y="1885070"/>
              <a:ext cx="7938" cy="96837"/>
            </a:xfrm>
            <a:prstGeom prst="rect">
              <a:avLst/>
            </a:prstGeom>
            <a:solidFill>
              <a:srgbClr val="FFF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5" name="Rectangle 739"/>
            <p:cNvSpPr>
              <a:spLocks noChangeArrowheads="1"/>
            </p:cNvSpPr>
            <p:nvPr/>
          </p:nvSpPr>
          <p:spPr bwMode="auto">
            <a:xfrm>
              <a:off x="2037318" y="1885070"/>
              <a:ext cx="7938" cy="96837"/>
            </a:xfrm>
            <a:prstGeom prst="rect">
              <a:avLst/>
            </a:prstGeom>
            <a:solidFill>
              <a:srgbClr val="FFF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6" name="Rectangle 740"/>
            <p:cNvSpPr>
              <a:spLocks noChangeArrowheads="1"/>
            </p:cNvSpPr>
            <p:nvPr/>
          </p:nvSpPr>
          <p:spPr bwMode="auto">
            <a:xfrm>
              <a:off x="2045255" y="1885070"/>
              <a:ext cx="7938" cy="96837"/>
            </a:xfrm>
            <a:prstGeom prst="rect">
              <a:avLst/>
            </a:prstGeom>
            <a:solidFill>
              <a:srgbClr val="FFF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7" name="Rectangle 741"/>
            <p:cNvSpPr>
              <a:spLocks noChangeArrowheads="1"/>
            </p:cNvSpPr>
            <p:nvPr/>
          </p:nvSpPr>
          <p:spPr bwMode="auto">
            <a:xfrm>
              <a:off x="2053193" y="1885070"/>
              <a:ext cx="7938" cy="96837"/>
            </a:xfrm>
            <a:prstGeom prst="rect">
              <a:avLst/>
            </a:prstGeom>
            <a:solidFill>
              <a:srgbClr val="FFF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8" name="Rectangle 742"/>
            <p:cNvSpPr>
              <a:spLocks noChangeArrowheads="1"/>
            </p:cNvSpPr>
            <p:nvPr/>
          </p:nvSpPr>
          <p:spPr bwMode="auto">
            <a:xfrm>
              <a:off x="2061130" y="1885070"/>
              <a:ext cx="7938" cy="96837"/>
            </a:xfrm>
            <a:prstGeom prst="rect">
              <a:avLst/>
            </a:prstGeom>
            <a:solidFill>
              <a:srgbClr val="FFF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9" name="Rectangle 743"/>
            <p:cNvSpPr>
              <a:spLocks noChangeArrowheads="1"/>
            </p:cNvSpPr>
            <p:nvPr/>
          </p:nvSpPr>
          <p:spPr bwMode="auto">
            <a:xfrm>
              <a:off x="2069068" y="1885070"/>
              <a:ext cx="9525" cy="96837"/>
            </a:xfrm>
            <a:prstGeom prst="rect">
              <a:avLst/>
            </a:prstGeom>
            <a:solidFill>
              <a:srgbClr val="FFF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0" name="Rectangle 744"/>
            <p:cNvSpPr>
              <a:spLocks noChangeArrowheads="1"/>
            </p:cNvSpPr>
            <p:nvPr/>
          </p:nvSpPr>
          <p:spPr bwMode="auto">
            <a:xfrm>
              <a:off x="2078593" y="1885070"/>
              <a:ext cx="7938" cy="96837"/>
            </a:xfrm>
            <a:prstGeom prst="rect">
              <a:avLst/>
            </a:prstGeom>
            <a:solidFill>
              <a:srgbClr val="FFF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1" name="Rectangle 745"/>
            <p:cNvSpPr>
              <a:spLocks noChangeArrowheads="1"/>
            </p:cNvSpPr>
            <p:nvPr/>
          </p:nvSpPr>
          <p:spPr bwMode="auto">
            <a:xfrm>
              <a:off x="2086530" y="1885070"/>
              <a:ext cx="7938" cy="96837"/>
            </a:xfrm>
            <a:prstGeom prst="rect">
              <a:avLst/>
            </a:prstGeom>
            <a:solidFill>
              <a:srgbClr val="FF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2" name="Rectangle 746"/>
            <p:cNvSpPr>
              <a:spLocks noChangeArrowheads="1"/>
            </p:cNvSpPr>
            <p:nvPr/>
          </p:nvSpPr>
          <p:spPr bwMode="auto">
            <a:xfrm>
              <a:off x="2094468" y="1885070"/>
              <a:ext cx="7938" cy="96837"/>
            </a:xfrm>
            <a:prstGeom prst="rect">
              <a:avLst/>
            </a:prstGeom>
            <a:solidFill>
              <a:srgbClr val="FFF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3" name="Rectangle 747"/>
            <p:cNvSpPr>
              <a:spLocks noChangeArrowheads="1"/>
            </p:cNvSpPr>
            <p:nvPr/>
          </p:nvSpPr>
          <p:spPr bwMode="auto">
            <a:xfrm>
              <a:off x="2102405" y="1885070"/>
              <a:ext cx="7938" cy="96837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4" name="Rectangle 748"/>
            <p:cNvSpPr>
              <a:spLocks noChangeArrowheads="1"/>
            </p:cNvSpPr>
            <p:nvPr/>
          </p:nvSpPr>
          <p:spPr bwMode="auto">
            <a:xfrm>
              <a:off x="2110343" y="1885070"/>
              <a:ext cx="7938" cy="96837"/>
            </a:xfrm>
            <a:prstGeom prst="rect">
              <a:avLst/>
            </a:prstGeom>
            <a:solidFill>
              <a:srgbClr val="FFF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5" name="Rectangle 749"/>
            <p:cNvSpPr>
              <a:spLocks noChangeArrowheads="1"/>
            </p:cNvSpPr>
            <p:nvPr/>
          </p:nvSpPr>
          <p:spPr bwMode="auto">
            <a:xfrm>
              <a:off x="2118280" y="1885070"/>
              <a:ext cx="7938" cy="96837"/>
            </a:xfrm>
            <a:prstGeom prst="rect">
              <a:avLst/>
            </a:prstGeom>
            <a:solidFill>
              <a:srgbClr val="FFF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6" name="Rectangle 750"/>
            <p:cNvSpPr>
              <a:spLocks noChangeArrowheads="1"/>
            </p:cNvSpPr>
            <p:nvPr/>
          </p:nvSpPr>
          <p:spPr bwMode="auto">
            <a:xfrm>
              <a:off x="2126218" y="1885070"/>
              <a:ext cx="9525" cy="96837"/>
            </a:xfrm>
            <a:prstGeom prst="rect">
              <a:avLst/>
            </a:pr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168" name="Picture 752"/>
            <p:cNvPicPr>
              <a:picLocks noChangeAspect="1" noChangeArrowheads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768" y="1942220"/>
              <a:ext cx="3111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Freeform 753"/>
            <p:cNvSpPr>
              <a:spLocks/>
            </p:cNvSpPr>
            <p:nvPr/>
          </p:nvSpPr>
          <p:spPr bwMode="auto">
            <a:xfrm>
              <a:off x="1348343" y="1912058"/>
              <a:ext cx="36513" cy="65087"/>
            </a:xfrm>
            <a:custGeom>
              <a:avLst/>
              <a:gdLst>
                <a:gd name="T0" fmla="*/ 0 w 23"/>
                <a:gd name="T1" fmla="*/ 0 h 41"/>
                <a:gd name="T2" fmla="*/ 0 w 23"/>
                <a:gd name="T3" fmla="*/ 1 h 41"/>
                <a:gd name="T4" fmla="*/ 2 w 23"/>
                <a:gd name="T5" fmla="*/ 2 h 41"/>
                <a:gd name="T6" fmla="*/ 4 w 23"/>
                <a:gd name="T7" fmla="*/ 3 h 41"/>
                <a:gd name="T8" fmla="*/ 7 w 23"/>
                <a:gd name="T9" fmla="*/ 3 h 41"/>
                <a:gd name="T10" fmla="*/ 11 w 23"/>
                <a:gd name="T11" fmla="*/ 3 h 41"/>
                <a:gd name="T12" fmla="*/ 13 w 23"/>
                <a:gd name="T13" fmla="*/ 2 h 41"/>
                <a:gd name="T14" fmla="*/ 15 w 23"/>
                <a:gd name="T15" fmla="*/ 2 h 41"/>
                <a:gd name="T16" fmla="*/ 15 w 23"/>
                <a:gd name="T17" fmla="*/ 1 h 41"/>
                <a:gd name="T18" fmla="*/ 15 w 23"/>
                <a:gd name="T19" fmla="*/ 7 h 41"/>
                <a:gd name="T20" fmla="*/ 14 w 23"/>
                <a:gd name="T21" fmla="*/ 8 h 41"/>
                <a:gd name="T22" fmla="*/ 12 w 23"/>
                <a:gd name="T23" fmla="*/ 9 h 41"/>
                <a:gd name="T24" fmla="*/ 10 w 23"/>
                <a:gd name="T25" fmla="*/ 9 h 41"/>
                <a:gd name="T26" fmla="*/ 8 w 23"/>
                <a:gd name="T27" fmla="*/ 10 h 41"/>
                <a:gd name="T28" fmla="*/ 9 w 23"/>
                <a:gd name="T29" fmla="*/ 12 h 41"/>
                <a:gd name="T30" fmla="*/ 17 w 23"/>
                <a:gd name="T31" fmla="*/ 10 h 41"/>
                <a:gd name="T32" fmla="*/ 23 w 23"/>
                <a:gd name="T33" fmla="*/ 37 h 41"/>
                <a:gd name="T34" fmla="*/ 2 w 23"/>
                <a:gd name="T35" fmla="*/ 41 h 41"/>
                <a:gd name="T36" fmla="*/ 1 w 23"/>
                <a:gd name="T37" fmla="*/ 13 h 41"/>
                <a:gd name="T38" fmla="*/ 7 w 23"/>
                <a:gd name="T39" fmla="*/ 12 h 41"/>
                <a:gd name="T40" fmla="*/ 7 w 23"/>
                <a:gd name="T41" fmla="*/ 10 h 41"/>
                <a:gd name="T42" fmla="*/ 5 w 23"/>
                <a:gd name="T43" fmla="*/ 9 h 41"/>
                <a:gd name="T44" fmla="*/ 3 w 23"/>
                <a:gd name="T45" fmla="*/ 9 h 41"/>
                <a:gd name="T46" fmla="*/ 1 w 23"/>
                <a:gd name="T47" fmla="*/ 8 h 41"/>
                <a:gd name="T48" fmla="*/ 0 w 23"/>
                <a:gd name="T49" fmla="*/ 7 h 41"/>
                <a:gd name="T50" fmla="*/ 0 w 23"/>
                <a:gd name="T5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" h="41">
                  <a:moveTo>
                    <a:pt x="0" y="0"/>
                  </a:moveTo>
                  <a:lnTo>
                    <a:pt x="0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9" y="12"/>
                  </a:lnTo>
                  <a:lnTo>
                    <a:pt x="17" y="10"/>
                  </a:lnTo>
                  <a:lnTo>
                    <a:pt x="23" y="37"/>
                  </a:lnTo>
                  <a:lnTo>
                    <a:pt x="2" y="41"/>
                  </a:lnTo>
                  <a:lnTo>
                    <a:pt x="1" y="13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5" y="9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0" name="Freeform 754"/>
            <p:cNvSpPr>
              <a:spLocks/>
            </p:cNvSpPr>
            <p:nvPr/>
          </p:nvSpPr>
          <p:spPr bwMode="auto">
            <a:xfrm>
              <a:off x="1348343" y="1907295"/>
              <a:ext cx="23813" cy="9525"/>
            </a:xfrm>
            <a:custGeom>
              <a:avLst/>
              <a:gdLst>
                <a:gd name="T0" fmla="*/ 0 w 15"/>
                <a:gd name="T1" fmla="*/ 3 h 6"/>
                <a:gd name="T2" fmla="*/ 0 w 15"/>
                <a:gd name="T3" fmla="*/ 4 h 6"/>
                <a:gd name="T4" fmla="*/ 2 w 15"/>
                <a:gd name="T5" fmla="*/ 5 h 6"/>
                <a:gd name="T6" fmla="*/ 4 w 15"/>
                <a:gd name="T7" fmla="*/ 6 h 6"/>
                <a:gd name="T8" fmla="*/ 7 w 15"/>
                <a:gd name="T9" fmla="*/ 6 h 6"/>
                <a:gd name="T10" fmla="*/ 11 w 15"/>
                <a:gd name="T11" fmla="*/ 6 h 6"/>
                <a:gd name="T12" fmla="*/ 13 w 15"/>
                <a:gd name="T13" fmla="*/ 5 h 6"/>
                <a:gd name="T14" fmla="*/ 15 w 15"/>
                <a:gd name="T15" fmla="*/ 5 h 6"/>
                <a:gd name="T16" fmla="*/ 15 w 15"/>
                <a:gd name="T17" fmla="*/ 4 h 6"/>
                <a:gd name="T18" fmla="*/ 15 w 15"/>
                <a:gd name="T19" fmla="*/ 2 h 6"/>
                <a:gd name="T20" fmla="*/ 13 w 15"/>
                <a:gd name="T21" fmla="*/ 1 h 6"/>
                <a:gd name="T22" fmla="*/ 11 w 15"/>
                <a:gd name="T23" fmla="*/ 1 h 6"/>
                <a:gd name="T24" fmla="*/ 10 w 15"/>
                <a:gd name="T25" fmla="*/ 1 h 6"/>
                <a:gd name="T26" fmla="*/ 7 w 15"/>
                <a:gd name="T27" fmla="*/ 0 h 6"/>
                <a:gd name="T28" fmla="*/ 4 w 15"/>
                <a:gd name="T29" fmla="*/ 1 h 6"/>
                <a:gd name="T30" fmla="*/ 1 w 15"/>
                <a:gd name="T31" fmla="*/ 2 h 6"/>
                <a:gd name="T32" fmla="*/ 0 w 15"/>
                <a:gd name="T3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6">
                  <a:moveTo>
                    <a:pt x="0" y="3"/>
                  </a:moveTo>
                  <a:lnTo>
                    <a:pt x="0" y="4"/>
                  </a:lnTo>
                  <a:lnTo>
                    <a:pt x="2" y="5"/>
                  </a:lnTo>
                  <a:lnTo>
                    <a:pt x="4" y="6"/>
                  </a:lnTo>
                  <a:lnTo>
                    <a:pt x="7" y="6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1" name="Freeform 755"/>
            <p:cNvSpPr>
              <a:spLocks/>
            </p:cNvSpPr>
            <p:nvPr/>
          </p:nvSpPr>
          <p:spPr bwMode="auto">
            <a:xfrm>
              <a:off x="1505505" y="1802520"/>
              <a:ext cx="69850" cy="133350"/>
            </a:xfrm>
            <a:custGeom>
              <a:avLst/>
              <a:gdLst>
                <a:gd name="T0" fmla="*/ 0 w 44"/>
                <a:gd name="T1" fmla="*/ 1 h 84"/>
                <a:gd name="T2" fmla="*/ 1 w 44"/>
                <a:gd name="T3" fmla="*/ 0 h 84"/>
                <a:gd name="T4" fmla="*/ 2 w 44"/>
                <a:gd name="T5" fmla="*/ 0 h 84"/>
                <a:gd name="T6" fmla="*/ 2 w 44"/>
                <a:gd name="T7" fmla="*/ 1 h 84"/>
                <a:gd name="T8" fmla="*/ 12 w 44"/>
                <a:gd name="T9" fmla="*/ 7 h 84"/>
                <a:gd name="T10" fmla="*/ 20 w 44"/>
                <a:gd name="T11" fmla="*/ 14 h 84"/>
                <a:gd name="T12" fmla="*/ 25 w 44"/>
                <a:gd name="T13" fmla="*/ 19 h 84"/>
                <a:gd name="T14" fmla="*/ 29 w 44"/>
                <a:gd name="T15" fmla="*/ 24 h 84"/>
                <a:gd name="T16" fmla="*/ 32 w 44"/>
                <a:gd name="T17" fmla="*/ 28 h 84"/>
                <a:gd name="T18" fmla="*/ 34 w 44"/>
                <a:gd name="T19" fmla="*/ 33 h 84"/>
                <a:gd name="T20" fmla="*/ 36 w 44"/>
                <a:gd name="T21" fmla="*/ 38 h 84"/>
                <a:gd name="T22" fmla="*/ 38 w 44"/>
                <a:gd name="T23" fmla="*/ 41 h 84"/>
                <a:gd name="T24" fmla="*/ 40 w 44"/>
                <a:gd name="T25" fmla="*/ 48 h 84"/>
                <a:gd name="T26" fmla="*/ 42 w 44"/>
                <a:gd name="T27" fmla="*/ 53 h 84"/>
                <a:gd name="T28" fmla="*/ 42 w 44"/>
                <a:gd name="T29" fmla="*/ 56 h 84"/>
                <a:gd name="T30" fmla="*/ 42 w 44"/>
                <a:gd name="T31" fmla="*/ 58 h 84"/>
                <a:gd name="T32" fmla="*/ 43 w 44"/>
                <a:gd name="T33" fmla="*/ 61 h 84"/>
                <a:gd name="T34" fmla="*/ 43 w 44"/>
                <a:gd name="T35" fmla="*/ 64 h 84"/>
                <a:gd name="T36" fmla="*/ 44 w 44"/>
                <a:gd name="T37" fmla="*/ 72 h 84"/>
                <a:gd name="T38" fmla="*/ 44 w 44"/>
                <a:gd name="T39" fmla="*/ 80 h 84"/>
                <a:gd name="T40" fmla="*/ 44 w 44"/>
                <a:gd name="T41" fmla="*/ 83 h 84"/>
                <a:gd name="T42" fmla="*/ 44 w 44"/>
                <a:gd name="T43" fmla="*/ 84 h 84"/>
                <a:gd name="T44" fmla="*/ 43 w 44"/>
                <a:gd name="T45" fmla="*/ 84 h 84"/>
                <a:gd name="T46" fmla="*/ 42 w 44"/>
                <a:gd name="T47" fmla="*/ 84 h 84"/>
                <a:gd name="T48" fmla="*/ 42 w 44"/>
                <a:gd name="T49" fmla="*/ 73 h 84"/>
                <a:gd name="T50" fmla="*/ 41 w 44"/>
                <a:gd name="T51" fmla="*/ 63 h 84"/>
                <a:gd name="T52" fmla="*/ 40 w 44"/>
                <a:gd name="T53" fmla="*/ 56 h 84"/>
                <a:gd name="T54" fmla="*/ 38 w 44"/>
                <a:gd name="T55" fmla="*/ 49 h 84"/>
                <a:gd name="T56" fmla="*/ 36 w 44"/>
                <a:gd name="T57" fmla="*/ 42 h 84"/>
                <a:gd name="T58" fmla="*/ 33 w 44"/>
                <a:gd name="T59" fmla="*/ 35 h 84"/>
                <a:gd name="T60" fmla="*/ 31 w 44"/>
                <a:gd name="T61" fmla="*/ 31 h 84"/>
                <a:gd name="T62" fmla="*/ 24 w 44"/>
                <a:gd name="T63" fmla="*/ 22 h 84"/>
                <a:gd name="T64" fmla="*/ 21 w 44"/>
                <a:gd name="T65" fmla="*/ 18 h 84"/>
                <a:gd name="T66" fmla="*/ 16 w 44"/>
                <a:gd name="T67" fmla="*/ 13 h 84"/>
                <a:gd name="T68" fmla="*/ 9 w 44"/>
                <a:gd name="T69" fmla="*/ 8 h 84"/>
                <a:gd name="T70" fmla="*/ 3 w 44"/>
                <a:gd name="T71" fmla="*/ 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84">
                  <a:moveTo>
                    <a:pt x="0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6" y="11"/>
                  </a:lnTo>
                  <a:lnTo>
                    <a:pt x="20" y="14"/>
                  </a:lnTo>
                  <a:lnTo>
                    <a:pt x="23" y="17"/>
                  </a:lnTo>
                  <a:lnTo>
                    <a:pt x="25" y="19"/>
                  </a:lnTo>
                  <a:lnTo>
                    <a:pt x="26" y="21"/>
                  </a:lnTo>
                  <a:lnTo>
                    <a:pt x="29" y="24"/>
                  </a:lnTo>
                  <a:lnTo>
                    <a:pt x="30" y="26"/>
                  </a:lnTo>
                  <a:lnTo>
                    <a:pt x="32" y="28"/>
                  </a:lnTo>
                  <a:lnTo>
                    <a:pt x="33" y="31"/>
                  </a:lnTo>
                  <a:lnTo>
                    <a:pt x="34" y="33"/>
                  </a:lnTo>
                  <a:lnTo>
                    <a:pt x="35" y="34"/>
                  </a:lnTo>
                  <a:lnTo>
                    <a:pt x="36" y="38"/>
                  </a:lnTo>
                  <a:lnTo>
                    <a:pt x="37" y="39"/>
                  </a:lnTo>
                  <a:lnTo>
                    <a:pt x="38" y="41"/>
                  </a:lnTo>
                  <a:lnTo>
                    <a:pt x="39" y="44"/>
                  </a:lnTo>
                  <a:lnTo>
                    <a:pt x="40" y="48"/>
                  </a:lnTo>
                  <a:lnTo>
                    <a:pt x="41" y="51"/>
                  </a:lnTo>
                  <a:lnTo>
                    <a:pt x="42" y="53"/>
                  </a:lnTo>
                  <a:lnTo>
                    <a:pt x="42" y="54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8"/>
                  </a:lnTo>
                  <a:lnTo>
                    <a:pt x="42" y="59"/>
                  </a:lnTo>
                  <a:lnTo>
                    <a:pt x="43" y="61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44" y="68"/>
                  </a:lnTo>
                  <a:lnTo>
                    <a:pt x="44" y="72"/>
                  </a:lnTo>
                  <a:lnTo>
                    <a:pt x="44" y="77"/>
                  </a:lnTo>
                  <a:lnTo>
                    <a:pt x="44" y="80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42" y="79"/>
                  </a:lnTo>
                  <a:lnTo>
                    <a:pt x="42" y="73"/>
                  </a:lnTo>
                  <a:lnTo>
                    <a:pt x="42" y="68"/>
                  </a:lnTo>
                  <a:lnTo>
                    <a:pt x="41" y="63"/>
                  </a:lnTo>
                  <a:lnTo>
                    <a:pt x="41" y="60"/>
                  </a:lnTo>
                  <a:lnTo>
                    <a:pt x="40" y="56"/>
                  </a:lnTo>
                  <a:lnTo>
                    <a:pt x="39" y="52"/>
                  </a:lnTo>
                  <a:lnTo>
                    <a:pt x="38" y="49"/>
                  </a:lnTo>
                  <a:lnTo>
                    <a:pt x="37" y="45"/>
                  </a:lnTo>
                  <a:lnTo>
                    <a:pt x="36" y="42"/>
                  </a:lnTo>
                  <a:lnTo>
                    <a:pt x="34" y="39"/>
                  </a:lnTo>
                  <a:lnTo>
                    <a:pt x="33" y="35"/>
                  </a:lnTo>
                  <a:lnTo>
                    <a:pt x="32" y="33"/>
                  </a:lnTo>
                  <a:lnTo>
                    <a:pt x="31" y="31"/>
                  </a:lnTo>
                  <a:lnTo>
                    <a:pt x="28" y="27"/>
                  </a:lnTo>
                  <a:lnTo>
                    <a:pt x="24" y="22"/>
                  </a:lnTo>
                  <a:lnTo>
                    <a:pt x="23" y="20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16" y="13"/>
                  </a:lnTo>
                  <a:lnTo>
                    <a:pt x="12" y="10"/>
                  </a:lnTo>
                  <a:lnTo>
                    <a:pt x="9" y="8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2" name="Freeform 756"/>
            <p:cNvSpPr>
              <a:spLocks/>
            </p:cNvSpPr>
            <p:nvPr/>
          </p:nvSpPr>
          <p:spPr bwMode="auto">
            <a:xfrm>
              <a:off x="1492805" y="1812045"/>
              <a:ext cx="65088" cy="123825"/>
            </a:xfrm>
            <a:custGeom>
              <a:avLst/>
              <a:gdLst>
                <a:gd name="T0" fmla="*/ 0 w 41"/>
                <a:gd name="T1" fmla="*/ 0 h 78"/>
                <a:gd name="T2" fmla="*/ 1 w 41"/>
                <a:gd name="T3" fmla="*/ 0 h 78"/>
                <a:gd name="T4" fmla="*/ 2 w 41"/>
                <a:gd name="T5" fmla="*/ 0 h 78"/>
                <a:gd name="T6" fmla="*/ 7 w 41"/>
                <a:gd name="T7" fmla="*/ 3 h 78"/>
                <a:gd name="T8" fmla="*/ 15 w 41"/>
                <a:gd name="T9" fmla="*/ 9 h 78"/>
                <a:gd name="T10" fmla="*/ 22 w 41"/>
                <a:gd name="T11" fmla="*/ 16 h 78"/>
                <a:gd name="T12" fmla="*/ 27 w 41"/>
                <a:gd name="T13" fmla="*/ 22 h 78"/>
                <a:gd name="T14" fmla="*/ 30 w 41"/>
                <a:gd name="T15" fmla="*/ 26 h 78"/>
                <a:gd name="T16" fmla="*/ 33 w 41"/>
                <a:gd name="T17" fmla="*/ 31 h 78"/>
                <a:gd name="T18" fmla="*/ 34 w 41"/>
                <a:gd name="T19" fmla="*/ 35 h 78"/>
                <a:gd name="T20" fmla="*/ 35 w 41"/>
                <a:gd name="T21" fmla="*/ 37 h 78"/>
                <a:gd name="T22" fmla="*/ 37 w 41"/>
                <a:gd name="T23" fmla="*/ 42 h 78"/>
                <a:gd name="T24" fmla="*/ 38 w 41"/>
                <a:gd name="T25" fmla="*/ 47 h 78"/>
                <a:gd name="T26" fmla="*/ 39 w 41"/>
                <a:gd name="T27" fmla="*/ 50 h 78"/>
                <a:gd name="T28" fmla="*/ 40 w 41"/>
                <a:gd name="T29" fmla="*/ 53 h 78"/>
                <a:gd name="T30" fmla="*/ 40 w 41"/>
                <a:gd name="T31" fmla="*/ 56 h 78"/>
                <a:gd name="T32" fmla="*/ 41 w 41"/>
                <a:gd name="T33" fmla="*/ 62 h 78"/>
                <a:gd name="T34" fmla="*/ 41 w 41"/>
                <a:gd name="T35" fmla="*/ 71 h 78"/>
                <a:gd name="T36" fmla="*/ 41 w 41"/>
                <a:gd name="T37" fmla="*/ 76 h 78"/>
                <a:gd name="T38" fmla="*/ 41 w 41"/>
                <a:gd name="T39" fmla="*/ 77 h 78"/>
                <a:gd name="T40" fmla="*/ 40 w 41"/>
                <a:gd name="T41" fmla="*/ 78 h 78"/>
                <a:gd name="T42" fmla="*/ 39 w 41"/>
                <a:gd name="T43" fmla="*/ 77 h 78"/>
                <a:gd name="T44" fmla="*/ 39 w 41"/>
                <a:gd name="T45" fmla="*/ 67 h 78"/>
                <a:gd name="T46" fmla="*/ 39 w 41"/>
                <a:gd name="T47" fmla="*/ 58 h 78"/>
                <a:gd name="T48" fmla="*/ 37 w 41"/>
                <a:gd name="T49" fmla="*/ 51 h 78"/>
                <a:gd name="T50" fmla="*/ 36 w 41"/>
                <a:gd name="T51" fmla="*/ 45 h 78"/>
                <a:gd name="T52" fmla="*/ 34 w 41"/>
                <a:gd name="T53" fmla="*/ 38 h 78"/>
                <a:gd name="T54" fmla="*/ 31 w 41"/>
                <a:gd name="T55" fmla="*/ 32 h 78"/>
                <a:gd name="T56" fmla="*/ 29 w 41"/>
                <a:gd name="T57" fmla="*/ 28 h 78"/>
                <a:gd name="T58" fmla="*/ 25 w 41"/>
                <a:gd name="T59" fmla="*/ 22 h 78"/>
                <a:gd name="T60" fmla="*/ 21 w 41"/>
                <a:gd name="T61" fmla="*/ 18 h 78"/>
                <a:gd name="T62" fmla="*/ 18 w 41"/>
                <a:gd name="T63" fmla="*/ 14 h 78"/>
                <a:gd name="T64" fmla="*/ 11 w 41"/>
                <a:gd name="T65" fmla="*/ 8 h 78"/>
                <a:gd name="T66" fmla="*/ 6 w 41"/>
                <a:gd name="T67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78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3"/>
                  </a:lnTo>
                  <a:lnTo>
                    <a:pt x="11" y="6"/>
                  </a:lnTo>
                  <a:lnTo>
                    <a:pt x="15" y="9"/>
                  </a:lnTo>
                  <a:lnTo>
                    <a:pt x="19" y="12"/>
                  </a:lnTo>
                  <a:lnTo>
                    <a:pt x="22" y="1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28" y="24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5" y="36"/>
                  </a:lnTo>
                  <a:lnTo>
                    <a:pt x="35" y="37"/>
                  </a:lnTo>
                  <a:lnTo>
                    <a:pt x="37" y="41"/>
                  </a:lnTo>
                  <a:lnTo>
                    <a:pt x="37" y="42"/>
                  </a:lnTo>
                  <a:lnTo>
                    <a:pt x="38" y="44"/>
                  </a:lnTo>
                  <a:lnTo>
                    <a:pt x="38" y="47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40" y="51"/>
                  </a:lnTo>
                  <a:lnTo>
                    <a:pt x="40" y="53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9"/>
                  </a:lnTo>
                  <a:lnTo>
                    <a:pt x="41" y="62"/>
                  </a:lnTo>
                  <a:lnTo>
                    <a:pt x="41" y="66"/>
                  </a:lnTo>
                  <a:lnTo>
                    <a:pt x="41" y="71"/>
                  </a:lnTo>
                  <a:lnTo>
                    <a:pt x="41" y="74"/>
                  </a:lnTo>
                  <a:lnTo>
                    <a:pt x="41" y="76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0" y="77"/>
                  </a:lnTo>
                  <a:lnTo>
                    <a:pt x="39" y="77"/>
                  </a:lnTo>
                  <a:lnTo>
                    <a:pt x="39" y="72"/>
                  </a:lnTo>
                  <a:lnTo>
                    <a:pt x="39" y="67"/>
                  </a:lnTo>
                  <a:lnTo>
                    <a:pt x="39" y="63"/>
                  </a:lnTo>
                  <a:lnTo>
                    <a:pt x="39" y="58"/>
                  </a:lnTo>
                  <a:lnTo>
                    <a:pt x="38" y="55"/>
                  </a:lnTo>
                  <a:lnTo>
                    <a:pt x="37" y="51"/>
                  </a:lnTo>
                  <a:lnTo>
                    <a:pt x="37" y="48"/>
                  </a:lnTo>
                  <a:lnTo>
                    <a:pt x="36" y="45"/>
                  </a:lnTo>
                  <a:lnTo>
                    <a:pt x="35" y="42"/>
                  </a:lnTo>
                  <a:lnTo>
                    <a:pt x="34" y="38"/>
                  </a:lnTo>
                  <a:lnTo>
                    <a:pt x="32" y="35"/>
                  </a:lnTo>
                  <a:lnTo>
                    <a:pt x="31" y="32"/>
                  </a:lnTo>
                  <a:lnTo>
                    <a:pt x="30" y="30"/>
                  </a:lnTo>
                  <a:lnTo>
                    <a:pt x="29" y="28"/>
                  </a:lnTo>
                  <a:lnTo>
                    <a:pt x="26" y="24"/>
                  </a:lnTo>
                  <a:lnTo>
                    <a:pt x="25" y="22"/>
                  </a:lnTo>
                  <a:lnTo>
                    <a:pt x="23" y="20"/>
                  </a:lnTo>
                  <a:lnTo>
                    <a:pt x="21" y="18"/>
                  </a:lnTo>
                  <a:lnTo>
                    <a:pt x="20" y="16"/>
                  </a:lnTo>
                  <a:lnTo>
                    <a:pt x="18" y="14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3" name="Freeform 757"/>
            <p:cNvSpPr>
              <a:spLocks/>
            </p:cNvSpPr>
            <p:nvPr/>
          </p:nvSpPr>
          <p:spPr bwMode="auto">
            <a:xfrm>
              <a:off x="1481693" y="1819983"/>
              <a:ext cx="60325" cy="114300"/>
            </a:xfrm>
            <a:custGeom>
              <a:avLst/>
              <a:gdLst>
                <a:gd name="T0" fmla="*/ 0 w 38"/>
                <a:gd name="T1" fmla="*/ 1 h 72"/>
                <a:gd name="T2" fmla="*/ 0 w 38"/>
                <a:gd name="T3" fmla="*/ 1 h 72"/>
                <a:gd name="T4" fmla="*/ 0 w 38"/>
                <a:gd name="T5" fmla="*/ 0 h 72"/>
                <a:gd name="T6" fmla="*/ 0 w 38"/>
                <a:gd name="T7" fmla="*/ 0 h 72"/>
                <a:gd name="T8" fmla="*/ 1 w 38"/>
                <a:gd name="T9" fmla="*/ 0 h 72"/>
                <a:gd name="T10" fmla="*/ 1 w 38"/>
                <a:gd name="T11" fmla="*/ 0 h 72"/>
                <a:gd name="T12" fmla="*/ 2 w 38"/>
                <a:gd name="T13" fmla="*/ 1 h 72"/>
                <a:gd name="T14" fmla="*/ 6 w 38"/>
                <a:gd name="T15" fmla="*/ 3 h 72"/>
                <a:gd name="T16" fmla="*/ 10 w 38"/>
                <a:gd name="T17" fmla="*/ 6 h 72"/>
                <a:gd name="T18" fmla="*/ 13 w 38"/>
                <a:gd name="T19" fmla="*/ 9 h 72"/>
                <a:gd name="T20" fmla="*/ 17 w 38"/>
                <a:gd name="T21" fmla="*/ 12 h 72"/>
                <a:gd name="T22" fmla="*/ 19 w 38"/>
                <a:gd name="T23" fmla="*/ 15 h 72"/>
                <a:gd name="T24" fmla="*/ 22 w 38"/>
                <a:gd name="T25" fmla="*/ 18 h 72"/>
                <a:gd name="T26" fmla="*/ 24 w 38"/>
                <a:gd name="T27" fmla="*/ 21 h 72"/>
                <a:gd name="T28" fmla="*/ 26 w 38"/>
                <a:gd name="T29" fmla="*/ 22 h 72"/>
                <a:gd name="T30" fmla="*/ 27 w 38"/>
                <a:gd name="T31" fmla="*/ 24 h 72"/>
                <a:gd name="T32" fmla="*/ 28 w 38"/>
                <a:gd name="T33" fmla="*/ 27 h 72"/>
                <a:gd name="T34" fmla="*/ 29 w 38"/>
                <a:gd name="T35" fmla="*/ 29 h 72"/>
                <a:gd name="T36" fmla="*/ 31 w 38"/>
                <a:gd name="T37" fmla="*/ 32 h 72"/>
                <a:gd name="T38" fmla="*/ 32 w 38"/>
                <a:gd name="T39" fmla="*/ 35 h 72"/>
                <a:gd name="T40" fmla="*/ 33 w 38"/>
                <a:gd name="T41" fmla="*/ 38 h 72"/>
                <a:gd name="T42" fmla="*/ 34 w 38"/>
                <a:gd name="T43" fmla="*/ 41 h 72"/>
                <a:gd name="T44" fmla="*/ 35 w 38"/>
                <a:gd name="T45" fmla="*/ 43 h 72"/>
                <a:gd name="T46" fmla="*/ 35 w 38"/>
                <a:gd name="T47" fmla="*/ 45 h 72"/>
                <a:gd name="T48" fmla="*/ 35 w 38"/>
                <a:gd name="T49" fmla="*/ 46 h 72"/>
                <a:gd name="T50" fmla="*/ 36 w 38"/>
                <a:gd name="T51" fmla="*/ 49 h 72"/>
                <a:gd name="T52" fmla="*/ 36 w 38"/>
                <a:gd name="T53" fmla="*/ 52 h 72"/>
                <a:gd name="T54" fmla="*/ 37 w 38"/>
                <a:gd name="T55" fmla="*/ 55 h 72"/>
                <a:gd name="T56" fmla="*/ 37 w 38"/>
                <a:gd name="T57" fmla="*/ 58 h 72"/>
                <a:gd name="T58" fmla="*/ 37 w 38"/>
                <a:gd name="T59" fmla="*/ 62 h 72"/>
                <a:gd name="T60" fmla="*/ 37 w 38"/>
                <a:gd name="T61" fmla="*/ 66 h 72"/>
                <a:gd name="T62" fmla="*/ 37 w 38"/>
                <a:gd name="T63" fmla="*/ 68 h 72"/>
                <a:gd name="T64" fmla="*/ 38 w 38"/>
                <a:gd name="T65" fmla="*/ 71 h 72"/>
                <a:gd name="T66" fmla="*/ 38 w 38"/>
                <a:gd name="T67" fmla="*/ 71 h 72"/>
                <a:gd name="T68" fmla="*/ 37 w 38"/>
                <a:gd name="T69" fmla="*/ 72 h 72"/>
                <a:gd name="T70" fmla="*/ 37 w 38"/>
                <a:gd name="T71" fmla="*/ 72 h 72"/>
                <a:gd name="T72" fmla="*/ 36 w 38"/>
                <a:gd name="T73" fmla="*/ 72 h 72"/>
                <a:gd name="T74" fmla="*/ 36 w 38"/>
                <a:gd name="T75" fmla="*/ 72 h 72"/>
                <a:gd name="T76" fmla="*/ 36 w 38"/>
                <a:gd name="T77" fmla="*/ 72 h 72"/>
                <a:gd name="T78" fmla="*/ 36 w 38"/>
                <a:gd name="T79" fmla="*/ 67 h 72"/>
                <a:gd name="T80" fmla="*/ 36 w 38"/>
                <a:gd name="T81" fmla="*/ 62 h 72"/>
                <a:gd name="T82" fmla="*/ 35 w 38"/>
                <a:gd name="T83" fmla="*/ 58 h 72"/>
                <a:gd name="T84" fmla="*/ 35 w 38"/>
                <a:gd name="T85" fmla="*/ 54 h 72"/>
                <a:gd name="T86" fmla="*/ 35 w 38"/>
                <a:gd name="T87" fmla="*/ 51 h 72"/>
                <a:gd name="T88" fmla="*/ 34 w 38"/>
                <a:gd name="T89" fmla="*/ 48 h 72"/>
                <a:gd name="T90" fmla="*/ 33 w 38"/>
                <a:gd name="T91" fmla="*/ 45 h 72"/>
                <a:gd name="T92" fmla="*/ 32 w 38"/>
                <a:gd name="T93" fmla="*/ 41 h 72"/>
                <a:gd name="T94" fmla="*/ 31 w 38"/>
                <a:gd name="T95" fmla="*/ 39 h 72"/>
                <a:gd name="T96" fmla="*/ 30 w 38"/>
                <a:gd name="T97" fmla="*/ 36 h 72"/>
                <a:gd name="T98" fmla="*/ 29 w 38"/>
                <a:gd name="T99" fmla="*/ 33 h 72"/>
                <a:gd name="T100" fmla="*/ 28 w 38"/>
                <a:gd name="T101" fmla="*/ 30 h 72"/>
                <a:gd name="T102" fmla="*/ 26 w 38"/>
                <a:gd name="T103" fmla="*/ 26 h 72"/>
                <a:gd name="T104" fmla="*/ 23 w 38"/>
                <a:gd name="T105" fmla="*/ 22 h 72"/>
                <a:gd name="T106" fmla="*/ 21 w 38"/>
                <a:gd name="T107" fmla="*/ 19 h 72"/>
                <a:gd name="T108" fmla="*/ 17 w 38"/>
                <a:gd name="T109" fmla="*/ 15 h 72"/>
                <a:gd name="T110" fmla="*/ 16 w 38"/>
                <a:gd name="T111" fmla="*/ 13 h 72"/>
                <a:gd name="T112" fmla="*/ 13 w 38"/>
                <a:gd name="T113" fmla="*/ 11 h 72"/>
                <a:gd name="T114" fmla="*/ 10 w 38"/>
                <a:gd name="T115" fmla="*/ 8 h 72"/>
                <a:gd name="T116" fmla="*/ 5 w 38"/>
                <a:gd name="T117" fmla="*/ 5 h 72"/>
                <a:gd name="T118" fmla="*/ 0 w 38"/>
                <a:gd name="T119" fmla="*/ 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7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6" y="3"/>
                  </a:lnTo>
                  <a:lnTo>
                    <a:pt x="10" y="6"/>
                  </a:lnTo>
                  <a:lnTo>
                    <a:pt x="13" y="9"/>
                  </a:lnTo>
                  <a:lnTo>
                    <a:pt x="17" y="12"/>
                  </a:lnTo>
                  <a:lnTo>
                    <a:pt x="19" y="15"/>
                  </a:lnTo>
                  <a:lnTo>
                    <a:pt x="22" y="18"/>
                  </a:lnTo>
                  <a:lnTo>
                    <a:pt x="24" y="21"/>
                  </a:lnTo>
                  <a:lnTo>
                    <a:pt x="26" y="22"/>
                  </a:lnTo>
                  <a:lnTo>
                    <a:pt x="27" y="24"/>
                  </a:lnTo>
                  <a:lnTo>
                    <a:pt x="28" y="27"/>
                  </a:lnTo>
                  <a:lnTo>
                    <a:pt x="29" y="29"/>
                  </a:lnTo>
                  <a:lnTo>
                    <a:pt x="31" y="32"/>
                  </a:lnTo>
                  <a:lnTo>
                    <a:pt x="32" y="35"/>
                  </a:lnTo>
                  <a:lnTo>
                    <a:pt x="33" y="38"/>
                  </a:lnTo>
                  <a:lnTo>
                    <a:pt x="34" y="41"/>
                  </a:lnTo>
                  <a:lnTo>
                    <a:pt x="35" y="43"/>
                  </a:lnTo>
                  <a:lnTo>
                    <a:pt x="35" y="45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37" y="55"/>
                  </a:lnTo>
                  <a:lnTo>
                    <a:pt x="37" y="58"/>
                  </a:lnTo>
                  <a:lnTo>
                    <a:pt x="37" y="62"/>
                  </a:lnTo>
                  <a:lnTo>
                    <a:pt x="37" y="66"/>
                  </a:lnTo>
                  <a:lnTo>
                    <a:pt x="37" y="68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67"/>
                  </a:lnTo>
                  <a:lnTo>
                    <a:pt x="36" y="62"/>
                  </a:lnTo>
                  <a:lnTo>
                    <a:pt x="35" y="58"/>
                  </a:lnTo>
                  <a:lnTo>
                    <a:pt x="35" y="54"/>
                  </a:lnTo>
                  <a:lnTo>
                    <a:pt x="35" y="51"/>
                  </a:lnTo>
                  <a:lnTo>
                    <a:pt x="34" y="48"/>
                  </a:lnTo>
                  <a:lnTo>
                    <a:pt x="33" y="45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6"/>
                  </a:lnTo>
                  <a:lnTo>
                    <a:pt x="29" y="33"/>
                  </a:lnTo>
                  <a:lnTo>
                    <a:pt x="28" y="30"/>
                  </a:lnTo>
                  <a:lnTo>
                    <a:pt x="26" y="26"/>
                  </a:lnTo>
                  <a:lnTo>
                    <a:pt x="23" y="22"/>
                  </a:lnTo>
                  <a:lnTo>
                    <a:pt x="21" y="19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3" y="11"/>
                  </a:lnTo>
                  <a:lnTo>
                    <a:pt x="10" y="8"/>
                  </a:lnTo>
                  <a:lnTo>
                    <a:pt x="5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4" name="Freeform 758"/>
            <p:cNvSpPr>
              <a:spLocks/>
            </p:cNvSpPr>
            <p:nvPr/>
          </p:nvSpPr>
          <p:spPr bwMode="auto">
            <a:xfrm>
              <a:off x="1468993" y="1827920"/>
              <a:ext cx="55563" cy="104775"/>
            </a:xfrm>
            <a:custGeom>
              <a:avLst/>
              <a:gdLst>
                <a:gd name="T0" fmla="*/ 0 w 35"/>
                <a:gd name="T1" fmla="*/ 2 h 66"/>
                <a:gd name="T2" fmla="*/ 0 w 35"/>
                <a:gd name="T3" fmla="*/ 1 h 66"/>
                <a:gd name="T4" fmla="*/ 0 w 35"/>
                <a:gd name="T5" fmla="*/ 1 h 66"/>
                <a:gd name="T6" fmla="*/ 0 w 35"/>
                <a:gd name="T7" fmla="*/ 0 h 66"/>
                <a:gd name="T8" fmla="*/ 1 w 35"/>
                <a:gd name="T9" fmla="*/ 0 h 66"/>
                <a:gd name="T10" fmla="*/ 2 w 35"/>
                <a:gd name="T11" fmla="*/ 0 h 66"/>
                <a:gd name="T12" fmla="*/ 2 w 35"/>
                <a:gd name="T13" fmla="*/ 1 h 66"/>
                <a:gd name="T14" fmla="*/ 6 w 35"/>
                <a:gd name="T15" fmla="*/ 3 h 66"/>
                <a:gd name="T16" fmla="*/ 9 w 35"/>
                <a:gd name="T17" fmla="*/ 6 h 66"/>
                <a:gd name="T18" fmla="*/ 13 w 35"/>
                <a:gd name="T19" fmla="*/ 8 h 66"/>
                <a:gd name="T20" fmla="*/ 15 w 35"/>
                <a:gd name="T21" fmla="*/ 11 h 66"/>
                <a:gd name="T22" fmla="*/ 18 w 35"/>
                <a:gd name="T23" fmla="*/ 14 h 66"/>
                <a:gd name="T24" fmla="*/ 20 w 35"/>
                <a:gd name="T25" fmla="*/ 16 h 66"/>
                <a:gd name="T26" fmla="*/ 23 w 35"/>
                <a:gd name="T27" fmla="*/ 19 h 66"/>
                <a:gd name="T28" fmla="*/ 25 w 35"/>
                <a:gd name="T29" fmla="*/ 22 h 66"/>
                <a:gd name="T30" fmla="*/ 26 w 35"/>
                <a:gd name="T31" fmla="*/ 25 h 66"/>
                <a:gd name="T32" fmla="*/ 27 w 35"/>
                <a:gd name="T33" fmla="*/ 27 h 66"/>
                <a:gd name="T34" fmla="*/ 28 w 35"/>
                <a:gd name="T35" fmla="*/ 30 h 66"/>
                <a:gd name="T36" fmla="*/ 30 w 35"/>
                <a:gd name="T37" fmla="*/ 32 h 66"/>
                <a:gd name="T38" fmla="*/ 31 w 35"/>
                <a:gd name="T39" fmla="*/ 35 h 66"/>
                <a:gd name="T40" fmla="*/ 31 w 35"/>
                <a:gd name="T41" fmla="*/ 37 h 66"/>
                <a:gd name="T42" fmla="*/ 32 w 35"/>
                <a:gd name="T43" fmla="*/ 40 h 66"/>
                <a:gd name="T44" fmla="*/ 33 w 35"/>
                <a:gd name="T45" fmla="*/ 42 h 66"/>
                <a:gd name="T46" fmla="*/ 33 w 35"/>
                <a:gd name="T47" fmla="*/ 43 h 66"/>
                <a:gd name="T48" fmla="*/ 33 w 35"/>
                <a:gd name="T49" fmla="*/ 44 h 66"/>
                <a:gd name="T50" fmla="*/ 34 w 35"/>
                <a:gd name="T51" fmla="*/ 48 h 66"/>
                <a:gd name="T52" fmla="*/ 34 w 35"/>
                <a:gd name="T53" fmla="*/ 50 h 66"/>
                <a:gd name="T54" fmla="*/ 34 w 35"/>
                <a:gd name="T55" fmla="*/ 53 h 66"/>
                <a:gd name="T56" fmla="*/ 35 w 35"/>
                <a:gd name="T57" fmla="*/ 57 h 66"/>
                <a:gd name="T58" fmla="*/ 35 w 35"/>
                <a:gd name="T59" fmla="*/ 61 h 66"/>
                <a:gd name="T60" fmla="*/ 35 w 35"/>
                <a:gd name="T61" fmla="*/ 63 h 66"/>
                <a:gd name="T62" fmla="*/ 35 w 35"/>
                <a:gd name="T63" fmla="*/ 65 h 66"/>
                <a:gd name="T64" fmla="*/ 35 w 35"/>
                <a:gd name="T65" fmla="*/ 66 h 66"/>
                <a:gd name="T66" fmla="*/ 34 w 35"/>
                <a:gd name="T67" fmla="*/ 66 h 66"/>
                <a:gd name="T68" fmla="*/ 34 w 35"/>
                <a:gd name="T69" fmla="*/ 66 h 66"/>
                <a:gd name="T70" fmla="*/ 34 w 35"/>
                <a:gd name="T71" fmla="*/ 66 h 66"/>
                <a:gd name="T72" fmla="*/ 33 w 35"/>
                <a:gd name="T73" fmla="*/ 66 h 66"/>
                <a:gd name="T74" fmla="*/ 33 w 35"/>
                <a:gd name="T75" fmla="*/ 66 h 66"/>
                <a:gd name="T76" fmla="*/ 33 w 35"/>
                <a:gd name="T77" fmla="*/ 62 h 66"/>
                <a:gd name="T78" fmla="*/ 33 w 35"/>
                <a:gd name="T79" fmla="*/ 58 h 66"/>
                <a:gd name="T80" fmla="*/ 33 w 35"/>
                <a:gd name="T81" fmla="*/ 54 h 66"/>
                <a:gd name="T82" fmla="*/ 32 w 35"/>
                <a:gd name="T83" fmla="*/ 50 h 66"/>
                <a:gd name="T84" fmla="*/ 31 w 35"/>
                <a:gd name="T85" fmla="*/ 44 h 66"/>
                <a:gd name="T86" fmla="*/ 30 w 35"/>
                <a:gd name="T87" fmla="*/ 38 h 66"/>
                <a:gd name="T88" fmla="*/ 29 w 35"/>
                <a:gd name="T89" fmla="*/ 36 h 66"/>
                <a:gd name="T90" fmla="*/ 28 w 35"/>
                <a:gd name="T91" fmla="*/ 33 h 66"/>
                <a:gd name="T92" fmla="*/ 27 w 35"/>
                <a:gd name="T93" fmla="*/ 30 h 66"/>
                <a:gd name="T94" fmla="*/ 26 w 35"/>
                <a:gd name="T95" fmla="*/ 28 h 66"/>
                <a:gd name="T96" fmla="*/ 24 w 35"/>
                <a:gd name="T97" fmla="*/ 25 h 66"/>
                <a:gd name="T98" fmla="*/ 22 w 35"/>
                <a:gd name="T99" fmla="*/ 21 h 66"/>
                <a:gd name="T100" fmla="*/ 19 w 35"/>
                <a:gd name="T101" fmla="*/ 18 h 66"/>
                <a:gd name="T102" fmla="*/ 18 w 35"/>
                <a:gd name="T103" fmla="*/ 16 h 66"/>
                <a:gd name="T104" fmla="*/ 16 w 35"/>
                <a:gd name="T105" fmla="*/ 15 h 66"/>
                <a:gd name="T106" fmla="*/ 15 w 35"/>
                <a:gd name="T107" fmla="*/ 13 h 66"/>
                <a:gd name="T108" fmla="*/ 12 w 35"/>
                <a:gd name="T109" fmla="*/ 10 h 66"/>
                <a:gd name="T110" fmla="*/ 9 w 35"/>
                <a:gd name="T111" fmla="*/ 8 h 66"/>
                <a:gd name="T112" fmla="*/ 7 w 35"/>
                <a:gd name="T113" fmla="*/ 6 h 66"/>
                <a:gd name="T114" fmla="*/ 5 w 35"/>
                <a:gd name="T115" fmla="*/ 5 h 66"/>
                <a:gd name="T116" fmla="*/ 0 w 35"/>
                <a:gd name="T117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" h="66">
                  <a:moveTo>
                    <a:pt x="0" y="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6" y="3"/>
                  </a:lnTo>
                  <a:lnTo>
                    <a:pt x="9" y="6"/>
                  </a:lnTo>
                  <a:lnTo>
                    <a:pt x="13" y="8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3" y="19"/>
                  </a:lnTo>
                  <a:lnTo>
                    <a:pt x="25" y="22"/>
                  </a:lnTo>
                  <a:lnTo>
                    <a:pt x="26" y="25"/>
                  </a:lnTo>
                  <a:lnTo>
                    <a:pt x="27" y="27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2" y="40"/>
                  </a:lnTo>
                  <a:lnTo>
                    <a:pt x="33" y="42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4" y="53"/>
                  </a:lnTo>
                  <a:lnTo>
                    <a:pt x="35" y="57"/>
                  </a:lnTo>
                  <a:lnTo>
                    <a:pt x="35" y="61"/>
                  </a:lnTo>
                  <a:lnTo>
                    <a:pt x="35" y="63"/>
                  </a:lnTo>
                  <a:lnTo>
                    <a:pt x="35" y="65"/>
                  </a:lnTo>
                  <a:lnTo>
                    <a:pt x="35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3" y="62"/>
                  </a:lnTo>
                  <a:lnTo>
                    <a:pt x="33" y="58"/>
                  </a:lnTo>
                  <a:lnTo>
                    <a:pt x="33" y="54"/>
                  </a:lnTo>
                  <a:lnTo>
                    <a:pt x="32" y="50"/>
                  </a:lnTo>
                  <a:lnTo>
                    <a:pt x="31" y="44"/>
                  </a:lnTo>
                  <a:lnTo>
                    <a:pt x="30" y="38"/>
                  </a:lnTo>
                  <a:lnTo>
                    <a:pt x="29" y="36"/>
                  </a:lnTo>
                  <a:lnTo>
                    <a:pt x="28" y="33"/>
                  </a:lnTo>
                  <a:lnTo>
                    <a:pt x="27" y="30"/>
                  </a:lnTo>
                  <a:lnTo>
                    <a:pt x="26" y="28"/>
                  </a:lnTo>
                  <a:lnTo>
                    <a:pt x="24" y="25"/>
                  </a:lnTo>
                  <a:lnTo>
                    <a:pt x="22" y="21"/>
                  </a:lnTo>
                  <a:lnTo>
                    <a:pt x="19" y="18"/>
                  </a:lnTo>
                  <a:lnTo>
                    <a:pt x="18" y="16"/>
                  </a:lnTo>
                  <a:lnTo>
                    <a:pt x="16" y="15"/>
                  </a:lnTo>
                  <a:lnTo>
                    <a:pt x="15" y="13"/>
                  </a:lnTo>
                  <a:lnTo>
                    <a:pt x="12" y="10"/>
                  </a:lnTo>
                  <a:lnTo>
                    <a:pt x="9" y="8"/>
                  </a:lnTo>
                  <a:lnTo>
                    <a:pt x="7" y="6"/>
                  </a:lnTo>
                  <a:lnTo>
                    <a:pt x="5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5" name="Freeform 759"/>
            <p:cNvSpPr>
              <a:spLocks/>
            </p:cNvSpPr>
            <p:nvPr/>
          </p:nvSpPr>
          <p:spPr bwMode="auto">
            <a:xfrm>
              <a:off x="1456293" y="1837445"/>
              <a:ext cx="50800" cy="95250"/>
            </a:xfrm>
            <a:custGeom>
              <a:avLst/>
              <a:gdLst>
                <a:gd name="T0" fmla="*/ 0 w 32"/>
                <a:gd name="T1" fmla="*/ 1 h 60"/>
                <a:gd name="T2" fmla="*/ 0 w 32"/>
                <a:gd name="T3" fmla="*/ 0 h 60"/>
                <a:gd name="T4" fmla="*/ 1 w 32"/>
                <a:gd name="T5" fmla="*/ 0 h 60"/>
                <a:gd name="T6" fmla="*/ 1 w 32"/>
                <a:gd name="T7" fmla="*/ 0 h 60"/>
                <a:gd name="T8" fmla="*/ 1 w 32"/>
                <a:gd name="T9" fmla="*/ 0 h 60"/>
                <a:gd name="T10" fmla="*/ 2 w 32"/>
                <a:gd name="T11" fmla="*/ 0 h 60"/>
                <a:gd name="T12" fmla="*/ 2 w 32"/>
                <a:gd name="T13" fmla="*/ 0 h 60"/>
                <a:gd name="T14" fmla="*/ 6 w 32"/>
                <a:gd name="T15" fmla="*/ 2 h 60"/>
                <a:gd name="T16" fmla="*/ 9 w 32"/>
                <a:gd name="T17" fmla="*/ 5 h 60"/>
                <a:gd name="T18" fmla="*/ 12 w 32"/>
                <a:gd name="T19" fmla="*/ 7 h 60"/>
                <a:gd name="T20" fmla="*/ 14 w 32"/>
                <a:gd name="T21" fmla="*/ 10 h 60"/>
                <a:gd name="T22" fmla="*/ 17 w 32"/>
                <a:gd name="T23" fmla="*/ 12 h 60"/>
                <a:gd name="T24" fmla="*/ 19 w 32"/>
                <a:gd name="T25" fmla="*/ 14 h 60"/>
                <a:gd name="T26" fmla="*/ 21 w 32"/>
                <a:gd name="T27" fmla="*/ 17 h 60"/>
                <a:gd name="T28" fmla="*/ 23 w 32"/>
                <a:gd name="T29" fmla="*/ 20 h 60"/>
                <a:gd name="T30" fmla="*/ 24 w 32"/>
                <a:gd name="T31" fmla="*/ 22 h 60"/>
                <a:gd name="T32" fmla="*/ 25 w 32"/>
                <a:gd name="T33" fmla="*/ 24 h 60"/>
                <a:gd name="T34" fmla="*/ 26 w 32"/>
                <a:gd name="T35" fmla="*/ 26 h 60"/>
                <a:gd name="T36" fmla="*/ 27 w 32"/>
                <a:gd name="T37" fmla="*/ 29 h 60"/>
                <a:gd name="T38" fmla="*/ 28 w 32"/>
                <a:gd name="T39" fmla="*/ 31 h 60"/>
                <a:gd name="T40" fmla="*/ 29 w 32"/>
                <a:gd name="T41" fmla="*/ 33 h 60"/>
                <a:gd name="T42" fmla="*/ 29 w 32"/>
                <a:gd name="T43" fmla="*/ 36 h 60"/>
                <a:gd name="T44" fmla="*/ 30 w 32"/>
                <a:gd name="T45" fmla="*/ 38 h 60"/>
                <a:gd name="T46" fmla="*/ 31 w 32"/>
                <a:gd name="T47" fmla="*/ 40 h 60"/>
                <a:gd name="T48" fmla="*/ 31 w 32"/>
                <a:gd name="T49" fmla="*/ 43 h 60"/>
                <a:gd name="T50" fmla="*/ 31 w 32"/>
                <a:gd name="T51" fmla="*/ 44 h 60"/>
                <a:gd name="T52" fmla="*/ 31 w 32"/>
                <a:gd name="T53" fmla="*/ 45 h 60"/>
                <a:gd name="T54" fmla="*/ 31 w 32"/>
                <a:gd name="T55" fmla="*/ 46 h 60"/>
                <a:gd name="T56" fmla="*/ 32 w 32"/>
                <a:gd name="T57" fmla="*/ 48 h 60"/>
                <a:gd name="T58" fmla="*/ 32 w 32"/>
                <a:gd name="T59" fmla="*/ 51 h 60"/>
                <a:gd name="T60" fmla="*/ 32 w 32"/>
                <a:gd name="T61" fmla="*/ 54 h 60"/>
                <a:gd name="T62" fmla="*/ 32 w 32"/>
                <a:gd name="T63" fmla="*/ 56 h 60"/>
                <a:gd name="T64" fmla="*/ 32 w 32"/>
                <a:gd name="T65" fmla="*/ 59 h 60"/>
                <a:gd name="T66" fmla="*/ 32 w 32"/>
                <a:gd name="T67" fmla="*/ 59 h 60"/>
                <a:gd name="T68" fmla="*/ 32 w 32"/>
                <a:gd name="T69" fmla="*/ 60 h 60"/>
                <a:gd name="T70" fmla="*/ 31 w 32"/>
                <a:gd name="T71" fmla="*/ 60 h 60"/>
                <a:gd name="T72" fmla="*/ 31 w 32"/>
                <a:gd name="T73" fmla="*/ 60 h 60"/>
                <a:gd name="T74" fmla="*/ 30 w 32"/>
                <a:gd name="T75" fmla="*/ 59 h 60"/>
                <a:gd name="T76" fmla="*/ 30 w 32"/>
                <a:gd name="T77" fmla="*/ 55 h 60"/>
                <a:gd name="T78" fmla="*/ 30 w 32"/>
                <a:gd name="T79" fmla="*/ 52 h 60"/>
                <a:gd name="T80" fmla="*/ 30 w 32"/>
                <a:gd name="T81" fmla="*/ 48 h 60"/>
                <a:gd name="T82" fmla="*/ 30 w 32"/>
                <a:gd name="T83" fmla="*/ 44 h 60"/>
                <a:gd name="T84" fmla="*/ 29 w 32"/>
                <a:gd name="T85" fmla="*/ 39 h 60"/>
                <a:gd name="T86" fmla="*/ 28 w 32"/>
                <a:gd name="T87" fmla="*/ 34 h 60"/>
                <a:gd name="T88" fmla="*/ 26 w 32"/>
                <a:gd name="T89" fmla="*/ 30 h 60"/>
                <a:gd name="T90" fmla="*/ 24 w 32"/>
                <a:gd name="T91" fmla="*/ 25 h 60"/>
                <a:gd name="T92" fmla="*/ 22 w 32"/>
                <a:gd name="T93" fmla="*/ 21 h 60"/>
                <a:gd name="T94" fmla="*/ 20 w 32"/>
                <a:gd name="T95" fmla="*/ 19 h 60"/>
                <a:gd name="T96" fmla="*/ 18 w 32"/>
                <a:gd name="T97" fmla="*/ 15 h 60"/>
                <a:gd name="T98" fmla="*/ 17 w 32"/>
                <a:gd name="T99" fmla="*/ 14 h 60"/>
                <a:gd name="T100" fmla="*/ 15 w 32"/>
                <a:gd name="T101" fmla="*/ 12 h 60"/>
                <a:gd name="T102" fmla="*/ 13 w 32"/>
                <a:gd name="T103" fmla="*/ 11 h 60"/>
                <a:gd name="T104" fmla="*/ 12 w 32"/>
                <a:gd name="T105" fmla="*/ 9 h 60"/>
                <a:gd name="T106" fmla="*/ 9 w 32"/>
                <a:gd name="T107" fmla="*/ 6 h 60"/>
                <a:gd name="T108" fmla="*/ 5 w 32"/>
                <a:gd name="T109" fmla="*/ 3 h 60"/>
                <a:gd name="T110" fmla="*/ 0 w 32"/>
                <a:gd name="T111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60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1" y="17"/>
                  </a:lnTo>
                  <a:lnTo>
                    <a:pt x="23" y="20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6" y="26"/>
                  </a:lnTo>
                  <a:lnTo>
                    <a:pt x="27" y="29"/>
                  </a:lnTo>
                  <a:lnTo>
                    <a:pt x="28" y="31"/>
                  </a:lnTo>
                  <a:lnTo>
                    <a:pt x="29" y="33"/>
                  </a:lnTo>
                  <a:lnTo>
                    <a:pt x="29" y="36"/>
                  </a:lnTo>
                  <a:lnTo>
                    <a:pt x="30" y="38"/>
                  </a:lnTo>
                  <a:lnTo>
                    <a:pt x="31" y="40"/>
                  </a:lnTo>
                  <a:lnTo>
                    <a:pt x="31" y="43"/>
                  </a:lnTo>
                  <a:lnTo>
                    <a:pt x="31" y="44"/>
                  </a:lnTo>
                  <a:lnTo>
                    <a:pt x="31" y="45"/>
                  </a:lnTo>
                  <a:lnTo>
                    <a:pt x="31" y="46"/>
                  </a:lnTo>
                  <a:lnTo>
                    <a:pt x="32" y="48"/>
                  </a:lnTo>
                  <a:lnTo>
                    <a:pt x="32" y="51"/>
                  </a:lnTo>
                  <a:lnTo>
                    <a:pt x="32" y="54"/>
                  </a:lnTo>
                  <a:lnTo>
                    <a:pt x="32" y="56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30" y="59"/>
                  </a:lnTo>
                  <a:lnTo>
                    <a:pt x="30" y="55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29" y="39"/>
                  </a:lnTo>
                  <a:lnTo>
                    <a:pt x="28" y="34"/>
                  </a:lnTo>
                  <a:lnTo>
                    <a:pt x="26" y="30"/>
                  </a:lnTo>
                  <a:lnTo>
                    <a:pt x="24" y="25"/>
                  </a:lnTo>
                  <a:lnTo>
                    <a:pt x="22" y="21"/>
                  </a:lnTo>
                  <a:lnTo>
                    <a:pt x="20" y="19"/>
                  </a:lnTo>
                  <a:lnTo>
                    <a:pt x="18" y="15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3" y="11"/>
                  </a:lnTo>
                  <a:lnTo>
                    <a:pt x="12" y="9"/>
                  </a:lnTo>
                  <a:lnTo>
                    <a:pt x="9" y="6"/>
                  </a:lnTo>
                  <a:lnTo>
                    <a:pt x="5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6" name="Freeform 760"/>
            <p:cNvSpPr>
              <a:spLocks/>
            </p:cNvSpPr>
            <p:nvPr/>
          </p:nvSpPr>
          <p:spPr bwMode="auto">
            <a:xfrm>
              <a:off x="1445180" y="1845383"/>
              <a:ext cx="44450" cy="85725"/>
            </a:xfrm>
            <a:custGeom>
              <a:avLst/>
              <a:gdLst>
                <a:gd name="T0" fmla="*/ 0 w 28"/>
                <a:gd name="T1" fmla="*/ 1 h 54"/>
                <a:gd name="T2" fmla="*/ 0 w 28"/>
                <a:gd name="T3" fmla="*/ 1 h 54"/>
                <a:gd name="T4" fmla="*/ 0 w 28"/>
                <a:gd name="T5" fmla="*/ 0 h 54"/>
                <a:gd name="T6" fmla="*/ 0 w 28"/>
                <a:gd name="T7" fmla="*/ 0 h 54"/>
                <a:gd name="T8" fmla="*/ 1 w 28"/>
                <a:gd name="T9" fmla="*/ 0 h 54"/>
                <a:gd name="T10" fmla="*/ 1 w 28"/>
                <a:gd name="T11" fmla="*/ 1 h 54"/>
                <a:gd name="T12" fmla="*/ 4 w 28"/>
                <a:gd name="T13" fmla="*/ 3 h 54"/>
                <a:gd name="T14" fmla="*/ 7 w 28"/>
                <a:gd name="T15" fmla="*/ 5 h 54"/>
                <a:gd name="T16" fmla="*/ 10 w 28"/>
                <a:gd name="T17" fmla="*/ 7 h 54"/>
                <a:gd name="T18" fmla="*/ 12 w 28"/>
                <a:gd name="T19" fmla="*/ 9 h 54"/>
                <a:gd name="T20" fmla="*/ 14 w 28"/>
                <a:gd name="T21" fmla="*/ 11 h 54"/>
                <a:gd name="T22" fmla="*/ 16 w 28"/>
                <a:gd name="T23" fmla="*/ 13 h 54"/>
                <a:gd name="T24" fmla="*/ 18 w 28"/>
                <a:gd name="T25" fmla="*/ 15 h 54"/>
                <a:gd name="T26" fmla="*/ 20 w 28"/>
                <a:gd name="T27" fmla="*/ 18 h 54"/>
                <a:gd name="T28" fmla="*/ 21 w 28"/>
                <a:gd name="T29" fmla="*/ 20 h 54"/>
                <a:gd name="T30" fmla="*/ 22 w 28"/>
                <a:gd name="T31" fmla="*/ 22 h 54"/>
                <a:gd name="T32" fmla="*/ 23 w 28"/>
                <a:gd name="T33" fmla="*/ 24 h 54"/>
                <a:gd name="T34" fmla="*/ 24 w 28"/>
                <a:gd name="T35" fmla="*/ 26 h 54"/>
                <a:gd name="T36" fmla="*/ 25 w 28"/>
                <a:gd name="T37" fmla="*/ 28 h 54"/>
                <a:gd name="T38" fmla="*/ 25 w 28"/>
                <a:gd name="T39" fmla="*/ 30 h 54"/>
                <a:gd name="T40" fmla="*/ 26 w 28"/>
                <a:gd name="T41" fmla="*/ 33 h 54"/>
                <a:gd name="T42" fmla="*/ 26 w 28"/>
                <a:gd name="T43" fmla="*/ 35 h 54"/>
                <a:gd name="T44" fmla="*/ 27 w 28"/>
                <a:gd name="T45" fmla="*/ 37 h 54"/>
                <a:gd name="T46" fmla="*/ 27 w 28"/>
                <a:gd name="T47" fmla="*/ 38 h 54"/>
                <a:gd name="T48" fmla="*/ 27 w 28"/>
                <a:gd name="T49" fmla="*/ 39 h 54"/>
                <a:gd name="T50" fmla="*/ 27 w 28"/>
                <a:gd name="T51" fmla="*/ 41 h 54"/>
                <a:gd name="T52" fmla="*/ 28 w 28"/>
                <a:gd name="T53" fmla="*/ 43 h 54"/>
                <a:gd name="T54" fmla="*/ 28 w 28"/>
                <a:gd name="T55" fmla="*/ 46 h 54"/>
                <a:gd name="T56" fmla="*/ 28 w 28"/>
                <a:gd name="T57" fmla="*/ 49 h 54"/>
                <a:gd name="T58" fmla="*/ 28 w 28"/>
                <a:gd name="T59" fmla="*/ 51 h 54"/>
                <a:gd name="T60" fmla="*/ 28 w 28"/>
                <a:gd name="T61" fmla="*/ 53 h 54"/>
                <a:gd name="T62" fmla="*/ 28 w 28"/>
                <a:gd name="T63" fmla="*/ 53 h 54"/>
                <a:gd name="T64" fmla="*/ 28 w 28"/>
                <a:gd name="T65" fmla="*/ 54 h 54"/>
                <a:gd name="T66" fmla="*/ 27 w 28"/>
                <a:gd name="T67" fmla="*/ 54 h 54"/>
                <a:gd name="T68" fmla="*/ 27 w 28"/>
                <a:gd name="T69" fmla="*/ 54 h 54"/>
                <a:gd name="T70" fmla="*/ 26 w 28"/>
                <a:gd name="T71" fmla="*/ 54 h 54"/>
                <a:gd name="T72" fmla="*/ 27 w 28"/>
                <a:gd name="T73" fmla="*/ 50 h 54"/>
                <a:gd name="T74" fmla="*/ 27 w 28"/>
                <a:gd name="T75" fmla="*/ 47 h 54"/>
                <a:gd name="T76" fmla="*/ 26 w 28"/>
                <a:gd name="T77" fmla="*/ 44 h 54"/>
                <a:gd name="T78" fmla="*/ 26 w 28"/>
                <a:gd name="T79" fmla="*/ 40 h 54"/>
                <a:gd name="T80" fmla="*/ 25 w 28"/>
                <a:gd name="T81" fmla="*/ 35 h 54"/>
                <a:gd name="T82" fmla="*/ 24 w 28"/>
                <a:gd name="T83" fmla="*/ 31 h 54"/>
                <a:gd name="T84" fmla="*/ 23 w 28"/>
                <a:gd name="T85" fmla="*/ 27 h 54"/>
                <a:gd name="T86" fmla="*/ 21 w 28"/>
                <a:gd name="T87" fmla="*/ 23 h 54"/>
                <a:gd name="T88" fmla="*/ 19 w 28"/>
                <a:gd name="T89" fmla="*/ 20 h 54"/>
                <a:gd name="T90" fmla="*/ 17 w 28"/>
                <a:gd name="T91" fmla="*/ 17 h 54"/>
                <a:gd name="T92" fmla="*/ 15 w 28"/>
                <a:gd name="T93" fmla="*/ 14 h 54"/>
                <a:gd name="T94" fmla="*/ 14 w 28"/>
                <a:gd name="T95" fmla="*/ 13 h 54"/>
                <a:gd name="T96" fmla="*/ 13 w 28"/>
                <a:gd name="T97" fmla="*/ 12 h 54"/>
                <a:gd name="T98" fmla="*/ 11 w 28"/>
                <a:gd name="T99" fmla="*/ 10 h 54"/>
                <a:gd name="T100" fmla="*/ 10 w 28"/>
                <a:gd name="T101" fmla="*/ 8 h 54"/>
                <a:gd name="T102" fmla="*/ 7 w 28"/>
                <a:gd name="T103" fmla="*/ 6 h 54"/>
                <a:gd name="T104" fmla="*/ 4 w 28"/>
                <a:gd name="T105" fmla="*/ 4 h 54"/>
                <a:gd name="T106" fmla="*/ 0 w 28"/>
                <a:gd name="T107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" h="54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4" y="3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6" y="13"/>
                  </a:lnTo>
                  <a:lnTo>
                    <a:pt x="18" y="15"/>
                  </a:lnTo>
                  <a:lnTo>
                    <a:pt x="20" y="18"/>
                  </a:lnTo>
                  <a:lnTo>
                    <a:pt x="21" y="20"/>
                  </a:lnTo>
                  <a:lnTo>
                    <a:pt x="22" y="22"/>
                  </a:lnTo>
                  <a:lnTo>
                    <a:pt x="23" y="24"/>
                  </a:lnTo>
                  <a:lnTo>
                    <a:pt x="24" y="26"/>
                  </a:lnTo>
                  <a:lnTo>
                    <a:pt x="25" y="28"/>
                  </a:lnTo>
                  <a:lnTo>
                    <a:pt x="25" y="30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8" y="43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8" y="51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8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7" y="50"/>
                  </a:lnTo>
                  <a:lnTo>
                    <a:pt x="27" y="47"/>
                  </a:lnTo>
                  <a:lnTo>
                    <a:pt x="26" y="44"/>
                  </a:lnTo>
                  <a:lnTo>
                    <a:pt x="26" y="40"/>
                  </a:lnTo>
                  <a:lnTo>
                    <a:pt x="25" y="35"/>
                  </a:lnTo>
                  <a:lnTo>
                    <a:pt x="24" y="31"/>
                  </a:lnTo>
                  <a:lnTo>
                    <a:pt x="23" y="27"/>
                  </a:lnTo>
                  <a:lnTo>
                    <a:pt x="21" y="23"/>
                  </a:lnTo>
                  <a:lnTo>
                    <a:pt x="19" y="20"/>
                  </a:lnTo>
                  <a:lnTo>
                    <a:pt x="17" y="17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10" y="8"/>
                  </a:lnTo>
                  <a:lnTo>
                    <a:pt x="7" y="6"/>
                  </a:lnTo>
                  <a:lnTo>
                    <a:pt x="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7" name="Freeform 761"/>
            <p:cNvSpPr>
              <a:spLocks/>
            </p:cNvSpPr>
            <p:nvPr/>
          </p:nvSpPr>
          <p:spPr bwMode="auto">
            <a:xfrm>
              <a:off x="1432480" y="1853320"/>
              <a:ext cx="39688" cy="76200"/>
            </a:xfrm>
            <a:custGeom>
              <a:avLst/>
              <a:gdLst>
                <a:gd name="T0" fmla="*/ 0 w 25"/>
                <a:gd name="T1" fmla="*/ 1 h 48"/>
                <a:gd name="T2" fmla="*/ 0 w 25"/>
                <a:gd name="T3" fmla="*/ 1 h 48"/>
                <a:gd name="T4" fmla="*/ 0 w 25"/>
                <a:gd name="T5" fmla="*/ 1 h 48"/>
                <a:gd name="T6" fmla="*/ 0 w 25"/>
                <a:gd name="T7" fmla="*/ 0 h 48"/>
                <a:gd name="T8" fmla="*/ 1 w 25"/>
                <a:gd name="T9" fmla="*/ 0 h 48"/>
                <a:gd name="T10" fmla="*/ 1 w 25"/>
                <a:gd name="T11" fmla="*/ 0 h 48"/>
                <a:gd name="T12" fmla="*/ 2 w 25"/>
                <a:gd name="T13" fmla="*/ 1 h 48"/>
                <a:gd name="T14" fmla="*/ 4 w 25"/>
                <a:gd name="T15" fmla="*/ 3 h 48"/>
                <a:gd name="T16" fmla="*/ 7 w 25"/>
                <a:gd name="T17" fmla="*/ 4 h 48"/>
                <a:gd name="T18" fmla="*/ 9 w 25"/>
                <a:gd name="T19" fmla="*/ 6 h 48"/>
                <a:gd name="T20" fmla="*/ 11 w 25"/>
                <a:gd name="T21" fmla="*/ 8 h 48"/>
                <a:gd name="T22" fmla="*/ 13 w 25"/>
                <a:gd name="T23" fmla="*/ 10 h 48"/>
                <a:gd name="T24" fmla="*/ 15 w 25"/>
                <a:gd name="T25" fmla="*/ 12 h 48"/>
                <a:gd name="T26" fmla="*/ 16 w 25"/>
                <a:gd name="T27" fmla="*/ 14 h 48"/>
                <a:gd name="T28" fmla="*/ 18 w 25"/>
                <a:gd name="T29" fmla="*/ 16 h 48"/>
                <a:gd name="T30" fmla="*/ 19 w 25"/>
                <a:gd name="T31" fmla="*/ 18 h 48"/>
                <a:gd name="T32" fmla="*/ 20 w 25"/>
                <a:gd name="T33" fmla="*/ 20 h 48"/>
                <a:gd name="T34" fmla="*/ 21 w 25"/>
                <a:gd name="T35" fmla="*/ 22 h 48"/>
                <a:gd name="T36" fmla="*/ 21 w 25"/>
                <a:gd name="T37" fmla="*/ 24 h 48"/>
                <a:gd name="T38" fmla="*/ 22 w 25"/>
                <a:gd name="T39" fmla="*/ 25 h 48"/>
                <a:gd name="T40" fmla="*/ 23 w 25"/>
                <a:gd name="T41" fmla="*/ 27 h 48"/>
                <a:gd name="T42" fmla="*/ 23 w 25"/>
                <a:gd name="T43" fmla="*/ 29 h 48"/>
                <a:gd name="T44" fmla="*/ 24 w 25"/>
                <a:gd name="T45" fmla="*/ 31 h 48"/>
                <a:gd name="T46" fmla="*/ 24 w 25"/>
                <a:gd name="T47" fmla="*/ 33 h 48"/>
                <a:gd name="T48" fmla="*/ 24 w 25"/>
                <a:gd name="T49" fmla="*/ 35 h 48"/>
                <a:gd name="T50" fmla="*/ 25 w 25"/>
                <a:gd name="T51" fmla="*/ 37 h 48"/>
                <a:gd name="T52" fmla="*/ 25 w 25"/>
                <a:gd name="T53" fmla="*/ 39 h 48"/>
                <a:gd name="T54" fmla="*/ 25 w 25"/>
                <a:gd name="T55" fmla="*/ 44 h 48"/>
                <a:gd name="T56" fmla="*/ 25 w 25"/>
                <a:gd name="T57" fmla="*/ 46 h 48"/>
                <a:gd name="T58" fmla="*/ 25 w 25"/>
                <a:gd name="T59" fmla="*/ 48 h 48"/>
                <a:gd name="T60" fmla="*/ 25 w 25"/>
                <a:gd name="T61" fmla="*/ 48 h 48"/>
                <a:gd name="T62" fmla="*/ 24 w 25"/>
                <a:gd name="T63" fmla="*/ 48 h 48"/>
                <a:gd name="T64" fmla="*/ 24 w 25"/>
                <a:gd name="T65" fmla="*/ 48 h 48"/>
                <a:gd name="T66" fmla="*/ 24 w 25"/>
                <a:gd name="T67" fmla="*/ 45 h 48"/>
                <a:gd name="T68" fmla="*/ 24 w 25"/>
                <a:gd name="T69" fmla="*/ 42 h 48"/>
                <a:gd name="T70" fmla="*/ 24 w 25"/>
                <a:gd name="T71" fmla="*/ 39 h 48"/>
                <a:gd name="T72" fmla="*/ 23 w 25"/>
                <a:gd name="T73" fmla="*/ 36 h 48"/>
                <a:gd name="T74" fmla="*/ 23 w 25"/>
                <a:gd name="T75" fmla="*/ 32 h 48"/>
                <a:gd name="T76" fmla="*/ 22 w 25"/>
                <a:gd name="T77" fmla="*/ 28 h 48"/>
                <a:gd name="T78" fmla="*/ 20 w 25"/>
                <a:gd name="T79" fmla="*/ 24 h 48"/>
                <a:gd name="T80" fmla="*/ 19 w 25"/>
                <a:gd name="T81" fmla="*/ 20 h 48"/>
                <a:gd name="T82" fmla="*/ 18 w 25"/>
                <a:gd name="T83" fmla="*/ 18 h 48"/>
                <a:gd name="T84" fmla="*/ 16 w 25"/>
                <a:gd name="T85" fmla="*/ 15 h 48"/>
                <a:gd name="T86" fmla="*/ 14 w 25"/>
                <a:gd name="T87" fmla="*/ 13 h 48"/>
                <a:gd name="T88" fmla="*/ 13 w 25"/>
                <a:gd name="T89" fmla="*/ 12 h 48"/>
                <a:gd name="T90" fmla="*/ 12 w 25"/>
                <a:gd name="T91" fmla="*/ 11 h 48"/>
                <a:gd name="T92" fmla="*/ 9 w 25"/>
                <a:gd name="T93" fmla="*/ 8 h 48"/>
                <a:gd name="T94" fmla="*/ 7 w 25"/>
                <a:gd name="T95" fmla="*/ 6 h 48"/>
                <a:gd name="T96" fmla="*/ 4 w 25"/>
                <a:gd name="T97" fmla="*/ 3 h 48"/>
                <a:gd name="T98" fmla="*/ 0 w 25"/>
                <a:gd name="T9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" h="48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3"/>
                  </a:lnTo>
                  <a:lnTo>
                    <a:pt x="7" y="4"/>
                  </a:lnTo>
                  <a:lnTo>
                    <a:pt x="9" y="6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6" y="14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0" y="20"/>
                  </a:lnTo>
                  <a:lnTo>
                    <a:pt x="21" y="22"/>
                  </a:lnTo>
                  <a:lnTo>
                    <a:pt x="21" y="24"/>
                  </a:lnTo>
                  <a:lnTo>
                    <a:pt x="22" y="25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4" y="31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5" y="37"/>
                  </a:lnTo>
                  <a:lnTo>
                    <a:pt x="25" y="39"/>
                  </a:lnTo>
                  <a:lnTo>
                    <a:pt x="25" y="44"/>
                  </a:lnTo>
                  <a:lnTo>
                    <a:pt x="25" y="46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5"/>
                  </a:lnTo>
                  <a:lnTo>
                    <a:pt x="24" y="42"/>
                  </a:lnTo>
                  <a:lnTo>
                    <a:pt x="24" y="39"/>
                  </a:lnTo>
                  <a:lnTo>
                    <a:pt x="23" y="36"/>
                  </a:lnTo>
                  <a:lnTo>
                    <a:pt x="23" y="32"/>
                  </a:lnTo>
                  <a:lnTo>
                    <a:pt x="22" y="28"/>
                  </a:lnTo>
                  <a:lnTo>
                    <a:pt x="20" y="24"/>
                  </a:lnTo>
                  <a:lnTo>
                    <a:pt x="19" y="20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14" y="13"/>
                  </a:lnTo>
                  <a:lnTo>
                    <a:pt x="13" y="12"/>
                  </a:lnTo>
                  <a:lnTo>
                    <a:pt x="12" y="11"/>
                  </a:lnTo>
                  <a:lnTo>
                    <a:pt x="9" y="8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8" name="Freeform 762"/>
            <p:cNvSpPr>
              <a:spLocks/>
            </p:cNvSpPr>
            <p:nvPr/>
          </p:nvSpPr>
          <p:spPr bwMode="auto">
            <a:xfrm>
              <a:off x="1422955" y="1862845"/>
              <a:ext cx="34925" cy="65087"/>
            </a:xfrm>
            <a:custGeom>
              <a:avLst/>
              <a:gdLst>
                <a:gd name="T0" fmla="*/ 0 w 22"/>
                <a:gd name="T1" fmla="*/ 1 h 41"/>
                <a:gd name="T2" fmla="*/ 0 w 22"/>
                <a:gd name="T3" fmla="*/ 0 h 41"/>
                <a:gd name="T4" fmla="*/ 0 w 22"/>
                <a:gd name="T5" fmla="*/ 0 h 41"/>
                <a:gd name="T6" fmla="*/ 0 w 22"/>
                <a:gd name="T7" fmla="*/ 0 h 41"/>
                <a:gd name="T8" fmla="*/ 1 w 22"/>
                <a:gd name="T9" fmla="*/ 0 h 41"/>
                <a:gd name="T10" fmla="*/ 1 w 22"/>
                <a:gd name="T11" fmla="*/ 0 h 41"/>
                <a:gd name="T12" fmla="*/ 4 w 22"/>
                <a:gd name="T13" fmla="*/ 2 h 41"/>
                <a:gd name="T14" fmla="*/ 6 w 22"/>
                <a:gd name="T15" fmla="*/ 3 h 41"/>
                <a:gd name="T16" fmla="*/ 8 w 22"/>
                <a:gd name="T17" fmla="*/ 5 h 41"/>
                <a:gd name="T18" fmla="*/ 10 w 22"/>
                <a:gd name="T19" fmla="*/ 7 h 41"/>
                <a:gd name="T20" fmla="*/ 11 w 22"/>
                <a:gd name="T21" fmla="*/ 8 h 41"/>
                <a:gd name="T22" fmla="*/ 13 w 22"/>
                <a:gd name="T23" fmla="*/ 10 h 41"/>
                <a:gd name="T24" fmla="*/ 14 w 22"/>
                <a:gd name="T25" fmla="*/ 12 h 41"/>
                <a:gd name="T26" fmla="*/ 15 w 22"/>
                <a:gd name="T27" fmla="*/ 14 h 41"/>
                <a:gd name="T28" fmla="*/ 16 w 22"/>
                <a:gd name="T29" fmla="*/ 15 h 41"/>
                <a:gd name="T30" fmla="*/ 17 w 22"/>
                <a:gd name="T31" fmla="*/ 17 h 41"/>
                <a:gd name="T32" fmla="*/ 18 w 22"/>
                <a:gd name="T33" fmla="*/ 18 h 41"/>
                <a:gd name="T34" fmla="*/ 19 w 22"/>
                <a:gd name="T35" fmla="*/ 20 h 41"/>
                <a:gd name="T36" fmla="*/ 19 w 22"/>
                <a:gd name="T37" fmla="*/ 22 h 41"/>
                <a:gd name="T38" fmla="*/ 20 w 22"/>
                <a:gd name="T39" fmla="*/ 23 h 41"/>
                <a:gd name="T40" fmla="*/ 20 w 22"/>
                <a:gd name="T41" fmla="*/ 25 h 41"/>
                <a:gd name="T42" fmla="*/ 21 w 22"/>
                <a:gd name="T43" fmla="*/ 27 h 41"/>
                <a:gd name="T44" fmla="*/ 21 w 22"/>
                <a:gd name="T45" fmla="*/ 28 h 41"/>
                <a:gd name="T46" fmla="*/ 21 w 22"/>
                <a:gd name="T47" fmla="*/ 30 h 41"/>
                <a:gd name="T48" fmla="*/ 21 w 22"/>
                <a:gd name="T49" fmla="*/ 32 h 41"/>
                <a:gd name="T50" fmla="*/ 22 w 22"/>
                <a:gd name="T51" fmla="*/ 33 h 41"/>
                <a:gd name="T52" fmla="*/ 22 w 22"/>
                <a:gd name="T53" fmla="*/ 35 h 41"/>
                <a:gd name="T54" fmla="*/ 22 w 22"/>
                <a:gd name="T55" fmla="*/ 38 h 41"/>
                <a:gd name="T56" fmla="*/ 22 w 22"/>
                <a:gd name="T57" fmla="*/ 39 h 41"/>
                <a:gd name="T58" fmla="*/ 22 w 22"/>
                <a:gd name="T59" fmla="*/ 41 h 41"/>
                <a:gd name="T60" fmla="*/ 22 w 22"/>
                <a:gd name="T61" fmla="*/ 41 h 41"/>
                <a:gd name="T62" fmla="*/ 22 w 22"/>
                <a:gd name="T63" fmla="*/ 41 h 41"/>
                <a:gd name="T64" fmla="*/ 21 w 22"/>
                <a:gd name="T65" fmla="*/ 41 h 41"/>
                <a:gd name="T66" fmla="*/ 21 w 22"/>
                <a:gd name="T67" fmla="*/ 41 h 41"/>
                <a:gd name="T68" fmla="*/ 21 w 22"/>
                <a:gd name="T69" fmla="*/ 39 h 41"/>
                <a:gd name="T70" fmla="*/ 21 w 22"/>
                <a:gd name="T71" fmla="*/ 36 h 41"/>
                <a:gd name="T72" fmla="*/ 20 w 22"/>
                <a:gd name="T73" fmla="*/ 31 h 41"/>
                <a:gd name="T74" fmla="*/ 20 w 22"/>
                <a:gd name="T75" fmla="*/ 27 h 41"/>
                <a:gd name="T76" fmla="*/ 19 w 22"/>
                <a:gd name="T77" fmla="*/ 24 h 41"/>
                <a:gd name="T78" fmla="*/ 18 w 22"/>
                <a:gd name="T79" fmla="*/ 20 h 41"/>
                <a:gd name="T80" fmla="*/ 16 w 22"/>
                <a:gd name="T81" fmla="*/ 17 h 41"/>
                <a:gd name="T82" fmla="*/ 15 w 22"/>
                <a:gd name="T83" fmla="*/ 15 h 41"/>
                <a:gd name="T84" fmla="*/ 14 w 22"/>
                <a:gd name="T85" fmla="*/ 13 h 41"/>
                <a:gd name="T86" fmla="*/ 12 w 22"/>
                <a:gd name="T87" fmla="*/ 11 h 41"/>
                <a:gd name="T88" fmla="*/ 11 w 22"/>
                <a:gd name="T89" fmla="*/ 10 h 41"/>
                <a:gd name="T90" fmla="*/ 10 w 22"/>
                <a:gd name="T91" fmla="*/ 9 h 41"/>
                <a:gd name="T92" fmla="*/ 8 w 22"/>
                <a:gd name="T93" fmla="*/ 6 h 41"/>
                <a:gd name="T94" fmla="*/ 5 w 22"/>
                <a:gd name="T95" fmla="*/ 4 h 41"/>
                <a:gd name="T96" fmla="*/ 3 w 22"/>
                <a:gd name="T97" fmla="*/ 3 h 41"/>
                <a:gd name="T98" fmla="*/ 0 w 22"/>
                <a:gd name="T9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41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2"/>
                  </a:lnTo>
                  <a:lnTo>
                    <a:pt x="6" y="3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1" y="8"/>
                  </a:lnTo>
                  <a:lnTo>
                    <a:pt x="13" y="10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6" y="15"/>
                  </a:lnTo>
                  <a:lnTo>
                    <a:pt x="17" y="17"/>
                  </a:lnTo>
                  <a:lnTo>
                    <a:pt x="18" y="18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20" y="31"/>
                  </a:lnTo>
                  <a:lnTo>
                    <a:pt x="20" y="27"/>
                  </a:lnTo>
                  <a:lnTo>
                    <a:pt x="19" y="24"/>
                  </a:lnTo>
                  <a:lnTo>
                    <a:pt x="18" y="20"/>
                  </a:lnTo>
                  <a:lnTo>
                    <a:pt x="16" y="17"/>
                  </a:lnTo>
                  <a:lnTo>
                    <a:pt x="15" y="15"/>
                  </a:lnTo>
                  <a:lnTo>
                    <a:pt x="14" y="13"/>
                  </a:lnTo>
                  <a:lnTo>
                    <a:pt x="12" y="11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8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9" name="Freeform 763"/>
            <p:cNvSpPr>
              <a:spLocks/>
            </p:cNvSpPr>
            <p:nvPr/>
          </p:nvSpPr>
          <p:spPr bwMode="auto">
            <a:xfrm>
              <a:off x="1408668" y="1870783"/>
              <a:ext cx="28575" cy="57150"/>
            </a:xfrm>
            <a:custGeom>
              <a:avLst/>
              <a:gdLst>
                <a:gd name="T0" fmla="*/ 0 w 18"/>
                <a:gd name="T1" fmla="*/ 1 h 36"/>
                <a:gd name="T2" fmla="*/ 0 w 18"/>
                <a:gd name="T3" fmla="*/ 0 h 36"/>
                <a:gd name="T4" fmla="*/ 0 w 18"/>
                <a:gd name="T5" fmla="*/ 0 h 36"/>
                <a:gd name="T6" fmla="*/ 1 w 18"/>
                <a:gd name="T7" fmla="*/ 0 h 36"/>
                <a:gd name="T8" fmla="*/ 1 w 18"/>
                <a:gd name="T9" fmla="*/ 0 h 36"/>
                <a:gd name="T10" fmla="*/ 3 w 18"/>
                <a:gd name="T11" fmla="*/ 2 h 36"/>
                <a:gd name="T12" fmla="*/ 5 w 18"/>
                <a:gd name="T13" fmla="*/ 3 h 36"/>
                <a:gd name="T14" fmla="*/ 6 w 18"/>
                <a:gd name="T15" fmla="*/ 5 h 36"/>
                <a:gd name="T16" fmla="*/ 8 w 18"/>
                <a:gd name="T17" fmla="*/ 6 h 36"/>
                <a:gd name="T18" fmla="*/ 9 w 18"/>
                <a:gd name="T19" fmla="*/ 8 h 36"/>
                <a:gd name="T20" fmla="*/ 11 w 18"/>
                <a:gd name="T21" fmla="*/ 9 h 36"/>
                <a:gd name="T22" fmla="*/ 12 w 18"/>
                <a:gd name="T23" fmla="*/ 10 h 36"/>
                <a:gd name="T24" fmla="*/ 13 w 18"/>
                <a:gd name="T25" fmla="*/ 12 h 36"/>
                <a:gd name="T26" fmla="*/ 14 w 18"/>
                <a:gd name="T27" fmla="*/ 13 h 36"/>
                <a:gd name="T28" fmla="*/ 14 w 18"/>
                <a:gd name="T29" fmla="*/ 15 h 36"/>
                <a:gd name="T30" fmla="*/ 15 w 18"/>
                <a:gd name="T31" fmla="*/ 16 h 36"/>
                <a:gd name="T32" fmla="*/ 16 w 18"/>
                <a:gd name="T33" fmla="*/ 17 h 36"/>
                <a:gd name="T34" fmla="*/ 16 w 18"/>
                <a:gd name="T35" fmla="*/ 19 h 36"/>
                <a:gd name="T36" fmla="*/ 17 w 18"/>
                <a:gd name="T37" fmla="*/ 20 h 36"/>
                <a:gd name="T38" fmla="*/ 17 w 18"/>
                <a:gd name="T39" fmla="*/ 22 h 36"/>
                <a:gd name="T40" fmla="*/ 17 w 18"/>
                <a:gd name="T41" fmla="*/ 23 h 36"/>
                <a:gd name="T42" fmla="*/ 18 w 18"/>
                <a:gd name="T43" fmla="*/ 24 h 36"/>
                <a:gd name="T44" fmla="*/ 18 w 18"/>
                <a:gd name="T45" fmla="*/ 26 h 36"/>
                <a:gd name="T46" fmla="*/ 18 w 18"/>
                <a:gd name="T47" fmla="*/ 29 h 36"/>
                <a:gd name="T48" fmla="*/ 18 w 18"/>
                <a:gd name="T49" fmla="*/ 30 h 36"/>
                <a:gd name="T50" fmla="*/ 18 w 18"/>
                <a:gd name="T51" fmla="*/ 33 h 36"/>
                <a:gd name="T52" fmla="*/ 18 w 18"/>
                <a:gd name="T53" fmla="*/ 34 h 36"/>
                <a:gd name="T54" fmla="*/ 18 w 18"/>
                <a:gd name="T55" fmla="*/ 35 h 36"/>
                <a:gd name="T56" fmla="*/ 18 w 18"/>
                <a:gd name="T57" fmla="*/ 36 h 36"/>
                <a:gd name="T58" fmla="*/ 18 w 18"/>
                <a:gd name="T59" fmla="*/ 36 h 36"/>
                <a:gd name="T60" fmla="*/ 17 w 18"/>
                <a:gd name="T61" fmla="*/ 36 h 36"/>
                <a:gd name="T62" fmla="*/ 17 w 18"/>
                <a:gd name="T63" fmla="*/ 31 h 36"/>
                <a:gd name="T64" fmla="*/ 17 w 18"/>
                <a:gd name="T65" fmla="*/ 29 h 36"/>
                <a:gd name="T66" fmla="*/ 17 w 18"/>
                <a:gd name="T67" fmla="*/ 27 h 36"/>
                <a:gd name="T68" fmla="*/ 17 w 18"/>
                <a:gd name="T69" fmla="*/ 24 h 36"/>
                <a:gd name="T70" fmla="*/ 16 w 18"/>
                <a:gd name="T71" fmla="*/ 21 h 36"/>
                <a:gd name="T72" fmla="*/ 15 w 18"/>
                <a:gd name="T73" fmla="*/ 18 h 36"/>
                <a:gd name="T74" fmla="*/ 14 w 18"/>
                <a:gd name="T75" fmla="*/ 15 h 36"/>
                <a:gd name="T76" fmla="*/ 13 w 18"/>
                <a:gd name="T77" fmla="*/ 13 h 36"/>
                <a:gd name="T78" fmla="*/ 10 w 18"/>
                <a:gd name="T79" fmla="*/ 9 h 36"/>
                <a:gd name="T80" fmla="*/ 9 w 18"/>
                <a:gd name="T81" fmla="*/ 8 h 36"/>
                <a:gd name="T82" fmla="*/ 6 w 18"/>
                <a:gd name="T83" fmla="*/ 6 h 36"/>
                <a:gd name="T84" fmla="*/ 5 w 18"/>
                <a:gd name="T85" fmla="*/ 4 h 36"/>
                <a:gd name="T86" fmla="*/ 2 w 18"/>
                <a:gd name="T87" fmla="*/ 2 h 36"/>
                <a:gd name="T88" fmla="*/ 0 w 18"/>
                <a:gd name="T8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" h="36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6" y="5"/>
                  </a:lnTo>
                  <a:lnTo>
                    <a:pt x="8" y="6"/>
                  </a:lnTo>
                  <a:lnTo>
                    <a:pt x="9" y="8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7" y="20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7" y="31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7" y="24"/>
                  </a:lnTo>
                  <a:lnTo>
                    <a:pt x="16" y="21"/>
                  </a:lnTo>
                  <a:lnTo>
                    <a:pt x="15" y="18"/>
                  </a:lnTo>
                  <a:lnTo>
                    <a:pt x="14" y="15"/>
                  </a:lnTo>
                  <a:lnTo>
                    <a:pt x="13" y="13"/>
                  </a:lnTo>
                  <a:lnTo>
                    <a:pt x="10" y="9"/>
                  </a:lnTo>
                  <a:lnTo>
                    <a:pt x="9" y="8"/>
                  </a:lnTo>
                  <a:lnTo>
                    <a:pt x="6" y="6"/>
                  </a:lnTo>
                  <a:lnTo>
                    <a:pt x="5" y="4"/>
                  </a:lnTo>
                  <a:lnTo>
                    <a:pt x="2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0" name="Freeform 764"/>
            <p:cNvSpPr>
              <a:spLocks/>
            </p:cNvSpPr>
            <p:nvPr/>
          </p:nvSpPr>
          <p:spPr bwMode="auto">
            <a:xfrm>
              <a:off x="1395968" y="1880308"/>
              <a:ext cx="25400" cy="46037"/>
            </a:xfrm>
            <a:custGeom>
              <a:avLst/>
              <a:gdLst>
                <a:gd name="T0" fmla="*/ 0 w 16"/>
                <a:gd name="T1" fmla="*/ 0 h 29"/>
                <a:gd name="T2" fmla="*/ 0 w 16"/>
                <a:gd name="T3" fmla="*/ 0 h 29"/>
                <a:gd name="T4" fmla="*/ 1 w 16"/>
                <a:gd name="T5" fmla="*/ 0 h 29"/>
                <a:gd name="T6" fmla="*/ 1 w 16"/>
                <a:gd name="T7" fmla="*/ 0 h 29"/>
                <a:gd name="T8" fmla="*/ 1 w 16"/>
                <a:gd name="T9" fmla="*/ 0 h 29"/>
                <a:gd name="T10" fmla="*/ 3 w 16"/>
                <a:gd name="T11" fmla="*/ 1 h 29"/>
                <a:gd name="T12" fmla="*/ 4 w 16"/>
                <a:gd name="T13" fmla="*/ 2 h 29"/>
                <a:gd name="T14" fmla="*/ 6 w 16"/>
                <a:gd name="T15" fmla="*/ 3 h 29"/>
                <a:gd name="T16" fmla="*/ 7 w 16"/>
                <a:gd name="T17" fmla="*/ 4 h 29"/>
                <a:gd name="T18" fmla="*/ 8 w 16"/>
                <a:gd name="T19" fmla="*/ 5 h 29"/>
                <a:gd name="T20" fmla="*/ 9 w 16"/>
                <a:gd name="T21" fmla="*/ 7 h 29"/>
                <a:gd name="T22" fmla="*/ 10 w 16"/>
                <a:gd name="T23" fmla="*/ 8 h 29"/>
                <a:gd name="T24" fmla="*/ 11 w 16"/>
                <a:gd name="T25" fmla="*/ 9 h 29"/>
                <a:gd name="T26" fmla="*/ 12 w 16"/>
                <a:gd name="T27" fmla="*/ 10 h 29"/>
                <a:gd name="T28" fmla="*/ 12 w 16"/>
                <a:gd name="T29" fmla="*/ 12 h 29"/>
                <a:gd name="T30" fmla="*/ 13 w 16"/>
                <a:gd name="T31" fmla="*/ 13 h 29"/>
                <a:gd name="T32" fmla="*/ 13 w 16"/>
                <a:gd name="T33" fmla="*/ 14 h 29"/>
                <a:gd name="T34" fmla="*/ 14 w 16"/>
                <a:gd name="T35" fmla="*/ 17 h 29"/>
                <a:gd name="T36" fmla="*/ 15 w 16"/>
                <a:gd name="T37" fmla="*/ 18 h 29"/>
                <a:gd name="T38" fmla="*/ 15 w 16"/>
                <a:gd name="T39" fmla="*/ 20 h 29"/>
                <a:gd name="T40" fmla="*/ 15 w 16"/>
                <a:gd name="T41" fmla="*/ 21 h 29"/>
                <a:gd name="T42" fmla="*/ 15 w 16"/>
                <a:gd name="T43" fmla="*/ 22 h 29"/>
                <a:gd name="T44" fmla="*/ 15 w 16"/>
                <a:gd name="T45" fmla="*/ 23 h 29"/>
                <a:gd name="T46" fmla="*/ 15 w 16"/>
                <a:gd name="T47" fmla="*/ 25 h 29"/>
                <a:gd name="T48" fmla="*/ 16 w 16"/>
                <a:gd name="T49" fmla="*/ 26 h 29"/>
                <a:gd name="T50" fmla="*/ 16 w 16"/>
                <a:gd name="T51" fmla="*/ 28 h 29"/>
                <a:gd name="T52" fmla="*/ 16 w 16"/>
                <a:gd name="T53" fmla="*/ 29 h 29"/>
                <a:gd name="T54" fmla="*/ 15 w 16"/>
                <a:gd name="T55" fmla="*/ 29 h 29"/>
                <a:gd name="T56" fmla="*/ 15 w 16"/>
                <a:gd name="T57" fmla="*/ 29 h 29"/>
                <a:gd name="T58" fmla="*/ 15 w 16"/>
                <a:gd name="T59" fmla="*/ 29 h 29"/>
                <a:gd name="T60" fmla="*/ 15 w 16"/>
                <a:gd name="T61" fmla="*/ 27 h 29"/>
                <a:gd name="T62" fmla="*/ 15 w 16"/>
                <a:gd name="T63" fmla="*/ 25 h 29"/>
                <a:gd name="T64" fmla="*/ 15 w 16"/>
                <a:gd name="T65" fmla="*/ 23 h 29"/>
                <a:gd name="T66" fmla="*/ 14 w 16"/>
                <a:gd name="T67" fmla="*/ 22 h 29"/>
                <a:gd name="T68" fmla="*/ 14 w 16"/>
                <a:gd name="T69" fmla="*/ 19 h 29"/>
                <a:gd name="T70" fmla="*/ 13 w 16"/>
                <a:gd name="T71" fmla="*/ 16 h 29"/>
                <a:gd name="T72" fmla="*/ 13 w 16"/>
                <a:gd name="T73" fmla="*/ 14 h 29"/>
                <a:gd name="T74" fmla="*/ 11 w 16"/>
                <a:gd name="T75" fmla="*/ 12 h 29"/>
                <a:gd name="T76" fmla="*/ 11 w 16"/>
                <a:gd name="T77" fmla="*/ 10 h 29"/>
                <a:gd name="T78" fmla="*/ 10 w 16"/>
                <a:gd name="T79" fmla="*/ 9 h 29"/>
                <a:gd name="T80" fmla="*/ 9 w 16"/>
                <a:gd name="T81" fmla="*/ 7 h 29"/>
                <a:gd name="T82" fmla="*/ 7 w 16"/>
                <a:gd name="T83" fmla="*/ 6 h 29"/>
                <a:gd name="T84" fmla="*/ 6 w 16"/>
                <a:gd name="T85" fmla="*/ 4 h 29"/>
                <a:gd name="T86" fmla="*/ 4 w 16"/>
                <a:gd name="T87" fmla="*/ 3 h 29"/>
                <a:gd name="T88" fmla="*/ 2 w 16"/>
                <a:gd name="T89" fmla="*/ 2 h 29"/>
                <a:gd name="T90" fmla="*/ 0 w 16"/>
                <a:gd name="T9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" h="29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4" y="2"/>
                  </a:lnTo>
                  <a:lnTo>
                    <a:pt x="6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4" y="17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0" y="9"/>
                  </a:lnTo>
                  <a:lnTo>
                    <a:pt x="9" y="7"/>
                  </a:lnTo>
                  <a:lnTo>
                    <a:pt x="7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1" name="Freeform 765"/>
            <p:cNvSpPr>
              <a:spLocks/>
            </p:cNvSpPr>
            <p:nvPr/>
          </p:nvSpPr>
          <p:spPr bwMode="auto">
            <a:xfrm>
              <a:off x="1383268" y="1888245"/>
              <a:ext cx="20638" cy="36512"/>
            </a:xfrm>
            <a:custGeom>
              <a:avLst/>
              <a:gdLst>
                <a:gd name="T0" fmla="*/ 0 w 13"/>
                <a:gd name="T1" fmla="*/ 0 h 23"/>
                <a:gd name="T2" fmla="*/ 0 w 13"/>
                <a:gd name="T3" fmla="*/ 0 h 23"/>
                <a:gd name="T4" fmla="*/ 1 w 13"/>
                <a:gd name="T5" fmla="*/ 0 h 23"/>
                <a:gd name="T6" fmla="*/ 1 w 13"/>
                <a:gd name="T7" fmla="*/ 0 h 23"/>
                <a:gd name="T8" fmla="*/ 1 w 13"/>
                <a:gd name="T9" fmla="*/ 0 h 23"/>
                <a:gd name="T10" fmla="*/ 2 w 13"/>
                <a:gd name="T11" fmla="*/ 1 h 23"/>
                <a:gd name="T12" fmla="*/ 4 w 13"/>
                <a:gd name="T13" fmla="*/ 2 h 23"/>
                <a:gd name="T14" fmla="*/ 5 w 13"/>
                <a:gd name="T15" fmla="*/ 3 h 23"/>
                <a:gd name="T16" fmla="*/ 6 w 13"/>
                <a:gd name="T17" fmla="*/ 4 h 23"/>
                <a:gd name="T18" fmla="*/ 8 w 13"/>
                <a:gd name="T19" fmla="*/ 6 h 23"/>
                <a:gd name="T20" fmla="*/ 9 w 13"/>
                <a:gd name="T21" fmla="*/ 7 h 23"/>
                <a:gd name="T22" fmla="*/ 9 w 13"/>
                <a:gd name="T23" fmla="*/ 8 h 23"/>
                <a:gd name="T24" fmla="*/ 10 w 13"/>
                <a:gd name="T25" fmla="*/ 8 h 23"/>
                <a:gd name="T26" fmla="*/ 10 w 13"/>
                <a:gd name="T27" fmla="*/ 9 h 23"/>
                <a:gd name="T28" fmla="*/ 10 w 13"/>
                <a:gd name="T29" fmla="*/ 10 h 23"/>
                <a:gd name="T30" fmla="*/ 11 w 13"/>
                <a:gd name="T31" fmla="*/ 11 h 23"/>
                <a:gd name="T32" fmla="*/ 11 w 13"/>
                <a:gd name="T33" fmla="*/ 12 h 23"/>
                <a:gd name="T34" fmla="*/ 11 w 13"/>
                <a:gd name="T35" fmla="*/ 13 h 23"/>
                <a:gd name="T36" fmla="*/ 12 w 13"/>
                <a:gd name="T37" fmla="*/ 14 h 23"/>
                <a:gd name="T38" fmla="*/ 12 w 13"/>
                <a:gd name="T39" fmla="*/ 15 h 23"/>
                <a:gd name="T40" fmla="*/ 12 w 13"/>
                <a:gd name="T41" fmla="*/ 16 h 23"/>
                <a:gd name="T42" fmla="*/ 12 w 13"/>
                <a:gd name="T43" fmla="*/ 18 h 23"/>
                <a:gd name="T44" fmla="*/ 12 w 13"/>
                <a:gd name="T45" fmla="*/ 18 h 23"/>
                <a:gd name="T46" fmla="*/ 13 w 13"/>
                <a:gd name="T47" fmla="*/ 20 h 23"/>
                <a:gd name="T48" fmla="*/ 13 w 13"/>
                <a:gd name="T49" fmla="*/ 21 h 23"/>
                <a:gd name="T50" fmla="*/ 13 w 13"/>
                <a:gd name="T51" fmla="*/ 22 h 23"/>
                <a:gd name="T52" fmla="*/ 13 w 13"/>
                <a:gd name="T53" fmla="*/ 23 h 23"/>
                <a:gd name="T54" fmla="*/ 13 w 13"/>
                <a:gd name="T55" fmla="*/ 23 h 23"/>
                <a:gd name="T56" fmla="*/ 13 w 13"/>
                <a:gd name="T57" fmla="*/ 23 h 23"/>
                <a:gd name="T58" fmla="*/ 12 w 13"/>
                <a:gd name="T59" fmla="*/ 23 h 23"/>
                <a:gd name="T60" fmla="*/ 12 w 13"/>
                <a:gd name="T61" fmla="*/ 23 h 23"/>
                <a:gd name="T62" fmla="*/ 12 w 13"/>
                <a:gd name="T63" fmla="*/ 22 h 23"/>
                <a:gd name="T64" fmla="*/ 12 w 13"/>
                <a:gd name="T65" fmla="*/ 20 h 23"/>
                <a:gd name="T66" fmla="*/ 12 w 13"/>
                <a:gd name="T67" fmla="*/ 19 h 23"/>
                <a:gd name="T68" fmla="*/ 12 w 13"/>
                <a:gd name="T69" fmla="*/ 17 h 23"/>
                <a:gd name="T70" fmla="*/ 11 w 13"/>
                <a:gd name="T71" fmla="*/ 15 h 23"/>
                <a:gd name="T72" fmla="*/ 11 w 13"/>
                <a:gd name="T73" fmla="*/ 13 h 23"/>
                <a:gd name="T74" fmla="*/ 10 w 13"/>
                <a:gd name="T75" fmla="*/ 11 h 23"/>
                <a:gd name="T76" fmla="*/ 9 w 13"/>
                <a:gd name="T77" fmla="*/ 9 h 23"/>
                <a:gd name="T78" fmla="*/ 9 w 13"/>
                <a:gd name="T79" fmla="*/ 8 h 23"/>
                <a:gd name="T80" fmla="*/ 8 w 13"/>
                <a:gd name="T81" fmla="*/ 7 h 23"/>
                <a:gd name="T82" fmla="*/ 7 w 13"/>
                <a:gd name="T83" fmla="*/ 6 h 23"/>
                <a:gd name="T84" fmla="*/ 7 w 13"/>
                <a:gd name="T85" fmla="*/ 6 h 23"/>
                <a:gd name="T86" fmla="*/ 6 w 13"/>
                <a:gd name="T87" fmla="*/ 5 h 23"/>
                <a:gd name="T88" fmla="*/ 5 w 13"/>
                <a:gd name="T89" fmla="*/ 3 h 23"/>
                <a:gd name="T90" fmla="*/ 2 w 13"/>
                <a:gd name="T91" fmla="*/ 1 h 23"/>
                <a:gd name="T92" fmla="*/ 0 w 13"/>
                <a:gd name="T9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2"/>
                  </a:lnTo>
                  <a:lnTo>
                    <a:pt x="5" y="3"/>
                  </a:lnTo>
                  <a:lnTo>
                    <a:pt x="6" y="4"/>
                  </a:lnTo>
                  <a:lnTo>
                    <a:pt x="8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0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6" y="5"/>
                  </a:lnTo>
                  <a:lnTo>
                    <a:pt x="5" y="3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2" name="Freeform 766"/>
            <p:cNvSpPr>
              <a:spLocks/>
            </p:cNvSpPr>
            <p:nvPr/>
          </p:nvSpPr>
          <p:spPr bwMode="auto">
            <a:xfrm>
              <a:off x="1372155" y="1896183"/>
              <a:ext cx="14288" cy="26987"/>
            </a:xfrm>
            <a:custGeom>
              <a:avLst/>
              <a:gdLst>
                <a:gd name="T0" fmla="*/ 0 w 9"/>
                <a:gd name="T1" fmla="*/ 1 h 17"/>
                <a:gd name="T2" fmla="*/ 0 w 9"/>
                <a:gd name="T3" fmla="*/ 0 h 17"/>
                <a:gd name="T4" fmla="*/ 0 w 9"/>
                <a:gd name="T5" fmla="*/ 0 h 17"/>
                <a:gd name="T6" fmla="*/ 0 w 9"/>
                <a:gd name="T7" fmla="*/ 1 h 17"/>
                <a:gd name="T8" fmla="*/ 1 w 9"/>
                <a:gd name="T9" fmla="*/ 1 h 17"/>
                <a:gd name="T10" fmla="*/ 3 w 9"/>
                <a:gd name="T11" fmla="*/ 3 h 17"/>
                <a:gd name="T12" fmla="*/ 4 w 9"/>
                <a:gd name="T13" fmla="*/ 3 h 17"/>
                <a:gd name="T14" fmla="*/ 5 w 9"/>
                <a:gd name="T15" fmla="*/ 4 h 17"/>
                <a:gd name="T16" fmla="*/ 5 w 9"/>
                <a:gd name="T17" fmla="*/ 4 h 17"/>
                <a:gd name="T18" fmla="*/ 6 w 9"/>
                <a:gd name="T19" fmla="*/ 5 h 17"/>
                <a:gd name="T20" fmla="*/ 6 w 9"/>
                <a:gd name="T21" fmla="*/ 7 h 17"/>
                <a:gd name="T22" fmla="*/ 7 w 9"/>
                <a:gd name="T23" fmla="*/ 7 h 17"/>
                <a:gd name="T24" fmla="*/ 7 w 9"/>
                <a:gd name="T25" fmla="*/ 8 h 17"/>
                <a:gd name="T26" fmla="*/ 7 w 9"/>
                <a:gd name="T27" fmla="*/ 9 h 17"/>
                <a:gd name="T28" fmla="*/ 8 w 9"/>
                <a:gd name="T29" fmla="*/ 9 h 17"/>
                <a:gd name="T30" fmla="*/ 8 w 9"/>
                <a:gd name="T31" fmla="*/ 10 h 17"/>
                <a:gd name="T32" fmla="*/ 8 w 9"/>
                <a:gd name="T33" fmla="*/ 11 h 17"/>
                <a:gd name="T34" fmla="*/ 8 w 9"/>
                <a:gd name="T35" fmla="*/ 11 h 17"/>
                <a:gd name="T36" fmla="*/ 8 w 9"/>
                <a:gd name="T37" fmla="*/ 12 h 17"/>
                <a:gd name="T38" fmla="*/ 9 w 9"/>
                <a:gd name="T39" fmla="*/ 13 h 17"/>
                <a:gd name="T40" fmla="*/ 9 w 9"/>
                <a:gd name="T41" fmla="*/ 14 h 17"/>
                <a:gd name="T42" fmla="*/ 9 w 9"/>
                <a:gd name="T43" fmla="*/ 15 h 17"/>
                <a:gd name="T44" fmla="*/ 9 w 9"/>
                <a:gd name="T45" fmla="*/ 16 h 17"/>
                <a:gd name="T46" fmla="*/ 9 w 9"/>
                <a:gd name="T47" fmla="*/ 17 h 17"/>
                <a:gd name="T48" fmla="*/ 9 w 9"/>
                <a:gd name="T49" fmla="*/ 17 h 17"/>
                <a:gd name="T50" fmla="*/ 9 w 9"/>
                <a:gd name="T51" fmla="*/ 17 h 17"/>
                <a:gd name="T52" fmla="*/ 8 w 9"/>
                <a:gd name="T53" fmla="*/ 17 h 17"/>
                <a:gd name="T54" fmla="*/ 8 w 9"/>
                <a:gd name="T55" fmla="*/ 17 h 17"/>
                <a:gd name="T56" fmla="*/ 8 w 9"/>
                <a:gd name="T57" fmla="*/ 15 h 17"/>
                <a:gd name="T58" fmla="*/ 8 w 9"/>
                <a:gd name="T59" fmla="*/ 14 h 17"/>
                <a:gd name="T60" fmla="*/ 8 w 9"/>
                <a:gd name="T61" fmla="*/ 13 h 17"/>
                <a:gd name="T62" fmla="*/ 8 w 9"/>
                <a:gd name="T63" fmla="*/ 12 h 17"/>
                <a:gd name="T64" fmla="*/ 7 w 9"/>
                <a:gd name="T65" fmla="*/ 10 h 17"/>
                <a:gd name="T66" fmla="*/ 7 w 9"/>
                <a:gd name="T67" fmla="*/ 9 h 17"/>
                <a:gd name="T68" fmla="*/ 6 w 9"/>
                <a:gd name="T69" fmla="*/ 7 h 17"/>
                <a:gd name="T70" fmla="*/ 6 w 9"/>
                <a:gd name="T71" fmla="*/ 7 h 17"/>
                <a:gd name="T72" fmla="*/ 6 w 9"/>
                <a:gd name="T73" fmla="*/ 6 h 17"/>
                <a:gd name="T74" fmla="*/ 5 w 9"/>
                <a:gd name="T75" fmla="*/ 5 h 17"/>
                <a:gd name="T76" fmla="*/ 4 w 9"/>
                <a:gd name="T77" fmla="*/ 4 h 17"/>
                <a:gd name="T78" fmla="*/ 3 w 9"/>
                <a:gd name="T79" fmla="*/ 3 h 17"/>
                <a:gd name="T80" fmla="*/ 2 w 9"/>
                <a:gd name="T81" fmla="*/ 2 h 17"/>
                <a:gd name="T82" fmla="*/ 1 w 9"/>
                <a:gd name="T83" fmla="*/ 1 h 17"/>
                <a:gd name="T84" fmla="*/ 0 w 9"/>
                <a:gd name="T8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" h="17">
                  <a:moveTo>
                    <a:pt x="0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3" name="Rectangle 767"/>
            <p:cNvSpPr>
              <a:spLocks noChangeArrowheads="1"/>
            </p:cNvSpPr>
            <p:nvPr/>
          </p:nvSpPr>
          <p:spPr bwMode="auto">
            <a:xfrm>
              <a:off x="668893" y="6400006"/>
              <a:ext cx="10080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Server Rack with UPS</a:t>
              </a:r>
              <a:endParaRPr lang="en-US" altLang="ko-KR"/>
            </a:p>
          </p:txBody>
        </p:sp>
        <p:sp>
          <p:nvSpPr>
            <p:cNvPr id="184" name="Rectangle 768"/>
            <p:cNvSpPr>
              <a:spLocks noChangeArrowheads="1"/>
            </p:cNvSpPr>
            <p:nvPr/>
          </p:nvSpPr>
          <p:spPr bwMode="auto">
            <a:xfrm>
              <a:off x="1919843" y="6336506"/>
              <a:ext cx="14288" cy="238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" name="Rectangle 769"/>
            <p:cNvSpPr>
              <a:spLocks noChangeArrowheads="1"/>
            </p:cNvSpPr>
            <p:nvPr/>
          </p:nvSpPr>
          <p:spPr bwMode="auto">
            <a:xfrm>
              <a:off x="1919843" y="6336506"/>
              <a:ext cx="14288" cy="23812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6" name="Rectangle 770"/>
            <p:cNvSpPr>
              <a:spLocks noChangeArrowheads="1"/>
            </p:cNvSpPr>
            <p:nvPr/>
          </p:nvSpPr>
          <p:spPr bwMode="auto">
            <a:xfrm>
              <a:off x="1842055" y="6311106"/>
              <a:ext cx="166688" cy="1111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7" name="Rectangle 771"/>
            <p:cNvSpPr>
              <a:spLocks noChangeArrowheads="1"/>
            </p:cNvSpPr>
            <p:nvPr/>
          </p:nvSpPr>
          <p:spPr bwMode="auto">
            <a:xfrm>
              <a:off x="1959530" y="6373018"/>
              <a:ext cx="12700" cy="22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8" name="Rectangle 772"/>
            <p:cNvSpPr>
              <a:spLocks noChangeArrowheads="1"/>
            </p:cNvSpPr>
            <p:nvPr/>
          </p:nvSpPr>
          <p:spPr bwMode="auto">
            <a:xfrm>
              <a:off x="1959530" y="6373018"/>
              <a:ext cx="12700" cy="222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9" name="Rectangle 773"/>
            <p:cNvSpPr>
              <a:spLocks noChangeArrowheads="1"/>
            </p:cNvSpPr>
            <p:nvPr/>
          </p:nvSpPr>
          <p:spPr bwMode="auto">
            <a:xfrm>
              <a:off x="1878568" y="6373018"/>
              <a:ext cx="14288" cy="222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0" name="Rectangle 774"/>
            <p:cNvSpPr>
              <a:spLocks noChangeArrowheads="1"/>
            </p:cNvSpPr>
            <p:nvPr/>
          </p:nvSpPr>
          <p:spPr bwMode="auto">
            <a:xfrm>
              <a:off x="1878568" y="6373018"/>
              <a:ext cx="14288" cy="22225"/>
            </a:xfrm>
            <a:prstGeom prst="rect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1" name="Freeform 775"/>
            <p:cNvSpPr>
              <a:spLocks/>
            </p:cNvSpPr>
            <p:nvPr/>
          </p:nvSpPr>
          <p:spPr bwMode="auto">
            <a:xfrm>
              <a:off x="2008743" y="6298406"/>
              <a:ext cx="550863" cy="260350"/>
            </a:xfrm>
            <a:custGeom>
              <a:avLst/>
              <a:gdLst>
                <a:gd name="T0" fmla="*/ 0 w 347"/>
                <a:gd name="T1" fmla="*/ 29 h 164"/>
                <a:gd name="T2" fmla="*/ 124 w 347"/>
                <a:gd name="T3" fmla="*/ 88 h 164"/>
                <a:gd name="T4" fmla="*/ 188 w 347"/>
                <a:gd name="T5" fmla="*/ 152 h 164"/>
                <a:gd name="T6" fmla="*/ 223 w 347"/>
                <a:gd name="T7" fmla="*/ 88 h 164"/>
                <a:gd name="T8" fmla="*/ 347 w 347"/>
                <a:gd name="T9" fmla="*/ 7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164">
                  <a:moveTo>
                    <a:pt x="0" y="29"/>
                  </a:moveTo>
                  <a:cubicBezTo>
                    <a:pt x="99" y="0"/>
                    <a:pt x="100" y="39"/>
                    <a:pt x="124" y="88"/>
                  </a:cubicBezTo>
                  <a:cubicBezTo>
                    <a:pt x="141" y="124"/>
                    <a:pt x="171" y="164"/>
                    <a:pt x="188" y="152"/>
                  </a:cubicBezTo>
                  <a:cubicBezTo>
                    <a:pt x="202" y="144"/>
                    <a:pt x="208" y="105"/>
                    <a:pt x="223" y="88"/>
                  </a:cubicBezTo>
                  <a:cubicBezTo>
                    <a:pt x="245" y="62"/>
                    <a:pt x="286" y="89"/>
                    <a:pt x="347" y="78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2" name="Rectangle 776"/>
            <p:cNvSpPr>
              <a:spLocks noChangeArrowheads="1"/>
            </p:cNvSpPr>
            <p:nvPr/>
          </p:nvSpPr>
          <p:spPr bwMode="auto">
            <a:xfrm>
              <a:off x="2610405" y="6449218"/>
              <a:ext cx="31908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ELCB </a:t>
              </a:r>
              <a:endParaRPr lang="en-US" altLang="ko-KR"/>
            </a:p>
          </p:txBody>
        </p:sp>
        <p:sp>
          <p:nvSpPr>
            <p:cNvPr id="193" name="Rectangle 777"/>
            <p:cNvSpPr>
              <a:spLocks noChangeArrowheads="1"/>
            </p:cNvSpPr>
            <p:nvPr/>
          </p:nvSpPr>
          <p:spPr bwMode="auto">
            <a:xfrm>
              <a:off x="2864405" y="6449218"/>
              <a:ext cx="1317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&amp; </a:t>
              </a:r>
              <a:endParaRPr lang="en-US" altLang="ko-KR"/>
            </a:p>
          </p:txBody>
        </p:sp>
        <p:sp>
          <p:nvSpPr>
            <p:cNvPr id="194" name="Rectangle 778"/>
            <p:cNvSpPr>
              <a:spLocks noChangeArrowheads="1"/>
            </p:cNvSpPr>
            <p:nvPr/>
          </p:nvSpPr>
          <p:spPr bwMode="auto">
            <a:xfrm>
              <a:off x="2946955" y="6449218"/>
              <a:ext cx="2540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CCU</a:t>
              </a:r>
              <a:endParaRPr lang="en-US" altLang="ko-KR"/>
            </a:p>
          </p:txBody>
        </p:sp>
        <p:grpSp>
          <p:nvGrpSpPr>
            <p:cNvPr id="195" name="Group 783"/>
            <p:cNvGrpSpPr>
              <a:grpSpLocks/>
            </p:cNvGrpSpPr>
            <p:nvPr/>
          </p:nvGrpSpPr>
          <p:grpSpPr bwMode="auto">
            <a:xfrm>
              <a:off x="4383643" y="3667918"/>
              <a:ext cx="147638" cy="341312"/>
              <a:chOff x="2667" y="2520"/>
              <a:chExt cx="93" cy="215"/>
            </a:xfrm>
          </p:grpSpPr>
          <p:sp>
            <p:nvSpPr>
              <p:cNvPr id="398" name="Freeform 779"/>
              <p:cNvSpPr>
                <a:spLocks/>
              </p:cNvSpPr>
              <p:nvPr/>
            </p:nvSpPr>
            <p:spPr bwMode="auto">
              <a:xfrm>
                <a:off x="2674" y="2565"/>
                <a:ext cx="79" cy="150"/>
              </a:xfrm>
              <a:custGeom>
                <a:avLst/>
                <a:gdLst>
                  <a:gd name="T0" fmla="*/ 39 w 79"/>
                  <a:gd name="T1" fmla="*/ 150 h 150"/>
                  <a:gd name="T2" fmla="*/ 79 w 79"/>
                  <a:gd name="T3" fmla="*/ 128 h 150"/>
                  <a:gd name="T4" fmla="*/ 14 w 79"/>
                  <a:gd name="T5" fmla="*/ 91 h 150"/>
                  <a:gd name="T6" fmla="*/ 59 w 79"/>
                  <a:gd name="T7" fmla="*/ 65 h 150"/>
                  <a:gd name="T8" fmla="*/ 25 w 79"/>
                  <a:gd name="T9" fmla="*/ 46 h 150"/>
                  <a:gd name="T10" fmla="*/ 51 w 79"/>
                  <a:gd name="T11" fmla="*/ 32 h 150"/>
                  <a:gd name="T12" fmla="*/ 30 w 79"/>
                  <a:gd name="T13" fmla="*/ 20 h 150"/>
                  <a:gd name="T14" fmla="*/ 46 w 79"/>
                  <a:gd name="T15" fmla="*/ 10 h 150"/>
                  <a:gd name="T16" fmla="*/ 34 w 79"/>
                  <a:gd name="T17" fmla="*/ 3 h 150"/>
                  <a:gd name="T18" fmla="*/ 39 w 79"/>
                  <a:gd name="T19" fmla="*/ 0 h 150"/>
                  <a:gd name="T20" fmla="*/ 45 w 79"/>
                  <a:gd name="T21" fmla="*/ 3 h 150"/>
                  <a:gd name="T22" fmla="*/ 32 w 79"/>
                  <a:gd name="T23" fmla="*/ 10 h 150"/>
                  <a:gd name="T24" fmla="*/ 48 w 79"/>
                  <a:gd name="T25" fmla="*/ 20 h 150"/>
                  <a:gd name="T26" fmla="*/ 28 w 79"/>
                  <a:gd name="T27" fmla="*/ 32 h 150"/>
                  <a:gd name="T28" fmla="*/ 53 w 79"/>
                  <a:gd name="T29" fmla="*/ 46 h 150"/>
                  <a:gd name="T30" fmla="*/ 20 w 79"/>
                  <a:gd name="T31" fmla="*/ 65 h 150"/>
                  <a:gd name="T32" fmla="*/ 65 w 79"/>
                  <a:gd name="T33" fmla="*/ 91 h 150"/>
                  <a:gd name="T34" fmla="*/ 0 w 79"/>
                  <a:gd name="T35" fmla="*/ 128 h 150"/>
                  <a:gd name="T36" fmla="*/ 39 w 79"/>
                  <a:gd name="T3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" h="150">
                    <a:moveTo>
                      <a:pt x="39" y="150"/>
                    </a:moveTo>
                    <a:lnTo>
                      <a:pt x="79" y="128"/>
                    </a:lnTo>
                    <a:lnTo>
                      <a:pt x="14" y="91"/>
                    </a:lnTo>
                    <a:lnTo>
                      <a:pt x="59" y="65"/>
                    </a:lnTo>
                    <a:lnTo>
                      <a:pt x="25" y="46"/>
                    </a:lnTo>
                    <a:lnTo>
                      <a:pt x="51" y="32"/>
                    </a:lnTo>
                    <a:lnTo>
                      <a:pt x="30" y="20"/>
                    </a:lnTo>
                    <a:lnTo>
                      <a:pt x="46" y="10"/>
                    </a:lnTo>
                    <a:lnTo>
                      <a:pt x="34" y="3"/>
                    </a:lnTo>
                    <a:lnTo>
                      <a:pt x="39" y="0"/>
                    </a:lnTo>
                    <a:lnTo>
                      <a:pt x="45" y="3"/>
                    </a:lnTo>
                    <a:lnTo>
                      <a:pt x="32" y="10"/>
                    </a:lnTo>
                    <a:lnTo>
                      <a:pt x="48" y="20"/>
                    </a:lnTo>
                    <a:lnTo>
                      <a:pt x="28" y="32"/>
                    </a:lnTo>
                    <a:lnTo>
                      <a:pt x="53" y="46"/>
                    </a:lnTo>
                    <a:lnTo>
                      <a:pt x="20" y="65"/>
                    </a:lnTo>
                    <a:lnTo>
                      <a:pt x="65" y="91"/>
                    </a:lnTo>
                    <a:lnTo>
                      <a:pt x="0" y="128"/>
                    </a:lnTo>
                    <a:lnTo>
                      <a:pt x="39" y="15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99" name="Line 780"/>
              <p:cNvSpPr>
                <a:spLocks noChangeShapeType="1"/>
              </p:cNvSpPr>
              <p:nvPr/>
            </p:nvSpPr>
            <p:spPr bwMode="auto">
              <a:xfrm>
                <a:off x="2713" y="2520"/>
                <a:ext cx="0" cy="21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0" name="Freeform 781"/>
              <p:cNvSpPr>
                <a:spLocks/>
              </p:cNvSpPr>
              <p:nvPr/>
            </p:nvSpPr>
            <p:spPr bwMode="auto">
              <a:xfrm>
                <a:off x="2681" y="2568"/>
                <a:ext cx="64" cy="124"/>
              </a:xfrm>
              <a:custGeom>
                <a:avLst/>
                <a:gdLst>
                  <a:gd name="T0" fmla="*/ 32 w 64"/>
                  <a:gd name="T1" fmla="*/ 124 h 124"/>
                  <a:gd name="T2" fmla="*/ 0 w 64"/>
                  <a:gd name="T3" fmla="*/ 106 h 124"/>
                  <a:gd name="T4" fmla="*/ 55 w 64"/>
                  <a:gd name="T5" fmla="*/ 75 h 124"/>
                  <a:gd name="T6" fmla="*/ 15 w 64"/>
                  <a:gd name="T7" fmla="*/ 52 h 124"/>
                  <a:gd name="T8" fmla="*/ 45 w 64"/>
                  <a:gd name="T9" fmla="*/ 35 h 124"/>
                  <a:gd name="T10" fmla="*/ 22 w 64"/>
                  <a:gd name="T11" fmla="*/ 22 h 124"/>
                  <a:gd name="T12" fmla="*/ 40 w 64"/>
                  <a:gd name="T13" fmla="*/ 12 h 124"/>
                  <a:gd name="T14" fmla="*/ 26 w 64"/>
                  <a:gd name="T15" fmla="*/ 4 h 124"/>
                  <a:gd name="T16" fmla="*/ 32 w 64"/>
                  <a:gd name="T17" fmla="*/ 0 h 124"/>
                  <a:gd name="T18" fmla="*/ 38 w 64"/>
                  <a:gd name="T19" fmla="*/ 4 h 124"/>
                  <a:gd name="T20" fmla="*/ 24 w 64"/>
                  <a:gd name="T21" fmla="*/ 12 h 124"/>
                  <a:gd name="T22" fmla="*/ 43 w 64"/>
                  <a:gd name="T23" fmla="*/ 22 h 124"/>
                  <a:gd name="T24" fmla="*/ 19 w 64"/>
                  <a:gd name="T25" fmla="*/ 35 h 124"/>
                  <a:gd name="T26" fmla="*/ 49 w 64"/>
                  <a:gd name="T27" fmla="*/ 52 h 124"/>
                  <a:gd name="T28" fmla="*/ 10 w 64"/>
                  <a:gd name="T29" fmla="*/ 75 h 124"/>
                  <a:gd name="T30" fmla="*/ 64 w 64"/>
                  <a:gd name="T31" fmla="*/ 106 h 124"/>
                  <a:gd name="T32" fmla="*/ 32 w 64"/>
                  <a:gd name="T3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24">
                    <a:moveTo>
                      <a:pt x="32" y="124"/>
                    </a:moveTo>
                    <a:lnTo>
                      <a:pt x="0" y="106"/>
                    </a:lnTo>
                    <a:lnTo>
                      <a:pt x="55" y="75"/>
                    </a:lnTo>
                    <a:lnTo>
                      <a:pt x="15" y="52"/>
                    </a:lnTo>
                    <a:lnTo>
                      <a:pt x="45" y="35"/>
                    </a:lnTo>
                    <a:lnTo>
                      <a:pt x="22" y="22"/>
                    </a:lnTo>
                    <a:lnTo>
                      <a:pt x="40" y="12"/>
                    </a:lnTo>
                    <a:lnTo>
                      <a:pt x="26" y="4"/>
                    </a:lnTo>
                    <a:lnTo>
                      <a:pt x="32" y="0"/>
                    </a:lnTo>
                    <a:lnTo>
                      <a:pt x="38" y="4"/>
                    </a:lnTo>
                    <a:lnTo>
                      <a:pt x="24" y="12"/>
                    </a:lnTo>
                    <a:lnTo>
                      <a:pt x="43" y="22"/>
                    </a:lnTo>
                    <a:lnTo>
                      <a:pt x="19" y="35"/>
                    </a:lnTo>
                    <a:lnTo>
                      <a:pt x="49" y="52"/>
                    </a:lnTo>
                    <a:lnTo>
                      <a:pt x="10" y="75"/>
                    </a:lnTo>
                    <a:lnTo>
                      <a:pt x="64" y="106"/>
                    </a:lnTo>
                    <a:lnTo>
                      <a:pt x="32" y="12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01" name="Freeform 782"/>
              <p:cNvSpPr>
                <a:spLocks/>
              </p:cNvSpPr>
              <p:nvPr/>
            </p:nvSpPr>
            <p:spPr bwMode="auto">
              <a:xfrm>
                <a:off x="2667" y="2546"/>
                <a:ext cx="93" cy="189"/>
              </a:xfrm>
              <a:custGeom>
                <a:avLst/>
                <a:gdLst>
                  <a:gd name="T0" fmla="*/ 0 w 692"/>
                  <a:gd name="T1" fmla="*/ 1178 h 1348"/>
                  <a:gd name="T2" fmla="*/ 296 w 692"/>
                  <a:gd name="T3" fmla="*/ 152 h 1348"/>
                  <a:gd name="T4" fmla="*/ 296 w 692"/>
                  <a:gd name="T5" fmla="*/ 152 h 1348"/>
                  <a:gd name="T6" fmla="*/ 312 w 692"/>
                  <a:gd name="T7" fmla="*/ 151 h 1348"/>
                  <a:gd name="T8" fmla="*/ 322 w 692"/>
                  <a:gd name="T9" fmla="*/ 0 h 1348"/>
                  <a:gd name="T10" fmla="*/ 359 w 692"/>
                  <a:gd name="T11" fmla="*/ 0 h 1348"/>
                  <a:gd name="T12" fmla="*/ 367 w 692"/>
                  <a:gd name="T13" fmla="*/ 148 h 1348"/>
                  <a:gd name="T14" fmla="*/ 383 w 692"/>
                  <a:gd name="T15" fmla="*/ 152 h 1348"/>
                  <a:gd name="T16" fmla="*/ 692 w 692"/>
                  <a:gd name="T17" fmla="*/ 1178 h 1348"/>
                  <a:gd name="T18" fmla="*/ 692 w 692"/>
                  <a:gd name="T19" fmla="*/ 1178 h 1348"/>
                  <a:gd name="T20" fmla="*/ 635 w 692"/>
                  <a:gd name="T21" fmla="*/ 1051 h 1348"/>
                  <a:gd name="T22" fmla="*/ 344 w 692"/>
                  <a:gd name="T23" fmla="*/ 1210 h 1348"/>
                  <a:gd name="T24" fmla="*/ 342 w 692"/>
                  <a:gd name="T25" fmla="*/ 1348 h 1348"/>
                  <a:gd name="T26" fmla="*/ 344 w 692"/>
                  <a:gd name="T27" fmla="*/ 1210 h 1348"/>
                  <a:gd name="T28" fmla="*/ 53 w 692"/>
                  <a:gd name="T29" fmla="*/ 1050 h 1348"/>
                  <a:gd name="T30" fmla="*/ 0 w 692"/>
                  <a:gd name="T31" fmla="*/ 1178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2" h="1348">
                    <a:moveTo>
                      <a:pt x="0" y="1178"/>
                    </a:moveTo>
                    <a:cubicBezTo>
                      <a:pt x="140" y="848"/>
                      <a:pt x="239" y="504"/>
                      <a:pt x="296" y="152"/>
                    </a:cubicBezTo>
                    <a:lnTo>
                      <a:pt x="296" y="152"/>
                    </a:lnTo>
                    <a:lnTo>
                      <a:pt x="312" y="151"/>
                    </a:lnTo>
                    <a:cubicBezTo>
                      <a:pt x="316" y="101"/>
                      <a:pt x="319" y="50"/>
                      <a:pt x="322" y="0"/>
                    </a:cubicBezTo>
                    <a:cubicBezTo>
                      <a:pt x="334" y="0"/>
                      <a:pt x="347" y="0"/>
                      <a:pt x="359" y="0"/>
                    </a:cubicBezTo>
                    <a:cubicBezTo>
                      <a:pt x="360" y="49"/>
                      <a:pt x="363" y="99"/>
                      <a:pt x="367" y="148"/>
                    </a:cubicBezTo>
                    <a:cubicBezTo>
                      <a:pt x="373" y="149"/>
                      <a:pt x="378" y="150"/>
                      <a:pt x="383" y="152"/>
                    </a:cubicBezTo>
                    <a:cubicBezTo>
                      <a:pt x="438" y="505"/>
                      <a:pt x="542" y="851"/>
                      <a:pt x="692" y="1178"/>
                    </a:cubicBezTo>
                    <a:lnTo>
                      <a:pt x="692" y="1178"/>
                    </a:lnTo>
                    <a:lnTo>
                      <a:pt x="635" y="1051"/>
                    </a:lnTo>
                    <a:lnTo>
                      <a:pt x="344" y="1210"/>
                    </a:lnTo>
                    <a:lnTo>
                      <a:pt x="342" y="1348"/>
                    </a:lnTo>
                    <a:lnTo>
                      <a:pt x="344" y="1210"/>
                    </a:lnTo>
                    <a:lnTo>
                      <a:pt x="53" y="1050"/>
                    </a:lnTo>
                    <a:lnTo>
                      <a:pt x="0" y="1178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pic>
          <p:nvPicPr>
            <p:cNvPr id="196" name="Picture 784"/>
            <p:cNvPicPr>
              <a:picLocks noChangeAspect="1" noChangeArrowheads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068" y="1794583"/>
              <a:ext cx="860425" cy="573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" name="Rectangle 785"/>
            <p:cNvSpPr>
              <a:spLocks noChangeArrowheads="1"/>
            </p:cNvSpPr>
            <p:nvPr/>
          </p:nvSpPr>
          <p:spPr bwMode="auto">
            <a:xfrm>
              <a:off x="2527855" y="1981908"/>
              <a:ext cx="368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Internet</a:t>
              </a:r>
              <a:endParaRPr lang="en-US" altLang="ko-KR" dirty="0"/>
            </a:p>
          </p:txBody>
        </p:sp>
        <p:sp>
          <p:nvSpPr>
            <p:cNvPr id="198" name="Line 786"/>
            <p:cNvSpPr>
              <a:spLocks noChangeShapeType="1"/>
            </p:cNvSpPr>
            <p:nvPr/>
          </p:nvSpPr>
          <p:spPr bwMode="auto">
            <a:xfrm>
              <a:off x="1537255" y="4023518"/>
              <a:ext cx="0" cy="314325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9" name="Line 787"/>
            <p:cNvSpPr>
              <a:spLocks noChangeShapeType="1"/>
            </p:cNvSpPr>
            <p:nvPr/>
          </p:nvSpPr>
          <p:spPr bwMode="auto">
            <a:xfrm>
              <a:off x="1502330" y="3552031"/>
              <a:ext cx="1135063" cy="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0" name="Line 788"/>
            <p:cNvSpPr>
              <a:spLocks noChangeShapeType="1"/>
            </p:cNvSpPr>
            <p:nvPr/>
          </p:nvSpPr>
          <p:spPr bwMode="auto">
            <a:xfrm>
              <a:off x="2794555" y="2175668"/>
              <a:ext cx="0" cy="1376362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1" name="Freeform 789"/>
            <p:cNvSpPr>
              <a:spLocks/>
            </p:cNvSpPr>
            <p:nvPr/>
          </p:nvSpPr>
          <p:spPr bwMode="auto">
            <a:xfrm>
              <a:off x="2734230" y="3550443"/>
              <a:ext cx="112713" cy="36512"/>
            </a:xfrm>
            <a:custGeom>
              <a:avLst/>
              <a:gdLst>
                <a:gd name="T0" fmla="*/ 122 w 219"/>
                <a:gd name="T1" fmla="*/ 72 h 72"/>
                <a:gd name="T2" fmla="*/ 218 w 219"/>
                <a:gd name="T3" fmla="*/ 22 h 72"/>
                <a:gd name="T4" fmla="*/ 170 w 219"/>
                <a:gd name="T5" fmla="*/ 0 h 72"/>
                <a:gd name="T6" fmla="*/ 0 w 219"/>
                <a:gd name="T7" fmla="*/ 72 h 72"/>
                <a:gd name="T8" fmla="*/ 122 w 219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72">
                  <a:moveTo>
                    <a:pt x="122" y="72"/>
                  </a:moveTo>
                  <a:cubicBezTo>
                    <a:pt x="178" y="69"/>
                    <a:pt x="219" y="47"/>
                    <a:pt x="218" y="22"/>
                  </a:cubicBezTo>
                  <a:cubicBezTo>
                    <a:pt x="215" y="11"/>
                    <a:pt x="195" y="2"/>
                    <a:pt x="170" y="0"/>
                  </a:cubicBezTo>
                  <a:lnTo>
                    <a:pt x="0" y="72"/>
                  </a:lnTo>
                  <a:lnTo>
                    <a:pt x="122" y="72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2" name="Rectangle 790"/>
            <p:cNvSpPr>
              <a:spLocks noChangeArrowheads="1"/>
            </p:cNvSpPr>
            <p:nvPr/>
          </p:nvSpPr>
          <p:spPr bwMode="auto">
            <a:xfrm>
              <a:off x="2545318" y="3483768"/>
              <a:ext cx="277813" cy="7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3" name="Rectangle 791"/>
            <p:cNvSpPr>
              <a:spLocks noChangeArrowheads="1"/>
            </p:cNvSpPr>
            <p:nvPr/>
          </p:nvSpPr>
          <p:spPr bwMode="auto">
            <a:xfrm>
              <a:off x="2545318" y="3491706"/>
              <a:ext cx="277813" cy="793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4" name="Rectangle 792"/>
            <p:cNvSpPr>
              <a:spLocks noChangeArrowheads="1"/>
            </p:cNvSpPr>
            <p:nvPr/>
          </p:nvSpPr>
          <p:spPr bwMode="auto">
            <a:xfrm>
              <a:off x="2545318" y="3499643"/>
              <a:ext cx="277813" cy="7937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5" name="Rectangle 793"/>
            <p:cNvSpPr>
              <a:spLocks noChangeArrowheads="1"/>
            </p:cNvSpPr>
            <p:nvPr/>
          </p:nvSpPr>
          <p:spPr bwMode="auto">
            <a:xfrm>
              <a:off x="2545318" y="3507581"/>
              <a:ext cx="277813" cy="7937"/>
            </a:xfrm>
            <a:prstGeom prst="rect">
              <a:avLst/>
            </a:pr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" name="Rectangle 794"/>
            <p:cNvSpPr>
              <a:spLocks noChangeArrowheads="1"/>
            </p:cNvSpPr>
            <p:nvPr/>
          </p:nvSpPr>
          <p:spPr bwMode="auto">
            <a:xfrm>
              <a:off x="2545318" y="3515518"/>
              <a:ext cx="277813" cy="9525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" name="Rectangle 795"/>
            <p:cNvSpPr>
              <a:spLocks noChangeArrowheads="1"/>
            </p:cNvSpPr>
            <p:nvPr/>
          </p:nvSpPr>
          <p:spPr bwMode="auto">
            <a:xfrm>
              <a:off x="2545318" y="3525043"/>
              <a:ext cx="277813" cy="7937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" name="Rectangle 796"/>
            <p:cNvSpPr>
              <a:spLocks noChangeArrowheads="1"/>
            </p:cNvSpPr>
            <p:nvPr/>
          </p:nvSpPr>
          <p:spPr bwMode="auto">
            <a:xfrm>
              <a:off x="2545318" y="3532981"/>
              <a:ext cx="277813" cy="7937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" name="Rectangle 797"/>
            <p:cNvSpPr>
              <a:spLocks noChangeArrowheads="1"/>
            </p:cNvSpPr>
            <p:nvPr/>
          </p:nvSpPr>
          <p:spPr bwMode="auto">
            <a:xfrm>
              <a:off x="2545318" y="3540918"/>
              <a:ext cx="277813" cy="7937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" name="Rectangle 798"/>
            <p:cNvSpPr>
              <a:spLocks noChangeArrowheads="1"/>
            </p:cNvSpPr>
            <p:nvPr/>
          </p:nvSpPr>
          <p:spPr bwMode="auto">
            <a:xfrm>
              <a:off x="2545318" y="3548856"/>
              <a:ext cx="277813" cy="7937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" name="Rectangle 799"/>
            <p:cNvSpPr>
              <a:spLocks noChangeArrowheads="1"/>
            </p:cNvSpPr>
            <p:nvPr/>
          </p:nvSpPr>
          <p:spPr bwMode="auto">
            <a:xfrm>
              <a:off x="2545318" y="3556793"/>
              <a:ext cx="277813" cy="7937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" name="Freeform 800"/>
            <p:cNvSpPr>
              <a:spLocks/>
            </p:cNvSpPr>
            <p:nvPr/>
          </p:nvSpPr>
          <p:spPr bwMode="auto">
            <a:xfrm>
              <a:off x="2559605" y="3493293"/>
              <a:ext cx="261938" cy="65087"/>
            </a:xfrm>
            <a:custGeom>
              <a:avLst/>
              <a:gdLst>
                <a:gd name="T0" fmla="*/ 0 w 512"/>
                <a:gd name="T1" fmla="*/ 42 h 128"/>
                <a:gd name="T2" fmla="*/ 77 w 512"/>
                <a:gd name="T3" fmla="*/ 62 h 128"/>
                <a:gd name="T4" fmla="*/ 77 w 512"/>
                <a:gd name="T5" fmla="*/ 62 h 128"/>
                <a:gd name="T6" fmla="*/ 265 w 512"/>
                <a:gd name="T7" fmla="*/ 109 h 128"/>
                <a:gd name="T8" fmla="*/ 265 w 512"/>
                <a:gd name="T9" fmla="*/ 109 h 128"/>
                <a:gd name="T10" fmla="*/ 342 w 512"/>
                <a:gd name="T11" fmla="*/ 128 h 128"/>
                <a:gd name="T12" fmla="*/ 512 w 512"/>
                <a:gd name="T13" fmla="*/ 86 h 128"/>
                <a:gd name="T14" fmla="*/ 169 w 512"/>
                <a:gd name="T15" fmla="*/ 0 h 128"/>
                <a:gd name="T16" fmla="*/ 0 w 512"/>
                <a:gd name="T17" fmla="*/ 4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128">
                  <a:moveTo>
                    <a:pt x="0" y="42"/>
                  </a:moveTo>
                  <a:lnTo>
                    <a:pt x="77" y="62"/>
                  </a:lnTo>
                  <a:lnTo>
                    <a:pt x="77" y="62"/>
                  </a:lnTo>
                  <a:cubicBezTo>
                    <a:pt x="106" y="94"/>
                    <a:pt x="184" y="114"/>
                    <a:pt x="265" y="109"/>
                  </a:cubicBezTo>
                  <a:lnTo>
                    <a:pt x="265" y="109"/>
                  </a:lnTo>
                  <a:lnTo>
                    <a:pt x="342" y="128"/>
                  </a:lnTo>
                  <a:lnTo>
                    <a:pt x="512" y="86"/>
                  </a:lnTo>
                  <a:lnTo>
                    <a:pt x="169" y="0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13" name="Picture 801"/>
            <p:cNvPicPr>
              <a:picLocks noChangeAspect="1" noChangeArrowheads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705" y="3525043"/>
              <a:ext cx="106363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" name="Freeform 802"/>
            <p:cNvSpPr>
              <a:spLocks/>
            </p:cNvSpPr>
            <p:nvPr/>
          </p:nvSpPr>
          <p:spPr bwMode="auto">
            <a:xfrm>
              <a:off x="2734230" y="3537743"/>
              <a:ext cx="87313" cy="49212"/>
            </a:xfrm>
            <a:custGeom>
              <a:avLst/>
              <a:gdLst>
                <a:gd name="T0" fmla="*/ 0 w 55"/>
                <a:gd name="T1" fmla="*/ 31 h 31"/>
                <a:gd name="T2" fmla="*/ 52 w 55"/>
                <a:gd name="T3" fmla="*/ 18 h 31"/>
                <a:gd name="T4" fmla="*/ 52 w 55"/>
                <a:gd name="T5" fmla="*/ 15 h 31"/>
                <a:gd name="T6" fmla="*/ 55 w 55"/>
                <a:gd name="T7" fmla="*/ 15 h 31"/>
                <a:gd name="T8" fmla="*/ 55 w 55"/>
                <a:gd name="T9" fmla="*/ 0 h 31"/>
                <a:gd name="T10" fmla="*/ 0 w 55"/>
                <a:gd name="T11" fmla="*/ 13 h 31"/>
                <a:gd name="T12" fmla="*/ 0 w 55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52" y="18"/>
                  </a:lnTo>
                  <a:lnTo>
                    <a:pt x="52" y="15"/>
                  </a:lnTo>
                  <a:lnTo>
                    <a:pt x="55" y="15"/>
                  </a:lnTo>
                  <a:lnTo>
                    <a:pt x="55" y="0"/>
                  </a:lnTo>
                  <a:lnTo>
                    <a:pt x="0" y="13"/>
                  </a:lnTo>
                  <a:lnTo>
                    <a:pt x="0" y="31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15" name="Picture 803"/>
            <p:cNvPicPr>
              <a:picLocks noChangeAspect="1" noChangeArrowheads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318" y="3499643"/>
              <a:ext cx="196850" cy="9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6" name="Picture 804"/>
            <p:cNvPicPr>
              <a:picLocks noChangeAspect="1" noChangeArrowheads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318" y="3499643"/>
              <a:ext cx="196850" cy="9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" name="Freeform 805"/>
            <p:cNvSpPr>
              <a:spLocks/>
            </p:cNvSpPr>
            <p:nvPr/>
          </p:nvSpPr>
          <p:spPr bwMode="auto">
            <a:xfrm>
              <a:off x="2559605" y="3513931"/>
              <a:ext cx="174625" cy="73025"/>
            </a:xfrm>
            <a:custGeom>
              <a:avLst/>
              <a:gdLst>
                <a:gd name="T0" fmla="*/ 0 w 342"/>
                <a:gd name="T1" fmla="*/ 48 h 141"/>
                <a:gd name="T2" fmla="*/ 9 w 342"/>
                <a:gd name="T3" fmla="*/ 51 h 141"/>
                <a:gd name="T4" fmla="*/ 9 w 342"/>
                <a:gd name="T5" fmla="*/ 58 h 141"/>
                <a:gd name="T6" fmla="*/ 77 w 342"/>
                <a:gd name="T7" fmla="*/ 75 h 141"/>
                <a:gd name="T8" fmla="*/ 77 w 342"/>
                <a:gd name="T9" fmla="*/ 75 h 141"/>
                <a:gd name="T10" fmla="*/ 265 w 342"/>
                <a:gd name="T11" fmla="*/ 122 h 141"/>
                <a:gd name="T12" fmla="*/ 265 w 342"/>
                <a:gd name="T13" fmla="*/ 122 h 141"/>
                <a:gd name="T14" fmla="*/ 342 w 342"/>
                <a:gd name="T15" fmla="*/ 141 h 141"/>
                <a:gd name="T16" fmla="*/ 342 w 342"/>
                <a:gd name="T17" fmla="*/ 86 h 141"/>
                <a:gd name="T18" fmla="*/ 265 w 342"/>
                <a:gd name="T19" fmla="*/ 67 h 141"/>
                <a:gd name="T20" fmla="*/ 265 w 342"/>
                <a:gd name="T21" fmla="*/ 67 h 141"/>
                <a:gd name="T22" fmla="*/ 77 w 342"/>
                <a:gd name="T23" fmla="*/ 20 h 141"/>
                <a:gd name="T24" fmla="*/ 77 w 342"/>
                <a:gd name="T25" fmla="*/ 20 h 141"/>
                <a:gd name="T26" fmla="*/ 0 w 342"/>
                <a:gd name="T27" fmla="*/ 0 h 141"/>
                <a:gd name="T28" fmla="*/ 0 w 342"/>
                <a:gd name="T29" fmla="*/ 4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2" h="141">
                  <a:moveTo>
                    <a:pt x="0" y="48"/>
                  </a:moveTo>
                  <a:lnTo>
                    <a:pt x="9" y="51"/>
                  </a:lnTo>
                  <a:lnTo>
                    <a:pt x="9" y="58"/>
                  </a:lnTo>
                  <a:lnTo>
                    <a:pt x="77" y="75"/>
                  </a:lnTo>
                  <a:lnTo>
                    <a:pt x="77" y="75"/>
                  </a:lnTo>
                  <a:cubicBezTo>
                    <a:pt x="106" y="108"/>
                    <a:pt x="184" y="127"/>
                    <a:pt x="265" y="122"/>
                  </a:cubicBezTo>
                  <a:lnTo>
                    <a:pt x="265" y="122"/>
                  </a:lnTo>
                  <a:lnTo>
                    <a:pt x="342" y="141"/>
                  </a:lnTo>
                  <a:lnTo>
                    <a:pt x="342" y="86"/>
                  </a:lnTo>
                  <a:lnTo>
                    <a:pt x="265" y="67"/>
                  </a:lnTo>
                  <a:lnTo>
                    <a:pt x="265" y="67"/>
                  </a:lnTo>
                  <a:cubicBezTo>
                    <a:pt x="184" y="72"/>
                    <a:pt x="106" y="52"/>
                    <a:pt x="77" y="20"/>
                  </a:cubicBezTo>
                  <a:lnTo>
                    <a:pt x="77" y="20"/>
                  </a:lnTo>
                  <a:lnTo>
                    <a:pt x="0" y="0"/>
                  </a:lnTo>
                  <a:lnTo>
                    <a:pt x="0" y="4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8" name="Freeform 806"/>
            <p:cNvSpPr>
              <a:spLocks/>
            </p:cNvSpPr>
            <p:nvPr/>
          </p:nvSpPr>
          <p:spPr bwMode="auto">
            <a:xfrm>
              <a:off x="2559605" y="3493293"/>
              <a:ext cx="261938" cy="93662"/>
            </a:xfrm>
            <a:custGeom>
              <a:avLst/>
              <a:gdLst>
                <a:gd name="T0" fmla="*/ 0 w 512"/>
                <a:gd name="T1" fmla="*/ 43 h 184"/>
                <a:gd name="T2" fmla="*/ 0 w 512"/>
                <a:gd name="T3" fmla="*/ 91 h 184"/>
                <a:gd name="T4" fmla="*/ 9 w 512"/>
                <a:gd name="T5" fmla="*/ 94 h 184"/>
                <a:gd name="T6" fmla="*/ 9 w 512"/>
                <a:gd name="T7" fmla="*/ 101 h 184"/>
                <a:gd name="T8" fmla="*/ 77 w 512"/>
                <a:gd name="T9" fmla="*/ 118 h 184"/>
                <a:gd name="T10" fmla="*/ 77 w 512"/>
                <a:gd name="T11" fmla="*/ 118 h 184"/>
                <a:gd name="T12" fmla="*/ 265 w 512"/>
                <a:gd name="T13" fmla="*/ 165 h 184"/>
                <a:gd name="T14" fmla="*/ 265 w 512"/>
                <a:gd name="T15" fmla="*/ 165 h 184"/>
                <a:gd name="T16" fmla="*/ 342 w 512"/>
                <a:gd name="T17" fmla="*/ 184 h 184"/>
                <a:gd name="T18" fmla="*/ 504 w 512"/>
                <a:gd name="T19" fmla="*/ 144 h 184"/>
                <a:gd name="T20" fmla="*/ 504 w 512"/>
                <a:gd name="T21" fmla="*/ 136 h 184"/>
                <a:gd name="T22" fmla="*/ 512 w 512"/>
                <a:gd name="T23" fmla="*/ 135 h 184"/>
                <a:gd name="T24" fmla="*/ 512 w 512"/>
                <a:gd name="T25" fmla="*/ 87 h 184"/>
                <a:gd name="T26" fmla="*/ 171 w 512"/>
                <a:gd name="T27" fmla="*/ 0 h 184"/>
                <a:gd name="T28" fmla="*/ 0 w 512"/>
                <a:gd name="T29" fmla="*/ 4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2" h="184">
                  <a:moveTo>
                    <a:pt x="0" y="43"/>
                  </a:moveTo>
                  <a:lnTo>
                    <a:pt x="0" y="91"/>
                  </a:lnTo>
                  <a:lnTo>
                    <a:pt x="9" y="94"/>
                  </a:lnTo>
                  <a:lnTo>
                    <a:pt x="9" y="101"/>
                  </a:lnTo>
                  <a:lnTo>
                    <a:pt x="77" y="118"/>
                  </a:lnTo>
                  <a:lnTo>
                    <a:pt x="77" y="118"/>
                  </a:lnTo>
                  <a:cubicBezTo>
                    <a:pt x="106" y="151"/>
                    <a:pt x="184" y="170"/>
                    <a:pt x="265" y="165"/>
                  </a:cubicBezTo>
                  <a:lnTo>
                    <a:pt x="265" y="165"/>
                  </a:lnTo>
                  <a:lnTo>
                    <a:pt x="342" y="184"/>
                  </a:lnTo>
                  <a:lnTo>
                    <a:pt x="504" y="144"/>
                  </a:lnTo>
                  <a:lnTo>
                    <a:pt x="504" y="136"/>
                  </a:lnTo>
                  <a:lnTo>
                    <a:pt x="512" y="135"/>
                  </a:lnTo>
                  <a:lnTo>
                    <a:pt x="512" y="87"/>
                  </a:lnTo>
                  <a:lnTo>
                    <a:pt x="171" y="0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19" name="Picture 807"/>
            <p:cNvPicPr>
              <a:picLocks noChangeAspect="1" noChangeArrowheads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193" y="3507581"/>
              <a:ext cx="41275" cy="3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808"/>
            <p:cNvPicPr>
              <a:picLocks noChangeAspect="1" noChangeArrowheads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193" y="3507581"/>
              <a:ext cx="41275" cy="3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" name="Freeform 809"/>
            <p:cNvSpPr>
              <a:spLocks/>
            </p:cNvSpPr>
            <p:nvPr/>
          </p:nvSpPr>
          <p:spPr bwMode="auto">
            <a:xfrm>
              <a:off x="2570718" y="3521868"/>
              <a:ext cx="20638" cy="12700"/>
            </a:xfrm>
            <a:custGeom>
              <a:avLst/>
              <a:gdLst>
                <a:gd name="T0" fmla="*/ 0 w 13"/>
                <a:gd name="T1" fmla="*/ 5 h 8"/>
                <a:gd name="T2" fmla="*/ 13 w 13"/>
                <a:gd name="T3" fmla="*/ 8 h 8"/>
                <a:gd name="T4" fmla="*/ 13 w 13"/>
                <a:gd name="T5" fmla="*/ 3 h 8"/>
                <a:gd name="T6" fmla="*/ 0 w 13"/>
                <a:gd name="T7" fmla="*/ 0 h 8"/>
                <a:gd name="T8" fmla="*/ 0 w 13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0" y="5"/>
                  </a:moveTo>
                  <a:lnTo>
                    <a:pt x="13" y="8"/>
                  </a:lnTo>
                  <a:lnTo>
                    <a:pt x="1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22" name="Picture 810"/>
            <p:cNvPicPr>
              <a:picLocks noChangeAspect="1" noChangeArrowheads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318" y="3515518"/>
              <a:ext cx="196850" cy="7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811"/>
            <p:cNvPicPr>
              <a:picLocks noChangeAspect="1" noChangeArrowheads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318" y="3515518"/>
              <a:ext cx="196850" cy="7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4" name="Freeform 812"/>
            <p:cNvSpPr>
              <a:spLocks/>
            </p:cNvSpPr>
            <p:nvPr/>
          </p:nvSpPr>
          <p:spPr bwMode="auto">
            <a:xfrm>
              <a:off x="2559605" y="3529806"/>
              <a:ext cx="174625" cy="50800"/>
            </a:xfrm>
            <a:custGeom>
              <a:avLst/>
              <a:gdLst>
                <a:gd name="T0" fmla="*/ 0 w 342"/>
                <a:gd name="T1" fmla="*/ 6 h 99"/>
                <a:gd name="T2" fmla="*/ 0 w 342"/>
                <a:gd name="T3" fmla="*/ 15 h 99"/>
                <a:gd name="T4" fmla="*/ 77 w 342"/>
                <a:gd name="T5" fmla="*/ 33 h 99"/>
                <a:gd name="T6" fmla="*/ 77 w 342"/>
                <a:gd name="T7" fmla="*/ 33 h 99"/>
                <a:gd name="T8" fmla="*/ 265 w 342"/>
                <a:gd name="T9" fmla="*/ 80 h 99"/>
                <a:gd name="T10" fmla="*/ 265 w 342"/>
                <a:gd name="T11" fmla="*/ 80 h 99"/>
                <a:gd name="T12" fmla="*/ 342 w 342"/>
                <a:gd name="T13" fmla="*/ 99 h 99"/>
                <a:gd name="T14" fmla="*/ 342 w 342"/>
                <a:gd name="T15" fmla="*/ 86 h 99"/>
                <a:gd name="T16" fmla="*/ 265 w 342"/>
                <a:gd name="T17" fmla="*/ 66 h 99"/>
                <a:gd name="T18" fmla="*/ 265 w 342"/>
                <a:gd name="T19" fmla="*/ 66 h 99"/>
                <a:gd name="T20" fmla="*/ 77 w 342"/>
                <a:gd name="T21" fmla="*/ 19 h 99"/>
                <a:gd name="T22" fmla="*/ 77 w 342"/>
                <a:gd name="T23" fmla="*/ 19 h 99"/>
                <a:gd name="T24" fmla="*/ 0 w 342"/>
                <a:gd name="T25" fmla="*/ 0 h 99"/>
                <a:gd name="T26" fmla="*/ 0 w 342"/>
                <a:gd name="T27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2" h="99">
                  <a:moveTo>
                    <a:pt x="0" y="6"/>
                  </a:moveTo>
                  <a:lnTo>
                    <a:pt x="0" y="15"/>
                  </a:lnTo>
                  <a:lnTo>
                    <a:pt x="77" y="33"/>
                  </a:lnTo>
                  <a:lnTo>
                    <a:pt x="77" y="33"/>
                  </a:lnTo>
                  <a:cubicBezTo>
                    <a:pt x="106" y="66"/>
                    <a:pt x="184" y="85"/>
                    <a:pt x="265" y="80"/>
                  </a:cubicBezTo>
                  <a:lnTo>
                    <a:pt x="265" y="80"/>
                  </a:lnTo>
                  <a:lnTo>
                    <a:pt x="342" y="99"/>
                  </a:lnTo>
                  <a:lnTo>
                    <a:pt x="342" y="86"/>
                  </a:lnTo>
                  <a:lnTo>
                    <a:pt x="265" y="66"/>
                  </a:lnTo>
                  <a:lnTo>
                    <a:pt x="265" y="66"/>
                  </a:lnTo>
                  <a:cubicBezTo>
                    <a:pt x="184" y="71"/>
                    <a:pt x="106" y="52"/>
                    <a:pt x="77" y="19"/>
                  </a:cubicBezTo>
                  <a:lnTo>
                    <a:pt x="77" y="19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" name="Freeform 813"/>
            <p:cNvSpPr>
              <a:spLocks/>
            </p:cNvSpPr>
            <p:nvPr/>
          </p:nvSpPr>
          <p:spPr bwMode="auto">
            <a:xfrm>
              <a:off x="2631043" y="3540918"/>
              <a:ext cx="9525" cy="11112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1 h 7"/>
                <a:gd name="T4" fmla="*/ 0 w 6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0" y="1"/>
                  </a:lnTo>
                  <a:lnTo>
                    <a:pt x="0" y="7"/>
                  </a:lnTo>
                </a:path>
              </a:pathLst>
            </a:custGeom>
            <a:noFill/>
            <a:ln w="7938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" name="Freeform 814"/>
            <p:cNvSpPr>
              <a:spLocks/>
            </p:cNvSpPr>
            <p:nvPr/>
          </p:nvSpPr>
          <p:spPr bwMode="auto">
            <a:xfrm>
              <a:off x="2642155" y="3544093"/>
              <a:ext cx="7938" cy="12700"/>
            </a:xfrm>
            <a:custGeom>
              <a:avLst/>
              <a:gdLst>
                <a:gd name="T0" fmla="*/ 5 w 5"/>
                <a:gd name="T1" fmla="*/ 0 h 8"/>
                <a:gd name="T2" fmla="*/ 0 w 5"/>
                <a:gd name="T3" fmla="*/ 1 h 8"/>
                <a:gd name="T4" fmla="*/ 0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0"/>
                  </a:moveTo>
                  <a:lnTo>
                    <a:pt x="0" y="1"/>
                  </a:lnTo>
                  <a:lnTo>
                    <a:pt x="0" y="8"/>
                  </a:lnTo>
                </a:path>
              </a:pathLst>
            </a:custGeom>
            <a:noFill/>
            <a:ln w="7938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" name="Freeform 815"/>
            <p:cNvSpPr>
              <a:spLocks/>
            </p:cNvSpPr>
            <p:nvPr/>
          </p:nvSpPr>
          <p:spPr bwMode="auto">
            <a:xfrm>
              <a:off x="2653268" y="3545681"/>
              <a:ext cx="9525" cy="12700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1 h 8"/>
                <a:gd name="T4" fmla="*/ 0 w 6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0" y="1"/>
                  </a:lnTo>
                  <a:lnTo>
                    <a:pt x="0" y="8"/>
                  </a:lnTo>
                </a:path>
              </a:pathLst>
            </a:custGeom>
            <a:noFill/>
            <a:ln w="7938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8" name="Freeform 816"/>
            <p:cNvSpPr>
              <a:spLocks/>
            </p:cNvSpPr>
            <p:nvPr/>
          </p:nvSpPr>
          <p:spPr bwMode="auto">
            <a:xfrm>
              <a:off x="2613580" y="3536156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1 h 6"/>
                <a:gd name="T4" fmla="*/ 1 w 6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1"/>
                  </a:lnTo>
                  <a:lnTo>
                    <a:pt x="1" y="6"/>
                  </a:lnTo>
                </a:path>
              </a:pathLst>
            </a:custGeom>
            <a:noFill/>
            <a:ln w="7938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9" name="Freeform 817"/>
            <p:cNvSpPr>
              <a:spLocks/>
            </p:cNvSpPr>
            <p:nvPr/>
          </p:nvSpPr>
          <p:spPr bwMode="auto">
            <a:xfrm>
              <a:off x="2623105" y="3539331"/>
              <a:ext cx="7938" cy="9525"/>
            </a:xfrm>
            <a:custGeom>
              <a:avLst/>
              <a:gdLst>
                <a:gd name="T0" fmla="*/ 5 w 5"/>
                <a:gd name="T1" fmla="*/ 0 h 6"/>
                <a:gd name="T2" fmla="*/ 0 w 5"/>
                <a:gd name="T3" fmla="*/ 1 h 6"/>
                <a:gd name="T4" fmla="*/ 0 w 5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0" y="1"/>
                  </a:lnTo>
                  <a:lnTo>
                    <a:pt x="0" y="6"/>
                  </a:lnTo>
                </a:path>
              </a:pathLst>
            </a:custGeom>
            <a:noFill/>
            <a:ln w="7938" cap="rnd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0" name="Rectangle 818"/>
            <p:cNvSpPr>
              <a:spLocks noChangeArrowheads="1"/>
            </p:cNvSpPr>
            <p:nvPr/>
          </p:nvSpPr>
          <p:spPr bwMode="auto">
            <a:xfrm>
              <a:off x="2200830" y="3375818"/>
              <a:ext cx="4349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Router R</a:t>
              </a:r>
              <a:endParaRPr lang="en-US" altLang="ko-KR"/>
            </a:p>
          </p:txBody>
        </p:sp>
        <p:sp>
          <p:nvSpPr>
            <p:cNvPr id="231" name="Rectangle 819"/>
            <p:cNvSpPr>
              <a:spLocks noChangeArrowheads="1"/>
            </p:cNvSpPr>
            <p:nvPr/>
          </p:nvSpPr>
          <p:spPr bwMode="auto">
            <a:xfrm>
              <a:off x="2553255" y="3375818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ko-KR"/>
            </a:p>
          </p:txBody>
        </p:sp>
        <p:sp>
          <p:nvSpPr>
            <p:cNvPr id="232" name="Rectangle 820"/>
            <p:cNvSpPr>
              <a:spLocks noChangeArrowheads="1"/>
            </p:cNvSpPr>
            <p:nvPr/>
          </p:nvSpPr>
          <p:spPr bwMode="auto">
            <a:xfrm>
              <a:off x="2413555" y="2481970"/>
              <a:ext cx="20478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ko-KR"/>
            </a:p>
          </p:txBody>
        </p:sp>
        <p:sp>
          <p:nvSpPr>
            <p:cNvPr id="233" name="Rectangle 821"/>
            <p:cNvSpPr>
              <a:spLocks noChangeArrowheads="1"/>
            </p:cNvSpPr>
            <p:nvPr/>
          </p:nvSpPr>
          <p:spPr bwMode="auto">
            <a:xfrm>
              <a:off x="2553255" y="2481970"/>
              <a:ext cx="2381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MB  </a:t>
              </a:r>
              <a:endParaRPr lang="en-US" altLang="ko-KR"/>
            </a:p>
          </p:txBody>
        </p:sp>
        <p:sp>
          <p:nvSpPr>
            <p:cNvPr id="234" name="Rectangle 822"/>
            <p:cNvSpPr>
              <a:spLocks noChangeArrowheads="1"/>
            </p:cNvSpPr>
            <p:nvPr/>
          </p:nvSpPr>
          <p:spPr bwMode="auto">
            <a:xfrm>
              <a:off x="2405618" y="2588333"/>
              <a:ext cx="3937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internet </a:t>
              </a:r>
              <a:endParaRPr lang="en-US" altLang="ko-KR"/>
            </a:p>
          </p:txBody>
        </p:sp>
        <p:sp>
          <p:nvSpPr>
            <p:cNvPr id="235" name="Rectangle 823"/>
            <p:cNvSpPr>
              <a:spLocks noChangeArrowheads="1"/>
            </p:cNvSpPr>
            <p:nvPr/>
          </p:nvSpPr>
          <p:spPr bwMode="auto">
            <a:xfrm>
              <a:off x="2340530" y="2694695"/>
              <a:ext cx="5159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connection</a:t>
              </a:r>
              <a:endParaRPr lang="en-US" altLang="ko-KR"/>
            </a:p>
          </p:txBody>
        </p:sp>
        <p:grpSp>
          <p:nvGrpSpPr>
            <p:cNvPr id="236" name="Group 828"/>
            <p:cNvGrpSpPr>
              <a:grpSpLocks/>
            </p:cNvGrpSpPr>
            <p:nvPr/>
          </p:nvGrpSpPr>
          <p:grpSpPr bwMode="auto">
            <a:xfrm>
              <a:off x="2351643" y="1699333"/>
              <a:ext cx="147638" cy="341312"/>
              <a:chOff x="1387" y="1157"/>
              <a:chExt cx="93" cy="215"/>
            </a:xfrm>
          </p:grpSpPr>
          <p:sp>
            <p:nvSpPr>
              <p:cNvPr id="394" name="Freeform 824"/>
              <p:cNvSpPr>
                <a:spLocks/>
              </p:cNvSpPr>
              <p:nvPr/>
            </p:nvSpPr>
            <p:spPr bwMode="auto">
              <a:xfrm>
                <a:off x="1394" y="1202"/>
                <a:ext cx="79" cy="151"/>
              </a:xfrm>
              <a:custGeom>
                <a:avLst/>
                <a:gdLst>
                  <a:gd name="T0" fmla="*/ 40 w 79"/>
                  <a:gd name="T1" fmla="*/ 151 h 151"/>
                  <a:gd name="T2" fmla="*/ 79 w 79"/>
                  <a:gd name="T3" fmla="*/ 129 h 151"/>
                  <a:gd name="T4" fmla="*/ 14 w 79"/>
                  <a:gd name="T5" fmla="*/ 91 h 151"/>
                  <a:gd name="T6" fmla="*/ 59 w 79"/>
                  <a:gd name="T7" fmla="*/ 66 h 151"/>
                  <a:gd name="T8" fmla="*/ 25 w 79"/>
                  <a:gd name="T9" fmla="*/ 47 h 151"/>
                  <a:gd name="T10" fmla="*/ 51 w 79"/>
                  <a:gd name="T11" fmla="*/ 32 h 151"/>
                  <a:gd name="T12" fmla="*/ 30 w 79"/>
                  <a:gd name="T13" fmla="*/ 20 h 151"/>
                  <a:gd name="T14" fmla="*/ 46 w 79"/>
                  <a:gd name="T15" fmla="*/ 11 h 151"/>
                  <a:gd name="T16" fmla="*/ 34 w 79"/>
                  <a:gd name="T17" fmla="*/ 4 h 151"/>
                  <a:gd name="T18" fmla="*/ 39 w 79"/>
                  <a:gd name="T19" fmla="*/ 0 h 151"/>
                  <a:gd name="T20" fmla="*/ 45 w 79"/>
                  <a:gd name="T21" fmla="*/ 4 h 151"/>
                  <a:gd name="T22" fmla="*/ 32 w 79"/>
                  <a:gd name="T23" fmla="*/ 11 h 151"/>
                  <a:gd name="T24" fmla="*/ 48 w 79"/>
                  <a:gd name="T25" fmla="*/ 20 h 151"/>
                  <a:gd name="T26" fmla="*/ 28 w 79"/>
                  <a:gd name="T27" fmla="*/ 32 h 151"/>
                  <a:gd name="T28" fmla="*/ 53 w 79"/>
                  <a:gd name="T29" fmla="*/ 47 h 151"/>
                  <a:gd name="T30" fmla="*/ 20 w 79"/>
                  <a:gd name="T31" fmla="*/ 66 h 151"/>
                  <a:gd name="T32" fmla="*/ 65 w 79"/>
                  <a:gd name="T33" fmla="*/ 91 h 151"/>
                  <a:gd name="T34" fmla="*/ 0 w 79"/>
                  <a:gd name="T35" fmla="*/ 129 h 151"/>
                  <a:gd name="T36" fmla="*/ 40 w 79"/>
                  <a:gd name="T37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" h="151">
                    <a:moveTo>
                      <a:pt x="40" y="151"/>
                    </a:moveTo>
                    <a:lnTo>
                      <a:pt x="79" y="129"/>
                    </a:lnTo>
                    <a:lnTo>
                      <a:pt x="14" y="91"/>
                    </a:lnTo>
                    <a:lnTo>
                      <a:pt x="59" y="66"/>
                    </a:lnTo>
                    <a:lnTo>
                      <a:pt x="25" y="47"/>
                    </a:lnTo>
                    <a:lnTo>
                      <a:pt x="51" y="32"/>
                    </a:lnTo>
                    <a:lnTo>
                      <a:pt x="30" y="20"/>
                    </a:lnTo>
                    <a:lnTo>
                      <a:pt x="46" y="11"/>
                    </a:lnTo>
                    <a:lnTo>
                      <a:pt x="34" y="4"/>
                    </a:lnTo>
                    <a:lnTo>
                      <a:pt x="39" y="0"/>
                    </a:lnTo>
                    <a:lnTo>
                      <a:pt x="45" y="4"/>
                    </a:lnTo>
                    <a:lnTo>
                      <a:pt x="32" y="11"/>
                    </a:lnTo>
                    <a:lnTo>
                      <a:pt x="48" y="20"/>
                    </a:lnTo>
                    <a:lnTo>
                      <a:pt x="28" y="32"/>
                    </a:lnTo>
                    <a:lnTo>
                      <a:pt x="53" y="47"/>
                    </a:lnTo>
                    <a:lnTo>
                      <a:pt x="20" y="66"/>
                    </a:lnTo>
                    <a:lnTo>
                      <a:pt x="65" y="91"/>
                    </a:lnTo>
                    <a:lnTo>
                      <a:pt x="0" y="129"/>
                    </a:lnTo>
                    <a:lnTo>
                      <a:pt x="40" y="151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95" name="Line 825"/>
              <p:cNvSpPr>
                <a:spLocks noChangeShapeType="1"/>
              </p:cNvSpPr>
              <p:nvPr/>
            </p:nvSpPr>
            <p:spPr bwMode="auto">
              <a:xfrm>
                <a:off x="1433" y="1157"/>
                <a:ext cx="0" cy="215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96" name="Freeform 826"/>
              <p:cNvSpPr>
                <a:spLocks/>
              </p:cNvSpPr>
              <p:nvPr/>
            </p:nvSpPr>
            <p:spPr bwMode="auto">
              <a:xfrm>
                <a:off x="1401" y="1206"/>
                <a:ext cx="65" cy="124"/>
              </a:xfrm>
              <a:custGeom>
                <a:avLst/>
                <a:gdLst>
                  <a:gd name="T0" fmla="*/ 32 w 65"/>
                  <a:gd name="T1" fmla="*/ 124 h 124"/>
                  <a:gd name="T2" fmla="*/ 0 w 65"/>
                  <a:gd name="T3" fmla="*/ 105 h 124"/>
                  <a:gd name="T4" fmla="*/ 55 w 65"/>
                  <a:gd name="T5" fmla="*/ 74 h 124"/>
                  <a:gd name="T6" fmla="*/ 15 w 65"/>
                  <a:gd name="T7" fmla="*/ 52 h 124"/>
                  <a:gd name="T8" fmla="*/ 45 w 65"/>
                  <a:gd name="T9" fmla="*/ 35 h 124"/>
                  <a:gd name="T10" fmla="*/ 22 w 65"/>
                  <a:gd name="T11" fmla="*/ 22 h 124"/>
                  <a:gd name="T12" fmla="*/ 40 w 65"/>
                  <a:gd name="T13" fmla="*/ 11 h 124"/>
                  <a:gd name="T14" fmla="*/ 26 w 65"/>
                  <a:gd name="T15" fmla="*/ 3 h 124"/>
                  <a:gd name="T16" fmla="*/ 32 w 65"/>
                  <a:gd name="T17" fmla="*/ 0 h 124"/>
                  <a:gd name="T18" fmla="*/ 38 w 65"/>
                  <a:gd name="T19" fmla="*/ 3 h 124"/>
                  <a:gd name="T20" fmla="*/ 24 w 65"/>
                  <a:gd name="T21" fmla="*/ 11 h 124"/>
                  <a:gd name="T22" fmla="*/ 43 w 65"/>
                  <a:gd name="T23" fmla="*/ 22 h 124"/>
                  <a:gd name="T24" fmla="*/ 19 w 65"/>
                  <a:gd name="T25" fmla="*/ 35 h 124"/>
                  <a:gd name="T26" fmla="*/ 49 w 65"/>
                  <a:gd name="T27" fmla="*/ 52 h 124"/>
                  <a:gd name="T28" fmla="*/ 10 w 65"/>
                  <a:gd name="T29" fmla="*/ 74 h 124"/>
                  <a:gd name="T30" fmla="*/ 65 w 65"/>
                  <a:gd name="T31" fmla="*/ 106 h 124"/>
                  <a:gd name="T32" fmla="*/ 32 w 65"/>
                  <a:gd name="T3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24">
                    <a:moveTo>
                      <a:pt x="32" y="124"/>
                    </a:moveTo>
                    <a:lnTo>
                      <a:pt x="0" y="105"/>
                    </a:lnTo>
                    <a:lnTo>
                      <a:pt x="55" y="74"/>
                    </a:lnTo>
                    <a:lnTo>
                      <a:pt x="15" y="52"/>
                    </a:lnTo>
                    <a:lnTo>
                      <a:pt x="45" y="35"/>
                    </a:lnTo>
                    <a:lnTo>
                      <a:pt x="22" y="22"/>
                    </a:lnTo>
                    <a:lnTo>
                      <a:pt x="40" y="11"/>
                    </a:lnTo>
                    <a:lnTo>
                      <a:pt x="26" y="3"/>
                    </a:lnTo>
                    <a:lnTo>
                      <a:pt x="32" y="0"/>
                    </a:lnTo>
                    <a:lnTo>
                      <a:pt x="38" y="3"/>
                    </a:lnTo>
                    <a:lnTo>
                      <a:pt x="24" y="11"/>
                    </a:lnTo>
                    <a:lnTo>
                      <a:pt x="43" y="22"/>
                    </a:lnTo>
                    <a:lnTo>
                      <a:pt x="19" y="35"/>
                    </a:lnTo>
                    <a:lnTo>
                      <a:pt x="49" y="52"/>
                    </a:lnTo>
                    <a:lnTo>
                      <a:pt x="10" y="74"/>
                    </a:lnTo>
                    <a:lnTo>
                      <a:pt x="65" y="106"/>
                    </a:lnTo>
                    <a:lnTo>
                      <a:pt x="32" y="12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97" name="Freeform 827"/>
              <p:cNvSpPr>
                <a:spLocks/>
              </p:cNvSpPr>
              <p:nvPr/>
            </p:nvSpPr>
            <p:spPr bwMode="auto">
              <a:xfrm>
                <a:off x="1387" y="1184"/>
                <a:ext cx="93" cy="188"/>
              </a:xfrm>
              <a:custGeom>
                <a:avLst/>
                <a:gdLst>
                  <a:gd name="T0" fmla="*/ 0 w 692"/>
                  <a:gd name="T1" fmla="*/ 1178 h 1348"/>
                  <a:gd name="T2" fmla="*/ 296 w 692"/>
                  <a:gd name="T3" fmla="*/ 152 h 1348"/>
                  <a:gd name="T4" fmla="*/ 296 w 692"/>
                  <a:gd name="T5" fmla="*/ 152 h 1348"/>
                  <a:gd name="T6" fmla="*/ 312 w 692"/>
                  <a:gd name="T7" fmla="*/ 151 h 1348"/>
                  <a:gd name="T8" fmla="*/ 322 w 692"/>
                  <a:gd name="T9" fmla="*/ 0 h 1348"/>
                  <a:gd name="T10" fmla="*/ 359 w 692"/>
                  <a:gd name="T11" fmla="*/ 0 h 1348"/>
                  <a:gd name="T12" fmla="*/ 367 w 692"/>
                  <a:gd name="T13" fmla="*/ 148 h 1348"/>
                  <a:gd name="T14" fmla="*/ 383 w 692"/>
                  <a:gd name="T15" fmla="*/ 152 h 1348"/>
                  <a:gd name="T16" fmla="*/ 692 w 692"/>
                  <a:gd name="T17" fmla="*/ 1178 h 1348"/>
                  <a:gd name="T18" fmla="*/ 692 w 692"/>
                  <a:gd name="T19" fmla="*/ 1178 h 1348"/>
                  <a:gd name="T20" fmla="*/ 635 w 692"/>
                  <a:gd name="T21" fmla="*/ 1051 h 1348"/>
                  <a:gd name="T22" fmla="*/ 344 w 692"/>
                  <a:gd name="T23" fmla="*/ 1210 h 1348"/>
                  <a:gd name="T24" fmla="*/ 342 w 692"/>
                  <a:gd name="T25" fmla="*/ 1348 h 1348"/>
                  <a:gd name="T26" fmla="*/ 344 w 692"/>
                  <a:gd name="T27" fmla="*/ 1210 h 1348"/>
                  <a:gd name="T28" fmla="*/ 53 w 692"/>
                  <a:gd name="T29" fmla="*/ 1050 h 1348"/>
                  <a:gd name="T30" fmla="*/ 0 w 692"/>
                  <a:gd name="T31" fmla="*/ 1178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2" h="1348">
                    <a:moveTo>
                      <a:pt x="0" y="1178"/>
                    </a:moveTo>
                    <a:cubicBezTo>
                      <a:pt x="140" y="848"/>
                      <a:pt x="239" y="504"/>
                      <a:pt x="296" y="152"/>
                    </a:cubicBezTo>
                    <a:lnTo>
                      <a:pt x="296" y="152"/>
                    </a:lnTo>
                    <a:lnTo>
                      <a:pt x="312" y="151"/>
                    </a:lnTo>
                    <a:cubicBezTo>
                      <a:pt x="316" y="101"/>
                      <a:pt x="319" y="50"/>
                      <a:pt x="322" y="0"/>
                    </a:cubicBezTo>
                    <a:cubicBezTo>
                      <a:pt x="334" y="0"/>
                      <a:pt x="347" y="0"/>
                      <a:pt x="359" y="0"/>
                    </a:cubicBezTo>
                    <a:cubicBezTo>
                      <a:pt x="360" y="49"/>
                      <a:pt x="363" y="99"/>
                      <a:pt x="367" y="148"/>
                    </a:cubicBezTo>
                    <a:cubicBezTo>
                      <a:pt x="373" y="149"/>
                      <a:pt x="378" y="150"/>
                      <a:pt x="383" y="152"/>
                    </a:cubicBezTo>
                    <a:cubicBezTo>
                      <a:pt x="438" y="505"/>
                      <a:pt x="542" y="851"/>
                      <a:pt x="692" y="1178"/>
                    </a:cubicBezTo>
                    <a:lnTo>
                      <a:pt x="692" y="1178"/>
                    </a:lnTo>
                    <a:lnTo>
                      <a:pt x="635" y="1051"/>
                    </a:lnTo>
                    <a:lnTo>
                      <a:pt x="344" y="1210"/>
                    </a:lnTo>
                    <a:lnTo>
                      <a:pt x="342" y="1348"/>
                    </a:lnTo>
                    <a:lnTo>
                      <a:pt x="344" y="1210"/>
                    </a:lnTo>
                    <a:lnTo>
                      <a:pt x="53" y="1050"/>
                    </a:lnTo>
                    <a:lnTo>
                      <a:pt x="0" y="1178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37" name="Freeform 829"/>
            <p:cNvSpPr>
              <a:spLocks/>
            </p:cNvSpPr>
            <p:nvPr/>
          </p:nvSpPr>
          <p:spPr bwMode="auto">
            <a:xfrm>
              <a:off x="1483280" y="4374356"/>
              <a:ext cx="79375" cy="42862"/>
            </a:xfrm>
            <a:custGeom>
              <a:avLst/>
              <a:gdLst>
                <a:gd name="T0" fmla="*/ 88 w 155"/>
                <a:gd name="T1" fmla="*/ 82 h 84"/>
                <a:gd name="T2" fmla="*/ 155 w 155"/>
                <a:gd name="T3" fmla="*/ 36 h 84"/>
                <a:gd name="T4" fmla="*/ 154 w 155"/>
                <a:gd name="T5" fmla="*/ 24 h 84"/>
                <a:gd name="T6" fmla="*/ 108 w 155"/>
                <a:gd name="T7" fmla="*/ 4 h 84"/>
                <a:gd name="T8" fmla="*/ 106 w 155"/>
                <a:gd name="T9" fmla="*/ 5 h 84"/>
                <a:gd name="T10" fmla="*/ 0 w 155"/>
                <a:gd name="T11" fmla="*/ 82 h 84"/>
                <a:gd name="T12" fmla="*/ 88 w 155"/>
                <a:gd name="T13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84">
                  <a:moveTo>
                    <a:pt x="88" y="82"/>
                  </a:moveTo>
                  <a:cubicBezTo>
                    <a:pt x="122" y="84"/>
                    <a:pt x="152" y="64"/>
                    <a:pt x="155" y="36"/>
                  </a:cubicBezTo>
                  <a:cubicBezTo>
                    <a:pt x="155" y="32"/>
                    <a:pt x="155" y="28"/>
                    <a:pt x="154" y="24"/>
                  </a:cubicBezTo>
                  <a:cubicBezTo>
                    <a:pt x="149" y="9"/>
                    <a:pt x="128" y="0"/>
                    <a:pt x="108" y="4"/>
                  </a:cubicBezTo>
                  <a:cubicBezTo>
                    <a:pt x="107" y="5"/>
                    <a:pt x="107" y="5"/>
                    <a:pt x="106" y="5"/>
                  </a:cubicBezTo>
                  <a:lnTo>
                    <a:pt x="0" y="82"/>
                  </a:lnTo>
                  <a:lnTo>
                    <a:pt x="88" y="82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38" name="Picture 830"/>
            <p:cNvPicPr>
              <a:picLocks noChangeAspect="1" noChangeArrowheads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168" y="4344193"/>
              <a:ext cx="73025" cy="8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" name="Picture 831"/>
            <p:cNvPicPr>
              <a:picLocks noChangeAspect="1" noChangeArrowheads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168" y="4344193"/>
              <a:ext cx="73025" cy="8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" name="Freeform 832"/>
            <p:cNvSpPr>
              <a:spLocks/>
            </p:cNvSpPr>
            <p:nvPr/>
          </p:nvSpPr>
          <p:spPr bwMode="auto">
            <a:xfrm>
              <a:off x="1483280" y="4356893"/>
              <a:ext cx="53975" cy="60325"/>
            </a:xfrm>
            <a:custGeom>
              <a:avLst/>
              <a:gdLst>
                <a:gd name="T0" fmla="*/ 0 w 34"/>
                <a:gd name="T1" fmla="*/ 38 h 38"/>
                <a:gd name="T2" fmla="*/ 31 w 34"/>
                <a:gd name="T3" fmla="*/ 25 h 38"/>
                <a:gd name="T4" fmla="*/ 31 w 34"/>
                <a:gd name="T5" fmla="*/ 22 h 38"/>
                <a:gd name="T6" fmla="*/ 34 w 34"/>
                <a:gd name="T7" fmla="*/ 21 h 38"/>
                <a:gd name="T8" fmla="*/ 34 w 34"/>
                <a:gd name="T9" fmla="*/ 0 h 38"/>
                <a:gd name="T10" fmla="*/ 0 w 34"/>
                <a:gd name="T11" fmla="*/ 15 h 38"/>
                <a:gd name="T12" fmla="*/ 0 w 34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8">
                  <a:moveTo>
                    <a:pt x="0" y="38"/>
                  </a:moveTo>
                  <a:lnTo>
                    <a:pt x="31" y="25"/>
                  </a:lnTo>
                  <a:lnTo>
                    <a:pt x="31" y="22"/>
                  </a:lnTo>
                  <a:lnTo>
                    <a:pt x="34" y="21"/>
                  </a:lnTo>
                  <a:lnTo>
                    <a:pt x="34" y="0"/>
                  </a:lnTo>
                  <a:lnTo>
                    <a:pt x="0" y="15"/>
                  </a:lnTo>
                  <a:lnTo>
                    <a:pt x="0" y="38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1" name="Rectangle 833"/>
            <p:cNvSpPr>
              <a:spLocks noChangeArrowheads="1"/>
            </p:cNvSpPr>
            <p:nvPr/>
          </p:nvSpPr>
          <p:spPr bwMode="auto">
            <a:xfrm>
              <a:off x="1249918" y="4245768"/>
              <a:ext cx="295275" cy="7937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2" name="Rectangle 834"/>
            <p:cNvSpPr>
              <a:spLocks noChangeArrowheads="1"/>
            </p:cNvSpPr>
            <p:nvPr/>
          </p:nvSpPr>
          <p:spPr bwMode="auto">
            <a:xfrm>
              <a:off x="1249918" y="4253706"/>
              <a:ext cx="295275" cy="7937"/>
            </a:xfrm>
            <a:prstGeom prst="rect">
              <a:avLst/>
            </a:pr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3" name="Rectangle 835"/>
            <p:cNvSpPr>
              <a:spLocks noChangeArrowheads="1"/>
            </p:cNvSpPr>
            <p:nvPr/>
          </p:nvSpPr>
          <p:spPr bwMode="auto">
            <a:xfrm>
              <a:off x="1249918" y="4261643"/>
              <a:ext cx="295275" cy="7937"/>
            </a:xfrm>
            <a:prstGeom prst="rect">
              <a:avLst/>
            </a:pr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4" name="Rectangle 836"/>
            <p:cNvSpPr>
              <a:spLocks noChangeArrowheads="1"/>
            </p:cNvSpPr>
            <p:nvPr/>
          </p:nvSpPr>
          <p:spPr bwMode="auto">
            <a:xfrm>
              <a:off x="1249918" y="4269581"/>
              <a:ext cx="295275" cy="7937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5" name="Rectangle 837"/>
            <p:cNvSpPr>
              <a:spLocks noChangeArrowheads="1"/>
            </p:cNvSpPr>
            <p:nvPr/>
          </p:nvSpPr>
          <p:spPr bwMode="auto">
            <a:xfrm>
              <a:off x="1249918" y="4277518"/>
              <a:ext cx="295275" cy="9525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6" name="Rectangle 838"/>
            <p:cNvSpPr>
              <a:spLocks noChangeArrowheads="1"/>
            </p:cNvSpPr>
            <p:nvPr/>
          </p:nvSpPr>
          <p:spPr bwMode="auto">
            <a:xfrm>
              <a:off x="1249918" y="4287043"/>
              <a:ext cx="295275" cy="793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7" name="Rectangle 839"/>
            <p:cNvSpPr>
              <a:spLocks noChangeArrowheads="1"/>
            </p:cNvSpPr>
            <p:nvPr/>
          </p:nvSpPr>
          <p:spPr bwMode="auto">
            <a:xfrm>
              <a:off x="1249918" y="4294981"/>
              <a:ext cx="295275" cy="7937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8" name="Rectangle 840"/>
            <p:cNvSpPr>
              <a:spLocks noChangeArrowheads="1"/>
            </p:cNvSpPr>
            <p:nvPr/>
          </p:nvSpPr>
          <p:spPr bwMode="auto">
            <a:xfrm>
              <a:off x="1249918" y="4302918"/>
              <a:ext cx="295275" cy="793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49" name="Rectangle 841"/>
            <p:cNvSpPr>
              <a:spLocks noChangeArrowheads="1"/>
            </p:cNvSpPr>
            <p:nvPr/>
          </p:nvSpPr>
          <p:spPr bwMode="auto">
            <a:xfrm>
              <a:off x="1249918" y="4310856"/>
              <a:ext cx="295275" cy="7937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0" name="Rectangle 842"/>
            <p:cNvSpPr>
              <a:spLocks noChangeArrowheads="1"/>
            </p:cNvSpPr>
            <p:nvPr/>
          </p:nvSpPr>
          <p:spPr bwMode="auto">
            <a:xfrm>
              <a:off x="1249918" y="4318793"/>
              <a:ext cx="295275" cy="7937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1" name="Rectangle 843"/>
            <p:cNvSpPr>
              <a:spLocks noChangeArrowheads="1"/>
            </p:cNvSpPr>
            <p:nvPr/>
          </p:nvSpPr>
          <p:spPr bwMode="auto">
            <a:xfrm>
              <a:off x="1249918" y="4326731"/>
              <a:ext cx="295275" cy="7937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2" name="Rectangle 844"/>
            <p:cNvSpPr>
              <a:spLocks noChangeArrowheads="1"/>
            </p:cNvSpPr>
            <p:nvPr/>
          </p:nvSpPr>
          <p:spPr bwMode="auto">
            <a:xfrm>
              <a:off x="1249918" y="4334668"/>
              <a:ext cx="295275" cy="952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3" name="Rectangle 845"/>
            <p:cNvSpPr>
              <a:spLocks noChangeArrowheads="1"/>
            </p:cNvSpPr>
            <p:nvPr/>
          </p:nvSpPr>
          <p:spPr bwMode="auto">
            <a:xfrm>
              <a:off x="1249918" y="4344193"/>
              <a:ext cx="295275" cy="7937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4" name="Rectangle 846"/>
            <p:cNvSpPr>
              <a:spLocks noChangeArrowheads="1"/>
            </p:cNvSpPr>
            <p:nvPr/>
          </p:nvSpPr>
          <p:spPr bwMode="auto">
            <a:xfrm>
              <a:off x="1249918" y="4352131"/>
              <a:ext cx="295275" cy="7937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5" name="Rectangle 847"/>
            <p:cNvSpPr>
              <a:spLocks noChangeArrowheads="1"/>
            </p:cNvSpPr>
            <p:nvPr/>
          </p:nvSpPr>
          <p:spPr bwMode="auto">
            <a:xfrm>
              <a:off x="1249918" y="4360068"/>
              <a:ext cx="295275" cy="7937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6" name="Rectangle 848"/>
            <p:cNvSpPr>
              <a:spLocks noChangeArrowheads="1"/>
            </p:cNvSpPr>
            <p:nvPr/>
          </p:nvSpPr>
          <p:spPr bwMode="auto">
            <a:xfrm>
              <a:off x="1249918" y="4368006"/>
              <a:ext cx="295275" cy="7937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7" name="Rectangle 849"/>
            <p:cNvSpPr>
              <a:spLocks noChangeArrowheads="1"/>
            </p:cNvSpPr>
            <p:nvPr/>
          </p:nvSpPr>
          <p:spPr bwMode="auto">
            <a:xfrm>
              <a:off x="1249918" y="4375943"/>
              <a:ext cx="295275" cy="7937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8" name="Freeform 850"/>
            <p:cNvSpPr>
              <a:spLocks/>
            </p:cNvSpPr>
            <p:nvPr/>
          </p:nvSpPr>
          <p:spPr bwMode="auto">
            <a:xfrm>
              <a:off x="1259443" y="4260056"/>
              <a:ext cx="277813" cy="120650"/>
            </a:xfrm>
            <a:custGeom>
              <a:avLst/>
              <a:gdLst>
                <a:gd name="T0" fmla="*/ 0 w 175"/>
                <a:gd name="T1" fmla="*/ 14 h 76"/>
                <a:gd name="T2" fmla="*/ 141 w 175"/>
                <a:gd name="T3" fmla="*/ 76 h 76"/>
                <a:gd name="T4" fmla="*/ 175 w 175"/>
                <a:gd name="T5" fmla="*/ 61 h 76"/>
                <a:gd name="T6" fmla="*/ 33 w 175"/>
                <a:gd name="T7" fmla="*/ 0 h 76"/>
                <a:gd name="T8" fmla="*/ 0 w 175"/>
                <a:gd name="T9" fmla="*/ 1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76">
                  <a:moveTo>
                    <a:pt x="0" y="14"/>
                  </a:moveTo>
                  <a:lnTo>
                    <a:pt x="141" y="76"/>
                  </a:lnTo>
                  <a:lnTo>
                    <a:pt x="175" y="61"/>
                  </a:lnTo>
                  <a:lnTo>
                    <a:pt x="33" y="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59" name="Picture 851"/>
            <p:cNvPicPr>
              <a:picLocks noChangeAspect="1" noChangeArrowheads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918" y="4269581"/>
              <a:ext cx="2460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0" name="Picture 852"/>
            <p:cNvPicPr>
              <a:picLocks noChangeAspect="1" noChangeArrowheads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918" y="4269581"/>
              <a:ext cx="246063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Freeform 853"/>
            <p:cNvSpPr>
              <a:spLocks/>
            </p:cNvSpPr>
            <p:nvPr/>
          </p:nvSpPr>
          <p:spPr bwMode="auto">
            <a:xfrm>
              <a:off x="1259443" y="4282281"/>
              <a:ext cx="223838" cy="134937"/>
            </a:xfrm>
            <a:custGeom>
              <a:avLst/>
              <a:gdLst>
                <a:gd name="T0" fmla="*/ 2 w 141"/>
                <a:gd name="T1" fmla="*/ 24 h 85"/>
                <a:gd name="T2" fmla="*/ 141 w 141"/>
                <a:gd name="T3" fmla="*/ 85 h 85"/>
                <a:gd name="T4" fmla="*/ 141 w 141"/>
                <a:gd name="T5" fmla="*/ 62 h 85"/>
                <a:gd name="T6" fmla="*/ 0 w 141"/>
                <a:gd name="T7" fmla="*/ 0 h 85"/>
                <a:gd name="T8" fmla="*/ 0 w 141"/>
                <a:gd name="T9" fmla="*/ 20 h 85"/>
                <a:gd name="T10" fmla="*/ 2 w 141"/>
                <a:gd name="T11" fmla="*/ 21 h 85"/>
                <a:gd name="T12" fmla="*/ 2 w 141"/>
                <a:gd name="T13" fmla="*/ 2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85">
                  <a:moveTo>
                    <a:pt x="2" y="24"/>
                  </a:moveTo>
                  <a:lnTo>
                    <a:pt x="141" y="85"/>
                  </a:lnTo>
                  <a:lnTo>
                    <a:pt x="141" y="62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4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2" name="Freeform 854"/>
            <p:cNvSpPr>
              <a:spLocks/>
            </p:cNvSpPr>
            <p:nvPr/>
          </p:nvSpPr>
          <p:spPr bwMode="auto">
            <a:xfrm>
              <a:off x="1259443" y="4260056"/>
              <a:ext cx="277813" cy="157162"/>
            </a:xfrm>
            <a:custGeom>
              <a:avLst/>
              <a:gdLst>
                <a:gd name="T0" fmla="*/ 0 w 175"/>
                <a:gd name="T1" fmla="*/ 14 h 99"/>
                <a:gd name="T2" fmla="*/ 0 w 175"/>
                <a:gd name="T3" fmla="*/ 34 h 99"/>
                <a:gd name="T4" fmla="*/ 2 w 175"/>
                <a:gd name="T5" fmla="*/ 35 h 99"/>
                <a:gd name="T6" fmla="*/ 2 w 175"/>
                <a:gd name="T7" fmla="*/ 38 h 99"/>
                <a:gd name="T8" fmla="*/ 141 w 175"/>
                <a:gd name="T9" fmla="*/ 99 h 99"/>
                <a:gd name="T10" fmla="*/ 172 w 175"/>
                <a:gd name="T11" fmla="*/ 86 h 99"/>
                <a:gd name="T12" fmla="*/ 172 w 175"/>
                <a:gd name="T13" fmla="*/ 83 h 99"/>
                <a:gd name="T14" fmla="*/ 175 w 175"/>
                <a:gd name="T15" fmla="*/ 82 h 99"/>
                <a:gd name="T16" fmla="*/ 175 w 175"/>
                <a:gd name="T17" fmla="*/ 61 h 99"/>
                <a:gd name="T18" fmla="*/ 33 w 175"/>
                <a:gd name="T19" fmla="*/ 0 h 99"/>
                <a:gd name="T20" fmla="*/ 0 w 175"/>
                <a:gd name="T21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99">
                  <a:moveTo>
                    <a:pt x="0" y="14"/>
                  </a:moveTo>
                  <a:lnTo>
                    <a:pt x="0" y="34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141" y="99"/>
                  </a:lnTo>
                  <a:lnTo>
                    <a:pt x="172" y="86"/>
                  </a:lnTo>
                  <a:lnTo>
                    <a:pt x="172" y="83"/>
                  </a:lnTo>
                  <a:lnTo>
                    <a:pt x="175" y="82"/>
                  </a:lnTo>
                  <a:lnTo>
                    <a:pt x="175" y="61"/>
                  </a:lnTo>
                  <a:lnTo>
                    <a:pt x="33" y="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3" name="Freeform 855"/>
            <p:cNvSpPr>
              <a:spLocks/>
            </p:cNvSpPr>
            <p:nvPr/>
          </p:nvSpPr>
          <p:spPr bwMode="auto">
            <a:xfrm>
              <a:off x="1354693" y="4336256"/>
              <a:ext cx="3175" cy="4762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2 h 3"/>
                <a:gd name="T6" fmla="*/ 2 w 2"/>
                <a:gd name="T7" fmla="*/ 2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1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4" name="Freeform 856"/>
            <p:cNvSpPr>
              <a:spLocks/>
            </p:cNvSpPr>
            <p:nvPr/>
          </p:nvSpPr>
          <p:spPr bwMode="auto">
            <a:xfrm>
              <a:off x="1337230" y="4328318"/>
              <a:ext cx="4763" cy="476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2 w 3"/>
                <a:gd name="T7" fmla="*/ 3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2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5" name="Freeform 857"/>
            <p:cNvSpPr>
              <a:spLocks/>
            </p:cNvSpPr>
            <p:nvPr/>
          </p:nvSpPr>
          <p:spPr bwMode="auto">
            <a:xfrm>
              <a:off x="1321355" y="4320381"/>
              <a:ext cx="3175" cy="4762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1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6" name="Freeform 858"/>
            <p:cNvSpPr>
              <a:spLocks/>
            </p:cNvSpPr>
            <p:nvPr/>
          </p:nvSpPr>
          <p:spPr bwMode="auto">
            <a:xfrm>
              <a:off x="1303893" y="4314031"/>
              <a:ext cx="4763" cy="476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2 w 3"/>
                <a:gd name="T7" fmla="*/ 3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2"/>
                    <a:pt x="3" y="2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7" name="Freeform 859"/>
            <p:cNvSpPr>
              <a:spLocks/>
            </p:cNvSpPr>
            <p:nvPr/>
          </p:nvSpPr>
          <p:spPr bwMode="auto">
            <a:xfrm>
              <a:off x="1288018" y="4306093"/>
              <a:ext cx="3175" cy="4762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1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8" name="Freeform 860"/>
            <p:cNvSpPr>
              <a:spLocks/>
            </p:cNvSpPr>
            <p:nvPr/>
          </p:nvSpPr>
          <p:spPr bwMode="auto">
            <a:xfrm>
              <a:off x="1270555" y="4299743"/>
              <a:ext cx="4763" cy="3175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0 h 2"/>
                <a:gd name="T4" fmla="*/ 0 w 3"/>
                <a:gd name="T5" fmla="*/ 2 h 2"/>
                <a:gd name="T6" fmla="*/ 2 w 3"/>
                <a:gd name="T7" fmla="*/ 2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3" y="2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9" name="Freeform 861"/>
            <p:cNvSpPr>
              <a:spLocks/>
            </p:cNvSpPr>
            <p:nvPr/>
          </p:nvSpPr>
          <p:spPr bwMode="auto">
            <a:xfrm>
              <a:off x="1354693" y="4329906"/>
              <a:ext cx="3175" cy="4762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1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0" name="Freeform 862"/>
            <p:cNvSpPr>
              <a:spLocks/>
            </p:cNvSpPr>
            <p:nvPr/>
          </p:nvSpPr>
          <p:spPr bwMode="auto">
            <a:xfrm>
              <a:off x="1337230" y="4323556"/>
              <a:ext cx="4763" cy="476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2 w 3"/>
                <a:gd name="T7" fmla="*/ 2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3" y="1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1" name="Freeform 863"/>
            <p:cNvSpPr>
              <a:spLocks/>
            </p:cNvSpPr>
            <p:nvPr/>
          </p:nvSpPr>
          <p:spPr bwMode="auto">
            <a:xfrm>
              <a:off x="1321355" y="4315618"/>
              <a:ext cx="3175" cy="4762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2" name="Freeform 864"/>
            <p:cNvSpPr>
              <a:spLocks/>
            </p:cNvSpPr>
            <p:nvPr/>
          </p:nvSpPr>
          <p:spPr bwMode="auto">
            <a:xfrm>
              <a:off x="1303893" y="4307681"/>
              <a:ext cx="4763" cy="476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1 w 3"/>
                <a:gd name="T5" fmla="*/ 2 h 3"/>
                <a:gd name="T6" fmla="*/ 2 w 3"/>
                <a:gd name="T7" fmla="*/ 3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2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3" name="Freeform 865"/>
            <p:cNvSpPr>
              <a:spLocks/>
            </p:cNvSpPr>
            <p:nvPr/>
          </p:nvSpPr>
          <p:spPr bwMode="auto">
            <a:xfrm>
              <a:off x="1288018" y="4301331"/>
              <a:ext cx="3175" cy="4762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2 h 3"/>
                <a:gd name="T6" fmla="*/ 2 w 2"/>
                <a:gd name="T7" fmla="*/ 2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4" name="Freeform 866"/>
            <p:cNvSpPr>
              <a:spLocks/>
            </p:cNvSpPr>
            <p:nvPr/>
          </p:nvSpPr>
          <p:spPr bwMode="auto">
            <a:xfrm>
              <a:off x="1270555" y="4293393"/>
              <a:ext cx="4763" cy="476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0 w 3"/>
                <a:gd name="T5" fmla="*/ 2 h 3"/>
                <a:gd name="T6" fmla="*/ 2 w 3"/>
                <a:gd name="T7" fmla="*/ 3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3" y="2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75" name="Picture 867"/>
            <p:cNvPicPr>
              <a:picLocks noChangeAspect="1" noChangeArrowheads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05" y="4326731"/>
              <a:ext cx="412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" name="Picture 868"/>
            <p:cNvPicPr>
              <a:picLocks noChangeAspect="1" noChangeArrowheads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05" y="4326731"/>
              <a:ext cx="412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" name="Freeform 869"/>
            <p:cNvSpPr>
              <a:spLocks/>
            </p:cNvSpPr>
            <p:nvPr/>
          </p:nvSpPr>
          <p:spPr bwMode="auto">
            <a:xfrm>
              <a:off x="1354693" y="4341018"/>
              <a:ext cx="3175" cy="4762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78" name="Picture 870"/>
            <p:cNvPicPr>
              <a:picLocks noChangeAspect="1" noChangeArrowheads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530" y="4318793"/>
              <a:ext cx="412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9" name="Picture 871"/>
            <p:cNvPicPr>
              <a:picLocks noChangeAspect="1" noChangeArrowheads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530" y="4318793"/>
              <a:ext cx="41275" cy="4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0" name="Freeform 872"/>
            <p:cNvSpPr>
              <a:spLocks/>
            </p:cNvSpPr>
            <p:nvPr/>
          </p:nvSpPr>
          <p:spPr bwMode="auto">
            <a:xfrm>
              <a:off x="1337230" y="4334668"/>
              <a:ext cx="4763" cy="3175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0 h 2"/>
                <a:gd name="T4" fmla="*/ 1 w 3"/>
                <a:gd name="T5" fmla="*/ 1 h 2"/>
                <a:gd name="T6" fmla="*/ 2 w 3"/>
                <a:gd name="T7" fmla="*/ 2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1"/>
                    <a:pt x="2" y="0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1" name="Freeform 873"/>
            <p:cNvSpPr>
              <a:spLocks/>
            </p:cNvSpPr>
            <p:nvPr/>
          </p:nvSpPr>
          <p:spPr bwMode="auto">
            <a:xfrm>
              <a:off x="1321355" y="4326731"/>
              <a:ext cx="3175" cy="4762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2" name="Freeform 874"/>
            <p:cNvSpPr>
              <a:spLocks/>
            </p:cNvSpPr>
            <p:nvPr/>
          </p:nvSpPr>
          <p:spPr bwMode="auto">
            <a:xfrm>
              <a:off x="1303893" y="4318793"/>
              <a:ext cx="4763" cy="476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0 h 3"/>
                <a:gd name="T4" fmla="*/ 1 w 3"/>
                <a:gd name="T5" fmla="*/ 2 h 3"/>
                <a:gd name="T6" fmla="*/ 2 w 3"/>
                <a:gd name="T7" fmla="*/ 3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2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3" name="Freeform 875"/>
            <p:cNvSpPr>
              <a:spLocks/>
            </p:cNvSpPr>
            <p:nvPr/>
          </p:nvSpPr>
          <p:spPr bwMode="auto">
            <a:xfrm>
              <a:off x="1288018" y="4312443"/>
              <a:ext cx="3175" cy="4762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0 w 2"/>
                <a:gd name="T5" fmla="*/ 2 h 3"/>
                <a:gd name="T6" fmla="*/ 2 w 2"/>
                <a:gd name="T7" fmla="*/ 2 h 3"/>
                <a:gd name="T8" fmla="*/ 2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3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4" name="Freeform 876"/>
            <p:cNvSpPr>
              <a:spLocks/>
            </p:cNvSpPr>
            <p:nvPr/>
          </p:nvSpPr>
          <p:spPr bwMode="auto">
            <a:xfrm>
              <a:off x="1270555" y="4304506"/>
              <a:ext cx="4763" cy="476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0 h 3"/>
                <a:gd name="T4" fmla="*/ 0 w 3"/>
                <a:gd name="T5" fmla="*/ 2 h 3"/>
                <a:gd name="T6" fmla="*/ 2 w 3"/>
                <a:gd name="T7" fmla="*/ 3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3" y="2"/>
                    <a:pt x="2" y="1"/>
                  </a:cubicBezTo>
                </a:path>
              </a:pathLst>
            </a:custGeom>
            <a:noFill/>
            <a:ln w="15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5" name="Rectangle 877"/>
            <p:cNvSpPr>
              <a:spLocks noChangeArrowheads="1"/>
            </p:cNvSpPr>
            <p:nvPr/>
          </p:nvSpPr>
          <p:spPr bwMode="auto">
            <a:xfrm>
              <a:off x="964168" y="4145756"/>
              <a:ext cx="2952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Edge </a:t>
              </a:r>
              <a:endParaRPr lang="en-US" altLang="ko-KR"/>
            </a:p>
          </p:txBody>
        </p:sp>
        <p:sp>
          <p:nvSpPr>
            <p:cNvPr id="286" name="Rectangle 878"/>
            <p:cNvSpPr>
              <a:spLocks noChangeArrowheads="1"/>
            </p:cNvSpPr>
            <p:nvPr/>
          </p:nvSpPr>
          <p:spPr bwMode="auto">
            <a:xfrm>
              <a:off x="914955" y="4252118"/>
              <a:ext cx="3270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Switch</a:t>
              </a:r>
              <a:endParaRPr lang="en-US" altLang="ko-KR"/>
            </a:p>
          </p:txBody>
        </p:sp>
        <p:sp>
          <p:nvSpPr>
            <p:cNvPr id="287" name="Rectangle 879"/>
            <p:cNvSpPr>
              <a:spLocks noChangeArrowheads="1"/>
            </p:cNvSpPr>
            <p:nvPr/>
          </p:nvSpPr>
          <p:spPr bwMode="auto">
            <a:xfrm>
              <a:off x="1168955" y="4252118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ko-KR"/>
            </a:p>
          </p:txBody>
        </p:sp>
        <p:sp>
          <p:nvSpPr>
            <p:cNvPr id="288" name="Line 880"/>
            <p:cNvSpPr>
              <a:spLocks noChangeShapeType="1"/>
            </p:cNvSpPr>
            <p:nvPr/>
          </p:nvSpPr>
          <p:spPr bwMode="auto">
            <a:xfrm>
              <a:off x="1380093" y="3650456"/>
              <a:ext cx="0" cy="64770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9" name="Rectangle 881"/>
            <p:cNvSpPr>
              <a:spLocks noChangeArrowheads="1"/>
            </p:cNvSpPr>
            <p:nvPr/>
          </p:nvSpPr>
          <p:spPr bwMode="auto">
            <a:xfrm>
              <a:off x="5396468" y="2851943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ko-KR"/>
            </a:p>
          </p:txBody>
        </p:sp>
        <p:sp>
          <p:nvSpPr>
            <p:cNvPr id="290" name="Rectangle 882"/>
            <p:cNvSpPr>
              <a:spLocks noChangeArrowheads="1"/>
            </p:cNvSpPr>
            <p:nvPr/>
          </p:nvSpPr>
          <p:spPr bwMode="auto">
            <a:xfrm>
              <a:off x="5445680" y="2851943"/>
              <a:ext cx="1317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)  </a:t>
              </a:r>
              <a:endParaRPr lang="en-US" altLang="ko-KR"/>
            </a:p>
          </p:txBody>
        </p:sp>
        <p:sp>
          <p:nvSpPr>
            <p:cNvPr id="291" name="Rectangle 883"/>
            <p:cNvSpPr>
              <a:spLocks noChangeArrowheads="1"/>
            </p:cNvSpPr>
            <p:nvPr/>
          </p:nvSpPr>
          <p:spPr bwMode="auto">
            <a:xfrm>
              <a:off x="5518705" y="2851943"/>
              <a:ext cx="17938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News Reporter response to Disaster call</a:t>
              </a:r>
              <a:endParaRPr lang="en-US" altLang="ko-KR"/>
            </a:p>
          </p:txBody>
        </p:sp>
        <p:sp>
          <p:nvSpPr>
            <p:cNvPr id="292" name="Rectangle 884"/>
            <p:cNvSpPr>
              <a:spLocks noChangeArrowheads="1"/>
            </p:cNvSpPr>
            <p:nvPr/>
          </p:nvSpPr>
          <p:spPr bwMode="auto">
            <a:xfrm>
              <a:off x="7083980" y="2851943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, </a:t>
              </a:r>
              <a:endParaRPr lang="en-US" altLang="ko-KR"/>
            </a:p>
          </p:txBody>
        </p:sp>
        <p:sp>
          <p:nvSpPr>
            <p:cNvPr id="293" name="Rectangle 885"/>
            <p:cNvSpPr>
              <a:spLocks noChangeArrowheads="1"/>
            </p:cNvSpPr>
            <p:nvPr/>
          </p:nvSpPr>
          <p:spPr bwMode="auto">
            <a:xfrm>
              <a:off x="7133193" y="2851943"/>
              <a:ext cx="11382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Req Live streaming from </a:t>
              </a:r>
              <a:endParaRPr lang="en-US" altLang="ko-KR"/>
            </a:p>
          </p:txBody>
        </p:sp>
        <p:sp>
          <p:nvSpPr>
            <p:cNvPr id="294" name="Rectangle 886"/>
            <p:cNvSpPr>
              <a:spLocks noChangeArrowheads="1"/>
            </p:cNvSpPr>
            <p:nvPr/>
          </p:nvSpPr>
          <p:spPr bwMode="auto">
            <a:xfrm>
              <a:off x="5396468" y="2958306"/>
              <a:ext cx="108108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disaster site back to HQ</a:t>
              </a:r>
              <a:endParaRPr lang="en-US" altLang="ko-KR"/>
            </a:p>
          </p:txBody>
        </p:sp>
        <p:sp>
          <p:nvSpPr>
            <p:cNvPr id="295" name="Rectangle 887"/>
            <p:cNvSpPr>
              <a:spLocks noChangeArrowheads="1"/>
            </p:cNvSpPr>
            <p:nvPr/>
          </p:nvSpPr>
          <p:spPr bwMode="auto">
            <a:xfrm>
              <a:off x="6321980" y="2958306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. </a:t>
              </a:r>
              <a:endParaRPr lang="en-US" altLang="ko-KR"/>
            </a:p>
          </p:txBody>
        </p:sp>
        <p:sp>
          <p:nvSpPr>
            <p:cNvPr id="296" name="Rectangle 888"/>
            <p:cNvSpPr>
              <a:spLocks noChangeArrowheads="1"/>
            </p:cNvSpPr>
            <p:nvPr/>
          </p:nvSpPr>
          <p:spPr bwMode="auto">
            <a:xfrm>
              <a:off x="5396468" y="3064668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ko-KR"/>
            </a:p>
          </p:txBody>
        </p:sp>
        <p:sp>
          <p:nvSpPr>
            <p:cNvPr id="297" name="Rectangle 889"/>
            <p:cNvSpPr>
              <a:spLocks noChangeArrowheads="1"/>
            </p:cNvSpPr>
            <p:nvPr/>
          </p:nvSpPr>
          <p:spPr bwMode="auto">
            <a:xfrm>
              <a:off x="5445680" y="3064668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) </a:t>
              </a:r>
              <a:endParaRPr lang="en-US" altLang="ko-KR"/>
            </a:p>
          </p:txBody>
        </p:sp>
        <p:sp>
          <p:nvSpPr>
            <p:cNvPr id="298" name="Rectangle 890"/>
            <p:cNvSpPr>
              <a:spLocks noChangeArrowheads="1"/>
            </p:cNvSpPr>
            <p:nvPr/>
          </p:nvSpPr>
          <p:spPr bwMode="auto">
            <a:xfrm>
              <a:off x="5494893" y="3064668"/>
              <a:ext cx="27781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Teclo</a:t>
              </a:r>
              <a:endParaRPr lang="en-US" altLang="ko-KR"/>
            </a:p>
          </p:txBody>
        </p:sp>
        <p:sp>
          <p:nvSpPr>
            <p:cNvPr id="299" name="Rectangle 891"/>
            <p:cNvSpPr>
              <a:spLocks noChangeArrowheads="1"/>
            </p:cNvSpPr>
            <p:nvPr/>
          </p:nvSpPr>
          <p:spPr bwMode="auto">
            <a:xfrm>
              <a:off x="5707618" y="3064668"/>
              <a:ext cx="1222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2 </a:t>
              </a:r>
              <a:endParaRPr lang="en-US" altLang="ko-KR"/>
            </a:p>
          </p:txBody>
        </p:sp>
        <p:sp>
          <p:nvSpPr>
            <p:cNvPr id="300" name="Rectangle 892"/>
            <p:cNvSpPr>
              <a:spLocks noChangeArrowheads="1"/>
            </p:cNvSpPr>
            <p:nvPr/>
          </p:nvSpPr>
          <p:spPr bwMode="auto">
            <a:xfrm>
              <a:off x="5780643" y="3064668"/>
              <a:ext cx="5810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improve the </a:t>
              </a:r>
              <a:endParaRPr lang="en-US" altLang="ko-KR"/>
            </a:p>
          </p:txBody>
        </p:sp>
        <p:sp>
          <p:nvSpPr>
            <p:cNvPr id="301" name="Rectangle 893"/>
            <p:cNvSpPr>
              <a:spLocks noChangeArrowheads="1"/>
            </p:cNvSpPr>
            <p:nvPr/>
          </p:nvSpPr>
          <p:spPr bwMode="auto">
            <a:xfrm>
              <a:off x="6264830" y="3064668"/>
              <a:ext cx="1222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4 </a:t>
              </a:r>
              <a:endParaRPr lang="en-US" altLang="ko-KR"/>
            </a:p>
          </p:txBody>
        </p:sp>
        <p:sp>
          <p:nvSpPr>
            <p:cNvPr id="302" name="Rectangle 894"/>
            <p:cNvSpPr>
              <a:spLocks noChangeArrowheads="1"/>
            </p:cNvSpPr>
            <p:nvPr/>
          </p:nvSpPr>
          <p:spPr bwMode="auto">
            <a:xfrm>
              <a:off x="6337855" y="3064668"/>
              <a:ext cx="3270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pcs of </a:t>
              </a:r>
              <a:endParaRPr lang="en-US" altLang="ko-KR"/>
            </a:p>
          </p:txBody>
        </p:sp>
        <p:sp>
          <p:nvSpPr>
            <p:cNvPr id="303" name="Rectangle 895"/>
            <p:cNvSpPr>
              <a:spLocks noChangeArrowheads="1"/>
            </p:cNvSpPr>
            <p:nvPr/>
          </p:nvSpPr>
          <p:spPr bwMode="auto">
            <a:xfrm>
              <a:off x="6591855" y="3064668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ko-KR"/>
            </a:p>
          </p:txBody>
        </p:sp>
        <p:sp>
          <p:nvSpPr>
            <p:cNvPr id="304" name="Rectangle 896"/>
            <p:cNvSpPr>
              <a:spLocks noChangeArrowheads="1"/>
            </p:cNvSpPr>
            <p:nvPr/>
          </p:nvSpPr>
          <p:spPr bwMode="auto">
            <a:xfrm>
              <a:off x="6641068" y="3064668"/>
              <a:ext cx="122078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G stream video back to HQ</a:t>
              </a:r>
              <a:endParaRPr lang="en-US" altLang="ko-KR"/>
            </a:p>
          </p:txBody>
        </p:sp>
        <p:sp>
          <p:nvSpPr>
            <p:cNvPr id="305" name="Rectangle 897"/>
            <p:cNvSpPr>
              <a:spLocks noChangeArrowheads="1"/>
            </p:cNvSpPr>
            <p:nvPr/>
          </p:nvSpPr>
          <p:spPr bwMode="auto">
            <a:xfrm>
              <a:off x="5396468" y="3163093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ko-KR"/>
            </a:p>
          </p:txBody>
        </p:sp>
        <p:sp>
          <p:nvSpPr>
            <p:cNvPr id="306" name="Rectangle 898"/>
            <p:cNvSpPr>
              <a:spLocks noChangeArrowheads="1"/>
            </p:cNvSpPr>
            <p:nvPr/>
          </p:nvSpPr>
          <p:spPr bwMode="auto">
            <a:xfrm>
              <a:off x="5445680" y="3163093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) </a:t>
              </a:r>
              <a:endParaRPr lang="en-US" altLang="ko-KR"/>
            </a:p>
          </p:txBody>
        </p:sp>
        <p:sp>
          <p:nvSpPr>
            <p:cNvPr id="307" name="Rectangle 899"/>
            <p:cNvSpPr>
              <a:spLocks noChangeArrowheads="1"/>
            </p:cNvSpPr>
            <p:nvPr/>
          </p:nvSpPr>
          <p:spPr bwMode="auto">
            <a:xfrm>
              <a:off x="5494893" y="3163093"/>
              <a:ext cx="9826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Aggregate bandwidth </a:t>
              </a:r>
              <a:endParaRPr lang="en-US" altLang="ko-KR"/>
            </a:p>
          </p:txBody>
        </p:sp>
        <p:sp>
          <p:nvSpPr>
            <p:cNvPr id="308" name="Rectangle 900"/>
            <p:cNvSpPr>
              <a:spLocks noChangeArrowheads="1"/>
            </p:cNvSpPr>
            <p:nvPr/>
          </p:nvSpPr>
          <p:spPr bwMode="auto">
            <a:xfrm>
              <a:off x="6345793" y="3163093"/>
              <a:ext cx="1317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&amp; </a:t>
              </a:r>
              <a:endParaRPr lang="en-US" altLang="ko-KR"/>
            </a:p>
          </p:txBody>
        </p:sp>
        <p:sp>
          <p:nvSpPr>
            <p:cNvPr id="309" name="Rectangle 901"/>
            <p:cNvSpPr>
              <a:spLocks noChangeArrowheads="1"/>
            </p:cNvSpPr>
            <p:nvPr/>
          </p:nvSpPr>
          <p:spPr bwMode="auto">
            <a:xfrm>
              <a:off x="6428343" y="3163093"/>
              <a:ext cx="6889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reliability over  </a:t>
              </a:r>
              <a:endParaRPr lang="en-US" altLang="ko-KR"/>
            </a:p>
          </p:txBody>
        </p:sp>
        <p:sp>
          <p:nvSpPr>
            <p:cNvPr id="310" name="Rectangle 902"/>
            <p:cNvSpPr>
              <a:spLocks noChangeArrowheads="1"/>
            </p:cNvSpPr>
            <p:nvPr/>
          </p:nvSpPr>
          <p:spPr bwMode="auto">
            <a:xfrm>
              <a:off x="7009368" y="3163093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ko-KR"/>
            </a:p>
          </p:txBody>
        </p:sp>
        <p:sp>
          <p:nvSpPr>
            <p:cNvPr id="311" name="Rectangle 903"/>
            <p:cNvSpPr>
              <a:spLocks noChangeArrowheads="1"/>
            </p:cNvSpPr>
            <p:nvPr/>
          </p:nvSpPr>
          <p:spPr bwMode="auto">
            <a:xfrm>
              <a:off x="7058580" y="3163093"/>
              <a:ext cx="3270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pcs of </a:t>
              </a:r>
              <a:endParaRPr lang="en-US" altLang="ko-KR"/>
            </a:p>
          </p:txBody>
        </p:sp>
        <p:sp>
          <p:nvSpPr>
            <p:cNvPr id="312" name="Rectangle 904"/>
            <p:cNvSpPr>
              <a:spLocks noChangeArrowheads="1"/>
            </p:cNvSpPr>
            <p:nvPr/>
          </p:nvSpPr>
          <p:spPr bwMode="auto">
            <a:xfrm>
              <a:off x="7322105" y="3163093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ko-KR"/>
            </a:p>
          </p:txBody>
        </p:sp>
        <p:sp>
          <p:nvSpPr>
            <p:cNvPr id="313" name="Rectangle 905"/>
            <p:cNvSpPr>
              <a:spLocks noChangeArrowheads="1"/>
            </p:cNvSpPr>
            <p:nvPr/>
          </p:nvSpPr>
          <p:spPr bwMode="auto">
            <a:xfrm>
              <a:off x="7369730" y="3163093"/>
              <a:ext cx="53181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G Sim card</a:t>
              </a:r>
              <a:endParaRPr lang="en-US" altLang="ko-KR"/>
            </a:p>
          </p:txBody>
        </p:sp>
        <p:sp>
          <p:nvSpPr>
            <p:cNvPr id="314" name="Rectangle 906"/>
            <p:cNvSpPr>
              <a:spLocks noChangeArrowheads="1"/>
            </p:cNvSpPr>
            <p:nvPr/>
          </p:nvSpPr>
          <p:spPr bwMode="auto">
            <a:xfrm>
              <a:off x="5396468" y="3269456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ko-KR"/>
            </a:p>
          </p:txBody>
        </p:sp>
        <p:sp>
          <p:nvSpPr>
            <p:cNvPr id="315" name="Rectangle 907"/>
            <p:cNvSpPr>
              <a:spLocks noChangeArrowheads="1"/>
            </p:cNvSpPr>
            <p:nvPr/>
          </p:nvSpPr>
          <p:spPr bwMode="auto">
            <a:xfrm>
              <a:off x="5445680" y="3269456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) </a:t>
              </a:r>
              <a:endParaRPr lang="en-US" altLang="ko-KR"/>
            </a:p>
          </p:txBody>
        </p:sp>
        <p:sp>
          <p:nvSpPr>
            <p:cNvPr id="316" name="Rectangle 908"/>
            <p:cNvSpPr>
              <a:spLocks noChangeArrowheads="1"/>
            </p:cNvSpPr>
            <p:nvPr/>
          </p:nvSpPr>
          <p:spPr bwMode="auto">
            <a:xfrm>
              <a:off x="5494893" y="3269456"/>
              <a:ext cx="6889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We need the B</a:t>
              </a:r>
              <a:endParaRPr lang="en-US" altLang="ko-KR"/>
            </a:p>
          </p:txBody>
        </p:sp>
        <p:sp>
          <p:nvSpPr>
            <p:cNvPr id="317" name="Rectangle 909"/>
            <p:cNvSpPr>
              <a:spLocks noChangeArrowheads="1"/>
            </p:cNvSpPr>
            <p:nvPr/>
          </p:nvSpPr>
          <p:spPr bwMode="auto">
            <a:xfrm>
              <a:off x="6075918" y="3269456"/>
              <a:ext cx="1476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ko-KR"/>
            </a:p>
          </p:txBody>
        </p:sp>
        <p:sp>
          <p:nvSpPr>
            <p:cNvPr id="318" name="Rectangle 910"/>
            <p:cNvSpPr>
              <a:spLocks noChangeArrowheads="1"/>
            </p:cNvSpPr>
            <p:nvPr/>
          </p:nvSpPr>
          <p:spPr bwMode="auto">
            <a:xfrm>
              <a:off x="6174343" y="3269456"/>
              <a:ext cx="1222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L </a:t>
              </a:r>
              <a:endParaRPr lang="en-US" altLang="ko-KR"/>
            </a:p>
          </p:txBody>
        </p:sp>
        <p:sp>
          <p:nvSpPr>
            <p:cNvPr id="319" name="Rectangle 911"/>
            <p:cNvSpPr>
              <a:spLocks noChangeArrowheads="1"/>
            </p:cNvSpPr>
            <p:nvPr/>
          </p:nvSpPr>
          <p:spPr bwMode="auto">
            <a:xfrm>
              <a:off x="6247368" y="3269456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–</a:t>
              </a:r>
              <a:endParaRPr lang="en-US" altLang="ko-KR"/>
            </a:p>
          </p:txBody>
        </p:sp>
        <p:sp>
          <p:nvSpPr>
            <p:cNvPr id="320" name="Rectangle 912"/>
            <p:cNvSpPr>
              <a:spLocks noChangeArrowheads="1"/>
            </p:cNvSpPr>
            <p:nvPr/>
          </p:nvSpPr>
          <p:spPr bwMode="auto">
            <a:xfrm>
              <a:off x="6296580" y="3269456"/>
              <a:ext cx="8842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 Small box Version </a:t>
              </a:r>
              <a:endParaRPr lang="en-US" altLang="ko-KR"/>
            </a:p>
          </p:txBody>
        </p:sp>
        <p:sp>
          <p:nvSpPr>
            <p:cNvPr id="321" name="Rectangle 913"/>
            <p:cNvSpPr>
              <a:spLocks noChangeArrowheads="1"/>
            </p:cNvSpPr>
            <p:nvPr/>
          </p:nvSpPr>
          <p:spPr bwMode="auto">
            <a:xfrm>
              <a:off x="7042705" y="3269456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, </a:t>
              </a:r>
              <a:endParaRPr lang="en-US" altLang="ko-KR"/>
            </a:p>
          </p:txBody>
        </p:sp>
        <p:sp>
          <p:nvSpPr>
            <p:cNvPr id="322" name="Rectangle 914"/>
            <p:cNvSpPr>
              <a:spLocks noChangeArrowheads="1"/>
            </p:cNvSpPr>
            <p:nvPr/>
          </p:nvSpPr>
          <p:spPr bwMode="auto">
            <a:xfrm>
              <a:off x="7091918" y="3269456"/>
              <a:ext cx="1476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en-US" altLang="ko-KR"/>
            </a:p>
          </p:txBody>
        </p:sp>
        <p:sp>
          <p:nvSpPr>
            <p:cNvPr id="323" name="Rectangle 915"/>
            <p:cNvSpPr>
              <a:spLocks noChangeArrowheads="1"/>
            </p:cNvSpPr>
            <p:nvPr/>
          </p:nvSpPr>
          <p:spPr bwMode="auto">
            <a:xfrm>
              <a:off x="7190343" y="3269456"/>
              <a:ext cx="1063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V</a:t>
              </a:r>
              <a:endParaRPr lang="en-US" altLang="ko-KR"/>
            </a:p>
          </p:txBody>
        </p:sp>
        <p:sp>
          <p:nvSpPr>
            <p:cNvPr id="324" name="Rectangle 916"/>
            <p:cNvSpPr>
              <a:spLocks noChangeArrowheads="1"/>
            </p:cNvSpPr>
            <p:nvPr/>
          </p:nvSpPr>
          <p:spPr bwMode="auto">
            <a:xfrm>
              <a:off x="7247493" y="3269456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/ </a:t>
              </a:r>
              <a:endParaRPr lang="en-US" altLang="ko-KR"/>
            </a:p>
          </p:txBody>
        </p:sp>
        <p:sp>
          <p:nvSpPr>
            <p:cNvPr id="325" name="Rectangle 917"/>
            <p:cNvSpPr>
              <a:spLocks noChangeArrowheads="1"/>
            </p:cNvSpPr>
            <p:nvPr/>
          </p:nvSpPr>
          <p:spPr bwMode="auto">
            <a:xfrm>
              <a:off x="7296705" y="3269456"/>
              <a:ext cx="1476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19</a:t>
              </a:r>
              <a:endParaRPr lang="en-US" altLang="ko-KR"/>
            </a:p>
          </p:txBody>
        </p:sp>
        <p:sp>
          <p:nvSpPr>
            <p:cNvPr id="326" name="Rectangle 918"/>
            <p:cNvSpPr>
              <a:spLocks noChangeArrowheads="1"/>
            </p:cNvSpPr>
            <p:nvPr/>
          </p:nvSpPr>
          <p:spPr bwMode="auto">
            <a:xfrm>
              <a:off x="7395130" y="3269456"/>
              <a:ext cx="3937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V power</a:t>
              </a:r>
              <a:endParaRPr lang="en-US" altLang="ko-KR"/>
            </a:p>
          </p:txBody>
        </p:sp>
        <p:sp>
          <p:nvSpPr>
            <p:cNvPr id="327" name="Rectangle 919"/>
            <p:cNvSpPr>
              <a:spLocks noChangeArrowheads="1"/>
            </p:cNvSpPr>
            <p:nvPr/>
          </p:nvSpPr>
          <p:spPr bwMode="auto">
            <a:xfrm>
              <a:off x="7714218" y="3269456"/>
              <a:ext cx="6508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.</a:t>
              </a:r>
              <a:endParaRPr lang="en-US" altLang="ko-KR"/>
            </a:p>
          </p:txBody>
        </p:sp>
        <p:pic>
          <p:nvPicPr>
            <p:cNvPr id="328" name="Picture 920"/>
            <p:cNvPicPr>
              <a:picLocks noChangeAspect="1" noChangeArrowheads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530" y="4917281"/>
              <a:ext cx="2112963" cy="151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" name="Freeform 921"/>
            <p:cNvSpPr>
              <a:spLocks/>
            </p:cNvSpPr>
            <p:nvPr/>
          </p:nvSpPr>
          <p:spPr bwMode="auto">
            <a:xfrm>
              <a:off x="4818618" y="3786981"/>
              <a:ext cx="50800" cy="68262"/>
            </a:xfrm>
            <a:custGeom>
              <a:avLst/>
              <a:gdLst>
                <a:gd name="T0" fmla="*/ 32 w 32"/>
                <a:gd name="T1" fmla="*/ 4 h 43"/>
                <a:gd name="T2" fmla="*/ 32 w 32"/>
                <a:gd name="T3" fmla="*/ 5 h 43"/>
                <a:gd name="T4" fmla="*/ 30 w 32"/>
                <a:gd name="T5" fmla="*/ 6 h 43"/>
                <a:gd name="T6" fmla="*/ 27 w 32"/>
                <a:gd name="T7" fmla="*/ 6 h 43"/>
                <a:gd name="T8" fmla="*/ 24 w 32"/>
                <a:gd name="T9" fmla="*/ 5 h 43"/>
                <a:gd name="T10" fmla="*/ 21 w 32"/>
                <a:gd name="T11" fmla="*/ 4 h 43"/>
                <a:gd name="T12" fmla="*/ 19 w 32"/>
                <a:gd name="T13" fmla="*/ 3 h 43"/>
                <a:gd name="T14" fmla="*/ 18 w 32"/>
                <a:gd name="T15" fmla="*/ 1 h 43"/>
                <a:gd name="T16" fmla="*/ 18 w 32"/>
                <a:gd name="T17" fmla="*/ 0 h 43"/>
                <a:gd name="T18" fmla="*/ 16 w 32"/>
                <a:gd name="T19" fmla="*/ 7 h 43"/>
                <a:gd name="T20" fmla="*/ 16 w 32"/>
                <a:gd name="T21" fmla="*/ 8 h 43"/>
                <a:gd name="T22" fmla="*/ 18 w 32"/>
                <a:gd name="T23" fmla="*/ 9 h 43"/>
                <a:gd name="T24" fmla="*/ 20 w 32"/>
                <a:gd name="T25" fmla="*/ 10 h 43"/>
                <a:gd name="T26" fmla="*/ 21 w 32"/>
                <a:gd name="T27" fmla="*/ 11 h 43"/>
                <a:gd name="T28" fmla="*/ 21 w 32"/>
                <a:gd name="T29" fmla="*/ 13 h 43"/>
                <a:gd name="T30" fmla="*/ 13 w 32"/>
                <a:gd name="T31" fmla="*/ 9 h 43"/>
                <a:gd name="T32" fmla="*/ 0 w 32"/>
                <a:gd name="T33" fmla="*/ 34 h 43"/>
                <a:gd name="T34" fmla="*/ 20 w 32"/>
                <a:gd name="T35" fmla="*/ 43 h 43"/>
                <a:gd name="T36" fmla="*/ 28 w 32"/>
                <a:gd name="T37" fmla="*/ 16 h 43"/>
                <a:gd name="T38" fmla="*/ 22 w 32"/>
                <a:gd name="T39" fmla="*/ 14 h 43"/>
                <a:gd name="T40" fmla="*/ 23 w 32"/>
                <a:gd name="T41" fmla="*/ 11 h 43"/>
                <a:gd name="T42" fmla="*/ 25 w 32"/>
                <a:gd name="T43" fmla="*/ 12 h 43"/>
                <a:gd name="T44" fmla="*/ 27 w 32"/>
                <a:gd name="T45" fmla="*/ 12 h 43"/>
                <a:gd name="T46" fmla="*/ 29 w 32"/>
                <a:gd name="T47" fmla="*/ 12 h 43"/>
                <a:gd name="T48" fmla="*/ 30 w 32"/>
                <a:gd name="T49" fmla="*/ 11 h 43"/>
                <a:gd name="T50" fmla="*/ 32 w 32"/>
                <a:gd name="T51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43">
                  <a:moveTo>
                    <a:pt x="32" y="4"/>
                  </a:moveTo>
                  <a:lnTo>
                    <a:pt x="32" y="5"/>
                  </a:lnTo>
                  <a:lnTo>
                    <a:pt x="30" y="6"/>
                  </a:lnTo>
                  <a:lnTo>
                    <a:pt x="27" y="6"/>
                  </a:lnTo>
                  <a:lnTo>
                    <a:pt x="24" y="5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3" y="9"/>
                  </a:lnTo>
                  <a:lnTo>
                    <a:pt x="0" y="34"/>
                  </a:lnTo>
                  <a:lnTo>
                    <a:pt x="20" y="43"/>
                  </a:lnTo>
                  <a:lnTo>
                    <a:pt x="28" y="16"/>
                  </a:lnTo>
                  <a:lnTo>
                    <a:pt x="22" y="14"/>
                  </a:lnTo>
                  <a:lnTo>
                    <a:pt x="23" y="11"/>
                  </a:lnTo>
                  <a:lnTo>
                    <a:pt x="25" y="12"/>
                  </a:lnTo>
                  <a:lnTo>
                    <a:pt x="27" y="12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0" name="Freeform 922"/>
            <p:cNvSpPr>
              <a:spLocks/>
            </p:cNvSpPr>
            <p:nvPr/>
          </p:nvSpPr>
          <p:spPr bwMode="auto">
            <a:xfrm>
              <a:off x="4847193" y="3785393"/>
              <a:ext cx="22225" cy="11112"/>
            </a:xfrm>
            <a:custGeom>
              <a:avLst/>
              <a:gdLst>
                <a:gd name="T0" fmla="*/ 14 w 14"/>
                <a:gd name="T1" fmla="*/ 5 h 7"/>
                <a:gd name="T2" fmla="*/ 14 w 14"/>
                <a:gd name="T3" fmla="*/ 6 h 7"/>
                <a:gd name="T4" fmla="*/ 12 w 14"/>
                <a:gd name="T5" fmla="*/ 7 h 7"/>
                <a:gd name="T6" fmla="*/ 9 w 14"/>
                <a:gd name="T7" fmla="*/ 7 h 7"/>
                <a:gd name="T8" fmla="*/ 6 w 14"/>
                <a:gd name="T9" fmla="*/ 6 h 7"/>
                <a:gd name="T10" fmla="*/ 3 w 14"/>
                <a:gd name="T11" fmla="*/ 5 h 7"/>
                <a:gd name="T12" fmla="*/ 1 w 14"/>
                <a:gd name="T13" fmla="*/ 4 h 7"/>
                <a:gd name="T14" fmla="*/ 0 w 14"/>
                <a:gd name="T15" fmla="*/ 2 h 7"/>
                <a:gd name="T16" fmla="*/ 0 w 14"/>
                <a:gd name="T17" fmla="*/ 1 h 7"/>
                <a:gd name="T18" fmla="*/ 0 w 14"/>
                <a:gd name="T19" fmla="*/ 0 h 7"/>
                <a:gd name="T20" fmla="*/ 2 w 14"/>
                <a:gd name="T21" fmla="*/ 0 h 7"/>
                <a:gd name="T22" fmla="*/ 3 w 14"/>
                <a:gd name="T23" fmla="*/ 0 h 7"/>
                <a:gd name="T24" fmla="*/ 5 w 14"/>
                <a:gd name="T25" fmla="*/ 0 h 7"/>
                <a:gd name="T26" fmla="*/ 8 w 14"/>
                <a:gd name="T27" fmla="*/ 1 h 7"/>
                <a:gd name="T28" fmla="*/ 11 w 14"/>
                <a:gd name="T29" fmla="*/ 2 h 7"/>
                <a:gd name="T30" fmla="*/ 13 w 14"/>
                <a:gd name="T31" fmla="*/ 4 h 7"/>
                <a:gd name="T32" fmla="*/ 14 w 14"/>
                <a:gd name="T3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7">
                  <a:moveTo>
                    <a:pt x="14" y="5"/>
                  </a:moveTo>
                  <a:lnTo>
                    <a:pt x="14" y="6"/>
                  </a:lnTo>
                  <a:lnTo>
                    <a:pt x="12" y="7"/>
                  </a:lnTo>
                  <a:lnTo>
                    <a:pt x="9" y="7"/>
                  </a:lnTo>
                  <a:lnTo>
                    <a:pt x="6" y="6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11" y="2"/>
                  </a:lnTo>
                  <a:lnTo>
                    <a:pt x="13" y="4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1" name="Freeform 923"/>
            <p:cNvSpPr>
              <a:spLocks/>
            </p:cNvSpPr>
            <p:nvPr/>
          </p:nvSpPr>
          <p:spPr bwMode="auto">
            <a:xfrm>
              <a:off x="4643993" y="3645693"/>
              <a:ext cx="101600" cy="112712"/>
            </a:xfrm>
            <a:custGeom>
              <a:avLst/>
              <a:gdLst>
                <a:gd name="T0" fmla="*/ 64 w 64"/>
                <a:gd name="T1" fmla="*/ 2 h 71"/>
                <a:gd name="T2" fmla="*/ 64 w 64"/>
                <a:gd name="T3" fmla="*/ 1 h 71"/>
                <a:gd name="T4" fmla="*/ 62 w 64"/>
                <a:gd name="T5" fmla="*/ 0 h 71"/>
                <a:gd name="T6" fmla="*/ 62 w 64"/>
                <a:gd name="T7" fmla="*/ 1 h 71"/>
                <a:gd name="T8" fmla="*/ 51 w 64"/>
                <a:gd name="T9" fmla="*/ 5 h 71"/>
                <a:gd name="T10" fmla="*/ 42 w 64"/>
                <a:gd name="T11" fmla="*/ 9 h 71"/>
                <a:gd name="T12" fmla="*/ 36 w 64"/>
                <a:gd name="T13" fmla="*/ 13 h 71"/>
                <a:gd name="T14" fmla="*/ 30 w 64"/>
                <a:gd name="T15" fmla="*/ 17 h 71"/>
                <a:gd name="T16" fmla="*/ 27 w 64"/>
                <a:gd name="T17" fmla="*/ 20 h 71"/>
                <a:gd name="T18" fmla="*/ 23 w 64"/>
                <a:gd name="T19" fmla="*/ 24 h 71"/>
                <a:gd name="T20" fmla="*/ 20 w 64"/>
                <a:gd name="T21" fmla="*/ 28 h 71"/>
                <a:gd name="T22" fmla="*/ 17 w 64"/>
                <a:gd name="T23" fmla="*/ 31 h 71"/>
                <a:gd name="T24" fmla="*/ 13 w 64"/>
                <a:gd name="T25" fmla="*/ 36 h 71"/>
                <a:gd name="T26" fmla="*/ 11 w 64"/>
                <a:gd name="T27" fmla="*/ 41 h 71"/>
                <a:gd name="T28" fmla="*/ 9 w 64"/>
                <a:gd name="T29" fmla="*/ 44 h 71"/>
                <a:gd name="T30" fmla="*/ 9 w 64"/>
                <a:gd name="T31" fmla="*/ 45 h 71"/>
                <a:gd name="T32" fmla="*/ 7 w 64"/>
                <a:gd name="T33" fmla="*/ 48 h 71"/>
                <a:gd name="T34" fmla="*/ 6 w 64"/>
                <a:gd name="T35" fmla="*/ 52 h 71"/>
                <a:gd name="T36" fmla="*/ 3 w 64"/>
                <a:gd name="T37" fmla="*/ 59 h 71"/>
                <a:gd name="T38" fmla="*/ 1 w 64"/>
                <a:gd name="T39" fmla="*/ 66 h 71"/>
                <a:gd name="T40" fmla="*/ 0 w 64"/>
                <a:gd name="T41" fmla="*/ 70 h 71"/>
                <a:gd name="T42" fmla="*/ 0 w 64"/>
                <a:gd name="T43" fmla="*/ 71 h 71"/>
                <a:gd name="T44" fmla="*/ 1 w 64"/>
                <a:gd name="T45" fmla="*/ 71 h 71"/>
                <a:gd name="T46" fmla="*/ 2 w 64"/>
                <a:gd name="T47" fmla="*/ 71 h 71"/>
                <a:gd name="T48" fmla="*/ 5 w 64"/>
                <a:gd name="T49" fmla="*/ 61 h 71"/>
                <a:gd name="T50" fmla="*/ 8 w 64"/>
                <a:gd name="T51" fmla="*/ 51 h 71"/>
                <a:gd name="T52" fmla="*/ 11 w 64"/>
                <a:gd name="T53" fmla="*/ 44 h 71"/>
                <a:gd name="T54" fmla="*/ 15 w 64"/>
                <a:gd name="T55" fmla="*/ 38 h 71"/>
                <a:gd name="T56" fmla="*/ 19 w 64"/>
                <a:gd name="T57" fmla="*/ 32 h 71"/>
                <a:gd name="T58" fmla="*/ 23 w 64"/>
                <a:gd name="T59" fmla="*/ 26 h 71"/>
                <a:gd name="T60" fmla="*/ 27 w 64"/>
                <a:gd name="T61" fmla="*/ 23 h 71"/>
                <a:gd name="T62" fmla="*/ 35 w 64"/>
                <a:gd name="T63" fmla="*/ 16 h 71"/>
                <a:gd name="T64" fmla="*/ 40 w 64"/>
                <a:gd name="T65" fmla="*/ 13 h 71"/>
                <a:gd name="T66" fmla="*/ 46 w 64"/>
                <a:gd name="T67" fmla="*/ 9 h 71"/>
                <a:gd name="T68" fmla="*/ 54 w 64"/>
                <a:gd name="T69" fmla="*/ 6 h 71"/>
                <a:gd name="T70" fmla="*/ 61 w 64"/>
                <a:gd name="T7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71">
                  <a:moveTo>
                    <a:pt x="64" y="2"/>
                  </a:move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56" y="3"/>
                  </a:lnTo>
                  <a:lnTo>
                    <a:pt x="51" y="5"/>
                  </a:lnTo>
                  <a:lnTo>
                    <a:pt x="46" y="7"/>
                  </a:lnTo>
                  <a:lnTo>
                    <a:pt x="42" y="9"/>
                  </a:lnTo>
                  <a:lnTo>
                    <a:pt x="38" y="11"/>
                  </a:lnTo>
                  <a:lnTo>
                    <a:pt x="36" y="13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28" y="18"/>
                  </a:lnTo>
                  <a:lnTo>
                    <a:pt x="27" y="20"/>
                  </a:lnTo>
                  <a:lnTo>
                    <a:pt x="24" y="22"/>
                  </a:lnTo>
                  <a:lnTo>
                    <a:pt x="23" y="24"/>
                  </a:lnTo>
                  <a:lnTo>
                    <a:pt x="22" y="25"/>
                  </a:lnTo>
                  <a:lnTo>
                    <a:pt x="20" y="28"/>
                  </a:lnTo>
                  <a:lnTo>
                    <a:pt x="18" y="29"/>
                  </a:lnTo>
                  <a:lnTo>
                    <a:pt x="17" y="31"/>
                  </a:lnTo>
                  <a:lnTo>
                    <a:pt x="15" y="33"/>
                  </a:lnTo>
                  <a:lnTo>
                    <a:pt x="13" y="36"/>
                  </a:lnTo>
                  <a:lnTo>
                    <a:pt x="12" y="39"/>
                  </a:lnTo>
                  <a:lnTo>
                    <a:pt x="11" y="41"/>
                  </a:lnTo>
                  <a:lnTo>
                    <a:pt x="10" y="43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8" y="47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6" y="52"/>
                  </a:lnTo>
                  <a:lnTo>
                    <a:pt x="5" y="55"/>
                  </a:lnTo>
                  <a:lnTo>
                    <a:pt x="3" y="59"/>
                  </a:lnTo>
                  <a:lnTo>
                    <a:pt x="2" y="64"/>
                  </a:lnTo>
                  <a:lnTo>
                    <a:pt x="1" y="66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3" y="66"/>
                  </a:lnTo>
                  <a:lnTo>
                    <a:pt x="5" y="61"/>
                  </a:lnTo>
                  <a:lnTo>
                    <a:pt x="6" y="56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11" y="44"/>
                  </a:lnTo>
                  <a:lnTo>
                    <a:pt x="13" y="41"/>
                  </a:lnTo>
                  <a:lnTo>
                    <a:pt x="15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1" y="29"/>
                  </a:lnTo>
                  <a:lnTo>
                    <a:pt x="23" y="26"/>
                  </a:lnTo>
                  <a:lnTo>
                    <a:pt x="25" y="25"/>
                  </a:lnTo>
                  <a:lnTo>
                    <a:pt x="27" y="23"/>
                  </a:lnTo>
                  <a:lnTo>
                    <a:pt x="31" y="19"/>
                  </a:lnTo>
                  <a:lnTo>
                    <a:pt x="35" y="16"/>
                  </a:lnTo>
                  <a:lnTo>
                    <a:pt x="37" y="14"/>
                  </a:lnTo>
                  <a:lnTo>
                    <a:pt x="40" y="13"/>
                  </a:lnTo>
                  <a:lnTo>
                    <a:pt x="42" y="11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54" y="6"/>
                  </a:lnTo>
                  <a:lnTo>
                    <a:pt x="57" y="5"/>
                  </a:lnTo>
                  <a:lnTo>
                    <a:pt x="61" y="3"/>
                  </a:lnTo>
                  <a:lnTo>
                    <a:pt x="6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2" name="Freeform 924"/>
            <p:cNvSpPr>
              <a:spLocks/>
            </p:cNvSpPr>
            <p:nvPr/>
          </p:nvSpPr>
          <p:spPr bwMode="auto">
            <a:xfrm>
              <a:off x="4661455" y="3658393"/>
              <a:ext cx="93663" cy="103187"/>
            </a:xfrm>
            <a:custGeom>
              <a:avLst/>
              <a:gdLst>
                <a:gd name="T0" fmla="*/ 59 w 59"/>
                <a:gd name="T1" fmla="*/ 1 h 65"/>
                <a:gd name="T2" fmla="*/ 59 w 59"/>
                <a:gd name="T3" fmla="*/ 0 h 65"/>
                <a:gd name="T4" fmla="*/ 58 w 59"/>
                <a:gd name="T5" fmla="*/ 0 h 65"/>
                <a:gd name="T6" fmla="*/ 52 w 59"/>
                <a:gd name="T7" fmla="*/ 2 h 65"/>
                <a:gd name="T8" fmla="*/ 43 w 59"/>
                <a:gd name="T9" fmla="*/ 6 h 65"/>
                <a:gd name="T10" fmla="*/ 35 w 59"/>
                <a:gd name="T11" fmla="*/ 10 h 65"/>
                <a:gd name="T12" fmla="*/ 28 w 59"/>
                <a:gd name="T13" fmla="*/ 15 h 65"/>
                <a:gd name="T14" fmla="*/ 24 w 59"/>
                <a:gd name="T15" fmla="*/ 17 h 65"/>
                <a:gd name="T16" fmla="*/ 20 w 59"/>
                <a:gd name="T17" fmla="*/ 22 h 65"/>
                <a:gd name="T18" fmla="*/ 18 w 59"/>
                <a:gd name="T19" fmla="*/ 25 h 65"/>
                <a:gd name="T20" fmla="*/ 16 w 59"/>
                <a:gd name="T21" fmla="*/ 27 h 65"/>
                <a:gd name="T22" fmla="*/ 13 w 59"/>
                <a:gd name="T23" fmla="*/ 32 h 65"/>
                <a:gd name="T24" fmla="*/ 10 w 59"/>
                <a:gd name="T25" fmla="*/ 36 h 65"/>
                <a:gd name="T26" fmla="*/ 9 w 59"/>
                <a:gd name="T27" fmla="*/ 39 h 65"/>
                <a:gd name="T28" fmla="*/ 8 w 59"/>
                <a:gd name="T29" fmla="*/ 41 h 65"/>
                <a:gd name="T30" fmla="*/ 6 w 59"/>
                <a:gd name="T31" fmla="*/ 44 h 65"/>
                <a:gd name="T32" fmla="*/ 4 w 59"/>
                <a:gd name="T33" fmla="*/ 50 h 65"/>
                <a:gd name="T34" fmla="*/ 1 w 59"/>
                <a:gd name="T35" fmla="*/ 58 h 65"/>
                <a:gd name="T36" fmla="*/ 0 w 59"/>
                <a:gd name="T37" fmla="*/ 64 h 65"/>
                <a:gd name="T38" fmla="*/ 0 w 59"/>
                <a:gd name="T39" fmla="*/ 65 h 65"/>
                <a:gd name="T40" fmla="*/ 1 w 59"/>
                <a:gd name="T41" fmla="*/ 65 h 65"/>
                <a:gd name="T42" fmla="*/ 2 w 59"/>
                <a:gd name="T43" fmla="*/ 65 h 65"/>
                <a:gd name="T44" fmla="*/ 4 w 59"/>
                <a:gd name="T45" fmla="*/ 56 h 65"/>
                <a:gd name="T46" fmla="*/ 7 w 59"/>
                <a:gd name="T47" fmla="*/ 47 h 65"/>
                <a:gd name="T48" fmla="*/ 10 w 59"/>
                <a:gd name="T49" fmla="*/ 40 h 65"/>
                <a:gd name="T50" fmla="*/ 13 w 59"/>
                <a:gd name="T51" fmla="*/ 35 h 65"/>
                <a:gd name="T52" fmla="*/ 17 w 59"/>
                <a:gd name="T53" fmla="*/ 29 h 65"/>
                <a:gd name="T54" fmla="*/ 21 w 59"/>
                <a:gd name="T55" fmla="*/ 24 h 65"/>
                <a:gd name="T56" fmla="*/ 25 w 59"/>
                <a:gd name="T57" fmla="*/ 20 h 65"/>
                <a:gd name="T58" fmla="*/ 30 w 59"/>
                <a:gd name="T59" fmla="*/ 16 h 65"/>
                <a:gd name="T60" fmla="*/ 34 w 59"/>
                <a:gd name="T61" fmla="*/ 13 h 65"/>
                <a:gd name="T62" fmla="*/ 39 w 59"/>
                <a:gd name="T63" fmla="*/ 9 h 65"/>
                <a:gd name="T64" fmla="*/ 47 w 59"/>
                <a:gd name="T65" fmla="*/ 6 h 65"/>
                <a:gd name="T66" fmla="*/ 53 w 59"/>
                <a:gd name="T67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65">
                  <a:moveTo>
                    <a:pt x="59" y="1"/>
                  </a:moveTo>
                  <a:lnTo>
                    <a:pt x="59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2" y="2"/>
                  </a:lnTo>
                  <a:lnTo>
                    <a:pt x="47" y="4"/>
                  </a:lnTo>
                  <a:lnTo>
                    <a:pt x="43" y="6"/>
                  </a:lnTo>
                  <a:lnTo>
                    <a:pt x="39" y="7"/>
                  </a:lnTo>
                  <a:lnTo>
                    <a:pt x="35" y="10"/>
                  </a:lnTo>
                  <a:lnTo>
                    <a:pt x="31" y="12"/>
                  </a:lnTo>
                  <a:lnTo>
                    <a:pt x="28" y="15"/>
                  </a:lnTo>
                  <a:lnTo>
                    <a:pt x="26" y="16"/>
                  </a:lnTo>
                  <a:lnTo>
                    <a:pt x="24" y="17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8" y="25"/>
                  </a:lnTo>
                  <a:lnTo>
                    <a:pt x="17" y="26"/>
                  </a:lnTo>
                  <a:lnTo>
                    <a:pt x="16" y="27"/>
                  </a:lnTo>
                  <a:lnTo>
                    <a:pt x="14" y="30"/>
                  </a:lnTo>
                  <a:lnTo>
                    <a:pt x="13" y="32"/>
                  </a:lnTo>
                  <a:lnTo>
                    <a:pt x="12" y="33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9" y="39"/>
                  </a:lnTo>
                  <a:lnTo>
                    <a:pt x="8" y="40"/>
                  </a:lnTo>
                  <a:lnTo>
                    <a:pt x="8" y="41"/>
                  </a:lnTo>
                  <a:lnTo>
                    <a:pt x="7" y="43"/>
                  </a:lnTo>
                  <a:lnTo>
                    <a:pt x="6" y="44"/>
                  </a:lnTo>
                  <a:lnTo>
                    <a:pt x="5" y="47"/>
                  </a:lnTo>
                  <a:lnTo>
                    <a:pt x="4" y="50"/>
                  </a:lnTo>
                  <a:lnTo>
                    <a:pt x="3" y="54"/>
                  </a:lnTo>
                  <a:lnTo>
                    <a:pt x="1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2" y="65"/>
                  </a:lnTo>
                  <a:lnTo>
                    <a:pt x="3" y="60"/>
                  </a:lnTo>
                  <a:lnTo>
                    <a:pt x="4" y="56"/>
                  </a:lnTo>
                  <a:lnTo>
                    <a:pt x="6" y="51"/>
                  </a:lnTo>
                  <a:lnTo>
                    <a:pt x="7" y="47"/>
                  </a:lnTo>
                  <a:lnTo>
                    <a:pt x="9" y="43"/>
                  </a:lnTo>
                  <a:lnTo>
                    <a:pt x="10" y="40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5" y="32"/>
                  </a:lnTo>
                  <a:lnTo>
                    <a:pt x="17" y="29"/>
                  </a:lnTo>
                  <a:lnTo>
                    <a:pt x="19" y="26"/>
                  </a:lnTo>
                  <a:lnTo>
                    <a:pt x="21" y="24"/>
                  </a:lnTo>
                  <a:lnTo>
                    <a:pt x="23" y="22"/>
                  </a:lnTo>
                  <a:lnTo>
                    <a:pt x="25" y="20"/>
                  </a:lnTo>
                  <a:lnTo>
                    <a:pt x="28" y="17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3"/>
                  </a:lnTo>
                  <a:lnTo>
                    <a:pt x="36" y="11"/>
                  </a:lnTo>
                  <a:lnTo>
                    <a:pt x="39" y="9"/>
                  </a:lnTo>
                  <a:lnTo>
                    <a:pt x="42" y="8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3" y="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3" name="Freeform 925"/>
            <p:cNvSpPr>
              <a:spLocks/>
            </p:cNvSpPr>
            <p:nvPr/>
          </p:nvSpPr>
          <p:spPr bwMode="auto">
            <a:xfrm>
              <a:off x="4677330" y="3669506"/>
              <a:ext cx="87313" cy="95250"/>
            </a:xfrm>
            <a:custGeom>
              <a:avLst/>
              <a:gdLst>
                <a:gd name="T0" fmla="*/ 55 w 55"/>
                <a:gd name="T1" fmla="*/ 1 h 60"/>
                <a:gd name="T2" fmla="*/ 55 w 55"/>
                <a:gd name="T3" fmla="*/ 1 h 60"/>
                <a:gd name="T4" fmla="*/ 55 w 55"/>
                <a:gd name="T5" fmla="*/ 0 h 60"/>
                <a:gd name="T6" fmla="*/ 55 w 55"/>
                <a:gd name="T7" fmla="*/ 0 h 60"/>
                <a:gd name="T8" fmla="*/ 54 w 55"/>
                <a:gd name="T9" fmla="*/ 0 h 60"/>
                <a:gd name="T10" fmla="*/ 54 w 55"/>
                <a:gd name="T11" fmla="*/ 0 h 60"/>
                <a:gd name="T12" fmla="*/ 53 w 55"/>
                <a:gd name="T13" fmla="*/ 0 h 60"/>
                <a:gd name="T14" fmla="*/ 49 w 55"/>
                <a:gd name="T15" fmla="*/ 2 h 60"/>
                <a:gd name="T16" fmla="*/ 44 w 55"/>
                <a:gd name="T17" fmla="*/ 3 h 60"/>
                <a:gd name="T18" fmla="*/ 40 w 55"/>
                <a:gd name="T19" fmla="*/ 5 h 60"/>
                <a:gd name="T20" fmla="*/ 36 w 55"/>
                <a:gd name="T21" fmla="*/ 7 h 60"/>
                <a:gd name="T22" fmla="*/ 33 w 55"/>
                <a:gd name="T23" fmla="*/ 9 h 60"/>
                <a:gd name="T24" fmla="*/ 29 w 55"/>
                <a:gd name="T25" fmla="*/ 11 h 60"/>
                <a:gd name="T26" fmla="*/ 26 w 55"/>
                <a:gd name="T27" fmla="*/ 14 h 60"/>
                <a:gd name="T28" fmla="*/ 25 w 55"/>
                <a:gd name="T29" fmla="*/ 15 h 60"/>
                <a:gd name="T30" fmla="*/ 23 w 55"/>
                <a:gd name="T31" fmla="*/ 16 h 60"/>
                <a:gd name="T32" fmla="*/ 21 w 55"/>
                <a:gd name="T33" fmla="*/ 19 h 60"/>
                <a:gd name="T34" fmla="*/ 19 w 55"/>
                <a:gd name="T35" fmla="*/ 21 h 60"/>
                <a:gd name="T36" fmla="*/ 17 w 55"/>
                <a:gd name="T37" fmla="*/ 23 h 60"/>
                <a:gd name="T38" fmla="*/ 15 w 55"/>
                <a:gd name="T39" fmla="*/ 26 h 60"/>
                <a:gd name="T40" fmla="*/ 13 w 55"/>
                <a:gd name="T41" fmla="*/ 28 h 60"/>
                <a:gd name="T42" fmla="*/ 12 w 55"/>
                <a:gd name="T43" fmla="*/ 30 h 60"/>
                <a:gd name="T44" fmla="*/ 10 w 55"/>
                <a:gd name="T45" fmla="*/ 33 h 60"/>
                <a:gd name="T46" fmla="*/ 10 w 55"/>
                <a:gd name="T47" fmla="*/ 35 h 60"/>
                <a:gd name="T48" fmla="*/ 9 w 55"/>
                <a:gd name="T49" fmla="*/ 36 h 60"/>
                <a:gd name="T50" fmla="*/ 8 w 55"/>
                <a:gd name="T51" fmla="*/ 38 h 60"/>
                <a:gd name="T52" fmla="*/ 7 w 55"/>
                <a:gd name="T53" fmla="*/ 41 h 60"/>
                <a:gd name="T54" fmla="*/ 5 w 55"/>
                <a:gd name="T55" fmla="*/ 44 h 60"/>
                <a:gd name="T56" fmla="*/ 4 w 55"/>
                <a:gd name="T57" fmla="*/ 46 h 60"/>
                <a:gd name="T58" fmla="*/ 3 w 55"/>
                <a:gd name="T59" fmla="*/ 50 h 60"/>
                <a:gd name="T60" fmla="*/ 2 w 55"/>
                <a:gd name="T61" fmla="*/ 54 h 60"/>
                <a:gd name="T62" fmla="*/ 1 w 55"/>
                <a:gd name="T63" fmla="*/ 56 h 60"/>
                <a:gd name="T64" fmla="*/ 0 w 55"/>
                <a:gd name="T65" fmla="*/ 59 h 60"/>
                <a:gd name="T66" fmla="*/ 0 w 55"/>
                <a:gd name="T67" fmla="*/ 60 h 60"/>
                <a:gd name="T68" fmla="*/ 0 w 55"/>
                <a:gd name="T69" fmla="*/ 60 h 60"/>
                <a:gd name="T70" fmla="*/ 1 w 55"/>
                <a:gd name="T71" fmla="*/ 60 h 60"/>
                <a:gd name="T72" fmla="*/ 1 w 55"/>
                <a:gd name="T73" fmla="*/ 60 h 60"/>
                <a:gd name="T74" fmla="*/ 2 w 55"/>
                <a:gd name="T75" fmla="*/ 60 h 60"/>
                <a:gd name="T76" fmla="*/ 2 w 55"/>
                <a:gd name="T77" fmla="*/ 60 h 60"/>
                <a:gd name="T78" fmla="*/ 3 w 55"/>
                <a:gd name="T79" fmla="*/ 56 h 60"/>
                <a:gd name="T80" fmla="*/ 5 w 55"/>
                <a:gd name="T81" fmla="*/ 51 h 60"/>
                <a:gd name="T82" fmla="*/ 6 w 55"/>
                <a:gd name="T83" fmla="*/ 47 h 60"/>
                <a:gd name="T84" fmla="*/ 8 w 55"/>
                <a:gd name="T85" fmla="*/ 43 h 60"/>
                <a:gd name="T86" fmla="*/ 9 w 55"/>
                <a:gd name="T87" fmla="*/ 40 h 60"/>
                <a:gd name="T88" fmla="*/ 10 w 55"/>
                <a:gd name="T89" fmla="*/ 37 h 60"/>
                <a:gd name="T90" fmla="*/ 11 w 55"/>
                <a:gd name="T91" fmla="*/ 35 h 60"/>
                <a:gd name="T92" fmla="*/ 13 w 55"/>
                <a:gd name="T93" fmla="*/ 32 h 60"/>
                <a:gd name="T94" fmla="*/ 15 w 55"/>
                <a:gd name="T95" fmla="*/ 29 h 60"/>
                <a:gd name="T96" fmla="*/ 17 w 55"/>
                <a:gd name="T97" fmla="*/ 27 h 60"/>
                <a:gd name="T98" fmla="*/ 18 w 55"/>
                <a:gd name="T99" fmla="*/ 24 h 60"/>
                <a:gd name="T100" fmla="*/ 20 w 55"/>
                <a:gd name="T101" fmla="*/ 22 h 60"/>
                <a:gd name="T102" fmla="*/ 23 w 55"/>
                <a:gd name="T103" fmla="*/ 19 h 60"/>
                <a:gd name="T104" fmla="*/ 27 w 55"/>
                <a:gd name="T105" fmla="*/ 16 h 60"/>
                <a:gd name="T106" fmla="*/ 30 w 55"/>
                <a:gd name="T107" fmla="*/ 13 h 60"/>
                <a:gd name="T108" fmla="*/ 34 w 55"/>
                <a:gd name="T109" fmla="*/ 10 h 60"/>
                <a:gd name="T110" fmla="*/ 37 w 55"/>
                <a:gd name="T111" fmla="*/ 9 h 60"/>
                <a:gd name="T112" fmla="*/ 40 w 55"/>
                <a:gd name="T113" fmla="*/ 7 h 60"/>
                <a:gd name="T114" fmla="*/ 44 w 55"/>
                <a:gd name="T115" fmla="*/ 5 h 60"/>
                <a:gd name="T116" fmla="*/ 49 w 55"/>
                <a:gd name="T117" fmla="*/ 3 h 60"/>
                <a:gd name="T118" fmla="*/ 55 w 55"/>
                <a:gd name="T119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" h="60">
                  <a:moveTo>
                    <a:pt x="55" y="1"/>
                  </a:move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49" y="2"/>
                  </a:lnTo>
                  <a:lnTo>
                    <a:pt x="44" y="3"/>
                  </a:lnTo>
                  <a:lnTo>
                    <a:pt x="40" y="5"/>
                  </a:lnTo>
                  <a:lnTo>
                    <a:pt x="36" y="7"/>
                  </a:lnTo>
                  <a:lnTo>
                    <a:pt x="33" y="9"/>
                  </a:lnTo>
                  <a:lnTo>
                    <a:pt x="29" y="11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17" y="23"/>
                  </a:lnTo>
                  <a:lnTo>
                    <a:pt x="15" y="26"/>
                  </a:lnTo>
                  <a:lnTo>
                    <a:pt x="13" y="28"/>
                  </a:lnTo>
                  <a:lnTo>
                    <a:pt x="12" y="30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9" y="36"/>
                  </a:lnTo>
                  <a:lnTo>
                    <a:pt x="8" y="38"/>
                  </a:lnTo>
                  <a:lnTo>
                    <a:pt x="7" y="41"/>
                  </a:lnTo>
                  <a:lnTo>
                    <a:pt x="5" y="44"/>
                  </a:lnTo>
                  <a:lnTo>
                    <a:pt x="4" y="46"/>
                  </a:lnTo>
                  <a:lnTo>
                    <a:pt x="3" y="50"/>
                  </a:lnTo>
                  <a:lnTo>
                    <a:pt x="2" y="54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3" y="56"/>
                  </a:lnTo>
                  <a:lnTo>
                    <a:pt x="5" y="51"/>
                  </a:lnTo>
                  <a:lnTo>
                    <a:pt x="6" y="47"/>
                  </a:lnTo>
                  <a:lnTo>
                    <a:pt x="8" y="43"/>
                  </a:lnTo>
                  <a:lnTo>
                    <a:pt x="9" y="40"/>
                  </a:lnTo>
                  <a:lnTo>
                    <a:pt x="10" y="37"/>
                  </a:lnTo>
                  <a:lnTo>
                    <a:pt x="11" y="35"/>
                  </a:lnTo>
                  <a:lnTo>
                    <a:pt x="13" y="32"/>
                  </a:lnTo>
                  <a:lnTo>
                    <a:pt x="15" y="29"/>
                  </a:lnTo>
                  <a:lnTo>
                    <a:pt x="17" y="27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3" y="19"/>
                  </a:lnTo>
                  <a:lnTo>
                    <a:pt x="27" y="16"/>
                  </a:lnTo>
                  <a:lnTo>
                    <a:pt x="30" y="13"/>
                  </a:lnTo>
                  <a:lnTo>
                    <a:pt x="34" y="10"/>
                  </a:lnTo>
                  <a:lnTo>
                    <a:pt x="37" y="9"/>
                  </a:lnTo>
                  <a:lnTo>
                    <a:pt x="40" y="7"/>
                  </a:lnTo>
                  <a:lnTo>
                    <a:pt x="44" y="5"/>
                  </a:lnTo>
                  <a:lnTo>
                    <a:pt x="49" y="3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4" name="Freeform 926"/>
            <p:cNvSpPr>
              <a:spLocks/>
            </p:cNvSpPr>
            <p:nvPr/>
          </p:nvSpPr>
          <p:spPr bwMode="auto">
            <a:xfrm>
              <a:off x="4694793" y="3680618"/>
              <a:ext cx="79375" cy="87312"/>
            </a:xfrm>
            <a:custGeom>
              <a:avLst/>
              <a:gdLst>
                <a:gd name="T0" fmla="*/ 50 w 50"/>
                <a:gd name="T1" fmla="*/ 2 h 55"/>
                <a:gd name="T2" fmla="*/ 50 w 50"/>
                <a:gd name="T3" fmla="*/ 1 h 55"/>
                <a:gd name="T4" fmla="*/ 50 w 50"/>
                <a:gd name="T5" fmla="*/ 1 h 55"/>
                <a:gd name="T6" fmla="*/ 50 w 50"/>
                <a:gd name="T7" fmla="*/ 0 h 55"/>
                <a:gd name="T8" fmla="*/ 49 w 50"/>
                <a:gd name="T9" fmla="*/ 0 h 55"/>
                <a:gd name="T10" fmla="*/ 49 w 50"/>
                <a:gd name="T11" fmla="*/ 0 h 55"/>
                <a:gd name="T12" fmla="*/ 48 w 50"/>
                <a:gd name="T13" fmla="*/ 0 h 55"/>
                <a:gd name="T14" fmla="*/ 44 w 50"/>
                <a:gd name="T15" fmla="*/ 2 h 55"/>
                <a:gd name="T16" fmla="*/ 40 w 50"/>
                <a:gd name="T17" fmla="*/ 3 h 55"/>
                <a:gd name="T18" fmla="*/ 36 w 50"/>
                <a:gd name="T19" fmla="*/ 5 h 55"/>
                <a:gd name="T20" fmla="*/ 33 w 50"/>
                <a:gd name="T21" fmla="*/ 7 h 55"/>
                <a:gd name="T22" fmla="*/ 29 w 50"/>
                <a:gd name="T23" fmla="*/ 9 h 55"/>
                <a:gd name="T24" fmla="*/ 27 w 50"/>
                <a:gd name="T25" fmla="*/ 11 h 55"/>
                <a:gd name="T26" fmla="*/ 24 w 50"/>
                <a:gd name="T27" fmla="*/ 13 h 55"/>
                <a:gd name="T28" fmla="*/ 21 w 50"/>
                <a:gd name="T29" fmla="*/ 15 h 55"/>
                <a:gd name="T30" fmla="*/ 19 w 50"/>
                <a:gd name="T31" fmla="*/ 17 h 55"/>
                <a:gd name="T32" fmla="*/ 17 w 50"/>
                <a:gd name="T33" fmla="*/ 19 h 55"/>
                <a:gd name="T34" fmla="*/ 15 w 50"/>
                <a:gd name="T35" fmla="*/ 22 h 55"/>
                <a:gd name="T36" fmla="*/ 13 w 50"/>
                <a:gd name="T37" fmla="*/ 23 h 55"/>
                <a:gd name="T38" fmla="*/ 12 w 50"/>
                <a:gd name="T39" fmla="*/ 26 h 55"/>
                <a:gd name="T40" fmla="*/ 10 w 50"/>
                <a:gd name="T41" fmla="*/ 28 h 55"/>
                <a:gd name="T42" fmla="*/ 9 w 50"/>
                <a:gd name="T43" fmla="*/ 31 h 55"/>
                <a:gd name="T44" fmla="*/ 9 w 50"/>
                <a:gd name="T45" fmla="*/ 32 h 55"/>
                <a:gd name="T46" fmla="*/ 8 w 50"/>
                <a:gd name="T47" fmla="*/ 33 h 55"/>
                <a:gd name="T48" fmla="*/ 7 w 50"/>
                <a:gd name="T49" fmla="*/ 34 h 55"/>
                <a:gd name="T50" fmla="*/ 6 w 50"/>
                <a:gd name="T51" fmla="*/ 38 h 55"/>
                <a:gd name="T52" fmla="*/ 5 w 50"/>
                <a:gd name="T53" fmla="*/ 40 h 55"/>
                <a:gd name="T54" fmla="*/ 4 w 50"/>
                <a:gd name="T55" fmla="*/ 43 h 55"/>
                <a:gd name="T56" fmla="*/ 2 w 50"/>
                <a:gd name="T57" fmla="*/ 46 h 55"/>
                <a:gd name="T58" fmla="*/ 1 w 50"/>
                <a:gd name="T59" fmla="*/ 50 h 55"/>
                <a:gd name="T60" fmla="*/ 1 w 50"/>
                <a:gd name="T61" fmla="*/ 52 h 55"/>
                <a:gd name="T62" fmla="*/ 0 w 50"/>
                <a:gd name="T63" fmla="*/ 54 h 55"/>
                <a:gd name="T64" fmla="*/ 0 w 50"/>
                <a:gd name="T65" fmla="*/ 54 h 55"/>
                <a:gd name="T66" fmla="*/ 0 w 50"/>
                <a:gd name="T67" fmla="*/ 55 h 55"/>
                <a:gd name="T68" fmla="*/ 0 w 50"/>
                <a:gd name="T69" fmla="*/ 55 h 55"/>
                <a:gd name="T70" fmla="*/ 1 w 50"/>
                <a:gd name="T71" fmla="*/ 55 h 55"/>
                <a:gd name="T72" fmla="*/ 1 w 50"/>
                <a:gd name="T73" fmla="*/ 55 h 55"/>
                <a:gd name="T74" fmla="*/ 2 w 50"/>
                <a:gd name="T75" fmla="*/ 55 h 55"/>
                <a:gd name="T76" fmla="*/ 3 w 50"/>
                <a:gd name="T77" fmla="*/ 51 h 55"/>
                <a:gd name="T78" fmla="*/ 4 w 50"/>
                <a:gd name="T79" fmla="*/ 47 h 55"/>
                <a:gd name="T80" fmla="*/ 5 w 50"/>
                <a:gd name="T81" fmla="*/ 43 h 55"/>
                <a:gd name="T82" fmla="*/ 7 w 50"/>
                <a:gd name="T83" fmla="*/ 40 h 55"/>
                <a:gd name="T84" fmla="*/ 9 w 50"/>
                <a:gd name="T85" fmla="*/ 34 h 55"/>
                <a:gd name="T86" fmla="*/ 12 w 50"/>
                <a:gd name="T87" fmla="*/ 29 h 55"/>
                <a:gd name="T88" fmla="*/ 13 w 50"/>
                <a:gd name="T89" fmla="*/ 27 h 55"/>
                <a:gd name="T90" fmla="*/ 15 w 50"/>
                <a:gd name="T91" fmla="*/ 25 h 55"/>
                <a:gd name="T92" fmla="*/ 17 w 50"/>
                <a:gd name="T93" fmla="*/ 23 h 55"/>
                <a:gd name="T94" fmla="*/ 18 w 50"/>
                <a:gd name="T95" fmla="*/ 20 h 55"/>
                <a:gd name="T96" fmla="*/ 21 w 50"/>
                <a:gd name="T97" fmla="*/ 17 h 55"/>
                <a:gd name="T98" fmla="*/ 24 w 50"/>
                <a:gd name="T99" fmla="*/ 15 h 55"/>
                <a:gd name="T100" fmla="*/ 27 w 50"/>
                <a:gd name="T101" fmla="*/ 12 h 55"/>
                <a:gd name="T102" fmla="*/ 29 w 50"/>
                <a:gd name="T103" fmla="*/ 11 h 55"/>
                <a:gd name="T104" fmla="*/ 31 w 50"/>
                <a:gd name="T105" fmla="*/ 10 h 55"/>
                <a:gd name="T106" fmla="*/ 33 w 50"/>
                <a:gd name="T107" fmla="*/ 8 h 55"/>
                <a:gd name="T108" fmla="*/ 36 w 50"/>
                <a:gd name="T109" fmla="*/ 7 h 55"/>
                <a:gd name="T110" fmla="*/ 40 w 50"/>
                <a:gd name="T111" fmla="*/ 5 h 55"/>
                <a:gd name="T112" fmla="*/ 42 w 50"/>
                <a:gd name="T113" fmla="*/ 4 h 55"/>
                <a:gd name="T114" fmla="*/ 45 w 50"/>
                <a:gd name="T115" fmla="*/ 3 h 55"/>
                <a:gd name="T116" fmla="*/ 50 w 50"/>
                <a:gd name="T11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" h="55">
                  <a:moveTo>
                    <a:pt x="50" y="2"/>
                  </a:moveTo>
                  <a:lnTo>
                    <a:pt x="50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0" y="3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29" y="9"/>
                  </a:lnTo>
                  <a:lnTo>
                    <a:pt x="27" y="11"/>
                  </a:lnTo>
                  <a:lnTo>
                    <a:pt x="24" y="13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6"/>
                  </a:lnTo>
                  <a:lnTo>
                    <a:pt x="10" y="28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6" y="38"/>
                  </a:lnTo>
                  <a:lnTo>
                    <a:pt x="5" y="40"/>
                  </a:lnTo>
                  <a:lnTo>
                    <a:pt x="4" y="43"/>
                  </a:lnTo>
                  <a:lnTo>
                    <a:pt x="2" y="46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2" y="55"/>
                  </a:lnTo>
                  <a:lnTo>
                    <a:pt x="3" y="51"/>
                  </a:lnTo>
                  <a:lnTo>
                    <a:pt x="4" y="47"/>
                  </a:lnTo>
                  <a:lnTo>
                    <a:pt x="5" y="43"/>
                  </a:lnTo>
                  <a:lnTo>
                    <a:pt x="7" y="40"/>
                  </a:lnTo>
                  <a:lnTo>
                    <a:pt x="9" y="34"/>
                  </a:lnTo>
                  <a:lnTo>
                    <a:pt x="12" y="29"/>
                  </a:lnTo>
                  <a:lnTo>
                    <a:pt x="13" y="27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8" y="20"/>
                  </a:lnTo>
                  <a:lnTo>
                    <a:pt x="21" y="17"/>
                  </a:lnTo>
                  <a:lnTo>
                    <a:pt x="24" y="15"/>
                  </a:lnTo>
                  <a:lnTo>
                    <a:pt x="27" y="12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3" y="8"/>
                  </a:lnTo>
                  <a:lnTo>
                    <a:pt x="36" y="7"/>
                  </a:lnTo>
                  <a:lnTo>
                    <a:pt x="40" y="5"/>
                  </a:lnTo>
                  <a:lnTo>
                    <a:pt x="42" y="4"/>
                  </a:lnTo>
                  <a:lnTo>
                    <a:pt x="45" y="3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5" name="Freeform 927"/>
            <p:cNvSpPr>
              <a:spLocks/>
            </p:cNvSpPr>
            <p:nvPr/>
          </p:nvSpPr>
          <p:spPr bwMode="auto">
            <a:xfrm>
              <a:off x="4710668" y="3691731"/>
              <a:ext cx="73025" cy="79375"/>
            </a:xfrm>
            <a:custGeom>
              <a:avLst/>
              <a:gdLst>
                <a:gd name="T0" fmla="*/ 46 w 46"/>
                <a:gd name="T1" fmla="*/ 2 h 50"/>
                <a:gd name="T2" fmla="*/ 46 w 46"/>
                <a:gd name="T3" fmla="*/ 1 h 50"/>
                <a:gd name="T4" fmla="*/ 46 w 46"/>
                <a:gd name="T5" fmla="*/ 1 h 50"/>
                <a:gd name="T6" fmla="*/ 46 w 46"/>
                <a:gd name="T7" fmla="*/ 1 h 50"/>
                <a:gd name="T8" fmla="*/ 46 w 46"/>
                <a:gd name="T9" fmla="*/ 0 h 50"/>
                <a:gd name="T10" fmla="*/ 45 w 46"/>
                <a:gd name="T11" fmla="*/ 0 h 50"/>
                <a:gd name="T12" fmla="*/ 44 w 46"/>
                <a:gd name="T13" fmla="*/ 1 h 50"/>
                <a:gd name="T14" fmla="*/ 40 w 46"/>
                <a:gd name="T15" fmla="*/ 2 h 50"/>
                <a:gd name="T16" fmla="*/ 37 w 46"/>
                <a:gd name="T17" fmla="*/ 3 h 50"/>
                <a:gd name="T18" fmla="*/ 34 w 46"/>
                <a:gd name="T19" fmla="*/ 5 h 50"/>
                <a:gd name="T20" fmla="*/ 30 w 46"/>
                <a:gd name="T21" fmla="*/ 6 h 50"/>
                <a:gd name="T22" fmla="*/ 28 w 46"/>
                <a:gd name="T23" fmla="*/ 8 h 50"/>
                <a:gd name="T24" fmla="*/ 25 w 46"/>
                <a:gd name="T25" fmla="*/ 10 h 50"/>
                <a:gd name="T26" fmla="*/ 22 w 46"/>
                <a:gd name="T27" fmla="*/ 12 h 50"/>
                <a:gd name="T28" fmla="*/ 20 w 46"/>
                <a:gd name="T29" fmla="*/ 14 h 50"/>
                <a:gd name="T30" fmla="*/ 18 w 46"/>
                <a:gd name="T31" fmla="*/ 16 h 50"/>
                <a:gd name="T32" fmla="*/ 16 w 46"/>
                <a:gd name="T33" fmla="*/ 18 h 50"/>
                <a:gd name="T34" fmla="*/ 14 w 46"/>
                <a:gd name="T35" fmla="*/ 20 h 50"/>
                <a:gd name="T36" fmla="*/ 13 w 46"/>
                <a:gd name="T37" fmla="*/ 22 h 50"/>
                <a:gd name="T38" fmla="*/ 11 w 46"/>
                <a:gd name="T39" fmla="*/ 24 h 50"/>
                <a:gd name="T40" fmla="*/ 10 w 46"/>
                <a:gd name="T41" fmla="*/ 26 h 50"/>
                <a:gd name="T42" fmla="*/ 9 w 46"/>
                <a:gd name="T43" fmla="*/ 28 h 50"/>
                <a:gd name="T44" fmla="*/ 8 w 46"/>
                <a:gd name="T45" fmla="*/ 30 h 50"/>
                <a:gd name="T46" fmla="*/ 7 w 46"/>
                <a:gd name="T47" fmla="*/ 32 h 50"/>
                <a:gd name="T48" fmla="*/ 6 w 46"/>
                <a:gd name="T49" fmla="*/ 34 h 50"/>
                <a:gd name="T50" fmla="*/ 5 w 46"/>
                <a:gd name="T51" fmla="*/ 36 h 50"/>
                <a:gd name="T52" fmla="*/ 5 w 46"/>
                <a:gd name="T53" fmla="*/ 36 h 50"/>
                <a:gd name="T54" fmla="*/ 4 w 46"/>
                <a:gd name="T55" fmla="*/ 38 h 50"/>
                <a:gd name="T56" fmla="*/ 4 w 46"/>
                <a:gd name="T57" fmla="*/ 39 h 50"/>
                <a:gd name="T58" fmla="*/ 3 w 46"/>
                <a:gd name="T59" fmla="*/ 42 h 50"/>
                <a:gd name="T60" fmla="*/ 2 w 46"/>
                <a:gd name="T61" fmla="*/ 45 h 50"/>
                <a:gd name="T62" fmla="*/ 1 w 46"/>
                <a:gd name="T63" fmla="*/ 47 h 50"/>
                <a:gd name="T64" fmla="*/ 1 w 46"/>
                <a:gd name="T65" fmla="*/ 49 h 50"/>
                <a:gd name="T66" fmla="*/ 0 w 46"/>
                <a:gd name="T67" fmla="*/ 50 h 50"/>
                <a:gd name="T68" fmla="*/ 1 w 46"/>
                <a:gd name="T69" fmla="*/ 50 h 50"/>
                <a:gd name="T70" fmla="*/ 1 w 46"/>
                <a:gd name="T71" fmla="*/ 50 h 50"/>
                <a:gd name="T72" fmla="*/ 2 w 46"/>
                <a:gd name="T73" fmla="*/ 50 h 50"/>
                <a:gd name="T74" fmla="*/ 2 w 46"/>
                <a:gd name="T75" fmla="*/ 50 h 50"/>
                <a:gd name="T76" fmla="*/ 3 w 46"/>
                <a:gd name="T77" fmla="*/ 47 h 50"/>
                <a:gd name="T78" fmla="*/ 4 w 46"/>
                <a:gd name="T79" fmla="*/ 43 h 50"/>
                <a:gd name="T80" fmla="*/ 5 w 46"/>
                <a:gd name="T81" fmla="*/ 39 h 50"/>
                <a:gd name="T82" fmla="*/ 7 w 46"/>
                <a:gd name="T83" fmla="*/ 36 h 50"/>
                <a:gd name="T84" fmla="*/ 9 w 46"/>
                <a:gd name="T85" fmla="*/ 31 h 50"/>
                <a:gd name="T86" fmla="*/ 11 w 46"/>
                <a:gd name="T87" fmla="*/ 27 h 50"/>
                <a:gd name="T88" fmla="*/ 14 w 46"/>
                <a:gd name="T89" fmla="*/ 23 h 50"/>
                <a:gd name="T90" fmla="*/ 17 w 46"/>
                <a:gd name="T91" fmla="*/ 19 h 50"/>
                <a:gd name="T92" fmla="*/ 20 w 46"/>
                <a:gd name="T93" fmla="*/ 16 h 50"/>
                <a:gd name="T94" fmla="*/ 22 w 46"/>
                <a:gd name="T95" fmla="*/ 14 h 50"/>
                <a:gd name="T96" fmla="*/ 26 w 46"/>
                <a:gd name="T97" fmla="*/ 11 h 50"/>
                <a:gd name="T98" fmla="*/ 27 w 46"/>
                <a:gd name="T99" fmla="*/ 10 h 50"/>
                <a:gd name="T100" fmla="*/ 29 w 46"/>
                <a:gd name="T101" fmla="*/ 9 h 50"/>
                <a:gd name="T102" fmla="*/ 31 w 46"/>
                <a:gd name="T103" fmla="*/ 8 h 50"/>
                <a:gd name="T104" fmla="*/ 33 w 46"/>
                <a:gd name="T105" fmla="*/ 6 h 50"/>
                <a:gd name="T106" fmla="*/ 37 w 46"/>
                <a:gd name="T107" fmla="*/ 5 h 50"/>
                <a:gd name="T108" fmla="*/ 41 w 46"/>
                <a:gd name="T109" fmla="*/ 3 h 50"/>
                <a:gd name="T110" fmla="*/ 46 w 46"/>
                <a:gd name="T111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50">
                  <a:moveTo>
                    <a:pt x="46" y="2"/>
                  </a:moveTo>
                  <a:lnTo>
                    <a:pt x="46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4" y="1"/>
                  </a:lnTo>
                  <a:lnTo>
                    <a:pt x="40" y="2"/>
                  </a:lnTo>
                  <a:lnTo>
                    <a:pt x="37" y="3"/>
                  </a:lnTo>
                  <a:lnTo>
                    <a:pt x="34" y="5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5" y="10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9" y="28"/>
                  </a:lnTo>
                  <a:lnTo>
                    <a:pt x="8" y="30"/>
                  </a:lnTo>
                  <a:lnTo>
                    <a:pt x="7" y="32"/>
                  </a:lnTo>
                  <a:lnTo>
                    <a:pt x="6" y="34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3" y="42"/>
                  </a:lnTo>
                  <a:lnTo>
                    <a:pt x="2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3" y="47"/>
                  </a:lnTo>
                  <a:lnTo>
                    <a:pt x="4" y="43"/>
                  </a:lnTo>
                  <a:lnTo>
                    <a:pt x="5" y="39"/>
                  </a:lnTo>
                  <a:lnTo>
                    <a:pt x="7" y="36"/>
                  </a:lnTo>
                  <a:lnTo>
                    <a:pt x="9" y="31"/>
                  </a:lnTo>
                  <a:lnTo>
                    <a:pt x="11" y="27"/>
                  </a:lnTo>
                  <a:lnTo>
                    <a:pt x="14" y="23"/>
                  </a:lnTo>
                  <a:lnTo>
                    <a:pt x="17" y="19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9" y="9"/>
                  </a:lnTo>
                  <a:lnTo>
                    <a:pt x="31" y="8"/>
                  </a:lnTo>
                  <a:lnTo>
                    <a:pt x="33" y="6"/>
                  </a:lnTo>
                  <a:lnTo>
                    <a:pt x="37" y="5"/>
                  </a:lnTo>
                  <a:lnTo>
                    <a:pt x="41" y="3"/>
                  </a:lnTo>
                  <a:lnTo>
                    <a:pt x="4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6" name="Freeform 928"/>
            <p:cNvSpPr>
              <a:spLocks/>
            </p:cNvSpPr>
            <p:nvPr/>
          </p:nvSpPr>
          <p:spPr bwMode="auto">
            <a:xfrm>
              <a:off x="4728130" y="3702843"/>
              <a:ext cx="65088" cy="73025"/>
            </a:xfrm>
            <a:custGeom>
              <a:avLst/>
              <a:gdLst>
                <a:gd name="T0" fmla="*/ 41 w 41"/>
                <a:gd name="T1" fmla="*/ 2 h 46"/>
                <a:gd name="T2" fmla="*/ 41 w 41"/>
                <a:gd name="T3" fmla="*/ 1 h 46"/>
                <a:gd name="T4" fmla="*/ 41 w 41"/>
                <a:gd name="T5" fmla="*/ 1 h 46"/>
                <a:gd name="T6" fmla="*/ 41 w 41"/>
                <a:gd name="T7" fmla="*/ 0 h 46"/>
                <a:gd name="T8" fmla="*/ 40 w 41"/>
                <a:gd name="T9" fmla="*/ 0 h 46"/>
                <a:gd name="T10" fmla="*/ 40 w 41"/>
                <a:gd name="T11" fmla="*/ 1 h 46"/>
                <a:gd name="T12" fmla="*/ 36 w 41"/>
                <a:gd name="T13" fmla="*/ 2 h 46"/>
                <a:gd name="T14" fmla="*/ 33 w 41"/>
                <a:gd name="T15" fmla="*/ 3 h 46"/>
                <a:gd name="T16" fmla="*/ 30 w 41"/>
                <a:gd name="T17" fmla="*/ 4 h 46"/>
                <a:gd name="T18" fmla="*/ 27 w 41"/>
                <a:gd name="T19" fmla="*/ 6 h 46"/>
                <a:gd name="T20" fmla="*/ 24 w 41"/>
                <a:gd name="T21" fmla="*/ 8 h 46"/>
                <a:gd name="T22" fmla="*/ 22 w 41"/>
                <a:gd name="T23" fmla="*/ 9 h 46"/>
                <a:gd name="T24" fmla="*/ 19 w 41"/>
                <a:gd name="T25" fmla="*/ 11 h 46"/>
                <a:gd name="T26" fmla="*/ 18 w 41"/>
                <a:gd name="T27" fmla="*/ 13 h 46"/>
                <a:gd name="T28" fmla="*/ 16 w 41"/>
                <a:gd name="T29" fmla="*/ 14 h 46"/>
                <a:gd name="T30" fmla="*/ 14 w 41"/>
                <a:gd name="T31" fmla="*/ 16 h 46"/>
                <a:gd name="T32" fmla="*/ 13 w 41"/>
                <a:gd name="T33" fmla="*/ 18 h 46"/>
                <a:gd name="T34" fmla="*/ 11 w 41"/>
                <a:gd name="T35" fmla="*/ 20 h 46"/>
                <a:gd name="T36" fmla="*/ 10 w 41"/>
                <a:gd name="T37" fmla="*/ 21 h 46"/>
                <a:gd name="T38" fmla="*/ 9 w 41"/>
                <a:gd name="T39" fmla="*/ 23 h 46"/>
                <a:gd name="T40" fmla="*/ 8 w 41"/>
                <a:gd name="T41" fmla="*/ 25 h 46"/>
                <a:gd name="T42" fmla="*/ 7 w 41"/>
                <a:gd name="T43" fmla="*/ 27 h 46"/>
                <a:gd name="T44" fmla="*/ 6 w 41"/>
                <a:gd name="T45" fmla="*/ 29 h 46"/>
                <a:gd name="T46" fmla="*/ 5 w 41"/>
                <a:gd name="T47" fmla="*/ 30 h 46"/>
                <a:gd name="T48" fmla="*/ 5 w 41"/>
                <a:gd name="T49" fmla="*/ 31 h 46"/>
                <a:gd name="T50" fmla="*/ 4 w 41"/>
                <a:gd name="T51" fmla="*/ 33 h 46"/>
                <a:gd name="T52" fmla="*/ 3 w 41"/>
                <a:gd name="T53" fmla="*/ 35 h 46"/>
                <a:gd name="T54" fmla="*/ 2 w 41"/>
                <a:gd name="T55" fmla="*/ 38 h 46"/>
                <a:gd name="T56" fmla="*/ 1 w 41"/>
                <a:gd name="T57" fmla="*/ 41 h 46"/>
                <a:gd name="T58" fmla="*/ 1 w 41"/>
                <a:gd name="T59" fmla="*/ 43 h 46"/>
                <a:gd name="T60" fmla="*/ 0 w 41"/>
                <a:gd name="T61" fmla="*/ 44 h 46"/>
                <a:gd name="T62" fmla="*/ 0 w 41"/>
                <a:gd name="T63" fmla="*/ 45 h 46"/>
                <a:gd name="T64" fmla="*/ 0 w 41"/>
                <a:gd name="T65" fmla="*/ 45 h 46"/>
                <a:gd name="T66" fmla="*/ 1 w 41"/>
                <a:gd name="T67" fmla="*/ 46 h 46"/>
                <a:gd name="T68" fmla="*/ 1 w 41"/>
                <a:gd name="T69" fmla="*/ 46 h 46"/>
                <a:gd name="T70" fmla="*/ 2 w 41"/>
                <a:gd name="T71" fmla="*/ 45 h 46"/>
                <a:gd name="T72" fmla="*/ 2 w 41"/>
                <a:gd name="T73" fmla="*/ 42 h 46"/>
                <a:gd name="T74" fmla="*/ 3 w 41"/>
                <a:gd name="T75" fmla="*/ 39 h 46"/>
                <a:gd name="T76" fmla="*/ 4 w 41"/>
                <a:gd name="T77" fmla="*/ 36 h 46"/>
                <a:gd name="T78" fmla="*/ 6 w 41"/>
                <a:gd name="T79" fmla="*/ 33 h 46"/>
                <a:gd name="T80" fmla="*/ 8 w 41"/>
                <a:gd name="T81" fmla="*/ 29 h 46"/>
                <a:gd name="T82" fmla="*/ 10 w 41"/>
                <a:gd name="T83" fmla="*/ 24 h 46"/>
                <a:gd name="T84" fmla="*/ 12 w 41"/>
                <a:gd name="T85" fmla="*/ 20 h 46"/>
                <a:gd name="T86" fmla="*/ 15 w 41"/>
                <a:gd name="T87" fmla="*/ 17 h 46"/>
                <a:gd name="T88" fmla="*/ 18 w 41"/>
                <a:gd name="T89" fmla="*/ 15 h 46"/>
                <a:gd name="T90" fmla="*/ 20 w 41"/>
                <a:gd name="T91" fmla="*/ 12 h 46"/>
                <a:gd name="T92" fmla="*/ 23 w 41"/>
                <a:gd name="T93" fmla="*/ 10 h 46"/>
                <a:gd name="T94" fmla="*/ 24 w 41"/>
                <a:gd name="T95" fmla="*/ 9 h 46"/>
                <a:gd name="T96" fmla="*/ 26 w 41"/>
                <a:gd name="T97" fmla="*/ 9 h 46"/>
                <a:gd name="T98" fmla="*/ 28 w 41"/>
                <a:gd name="T99" fmla="*/ 7 h 46"/>
                <a:gd name="T100" fmla="*/ 30 w 41"/>
                <a:gd name="T101" fmla="*/ 6 h 46"/>
                <a:gd name="T102" fmla="*/ 33 w 41"/>
                <a:gd name="T103" fmla="*/ 5 h 46"/>
                <a:gd name="T104" fmla="*/ 37 w 41"/>
                <a:gd name="T105" fmla="*/ 3 h 46"/>
                <a:gd name="T106" fmla="*/ 41 w 41"/>
                <a:gd name="T10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" h="46">
                  <a:moveTo>
                    <a:pt x="41" y="2"/>
                  </a:move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36" y="2"/>
                  </a:lnTo>
                  <a:lnTo>
                    <a:pt x="33" y="3"/>
                  </a:lnTo>
                  <a:lnTo>
                    <a:pt x="30" y="4"/>
                  </a:lnTo>
                  <a:lnTo>
                    <a:pt x="27" y="6"/>
                  </a:lnTo>
                  <a:lnTo>
                    <a:pt x="24" y="8"/>
                  </a:lnTo>
                  <a:lnTo>
                    <a:pt x="22" y="9"/>
                  </a:lnTo>
                  <a:lnTo>
                    <a:pt x="19" y="11"/>
                  </a:lnTo>
                  <a:lnTo>
                    <a:pt x="18" y="13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10" y="21"/>
                  </a:lnTo>
                  <a:lnTo>
                    <a:pt x="9" y="23"/>
                  </a:lnTo>
                  <a:lnTo>
                    <a:pt x="8" y="25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5" y="30"/>
                  </a:lnTo>
                  <a:lnTo>
                    <a:pt x="5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2" y="38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3" y="39"/>
                  </a:lnTo>
                  <a:lnTo>
                    <a:pt x="4" y="36"/>
                  </a:lnTo>
                  <a:lnTo>
                    <a:pt x="6" y="33"/>
                  </a:lnTo>
                  <a:lnTo>
                    <a:pt x="8" y="29"/>
                  </a:lnTo>
                  <a:lnTo>
                    <a:pt x="10" y="24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18" y="15"/>
                  </a:lnTo>
                  <a:lnTo>
                    <a:pt x="20" y="12"/>
                  </a:lnTo>
                  <a:lnTo>
                    <a:pt x="23" y="10"/>
                  </a:lnTo>
                  <a:lnTo>
                    <a:pt x="24" y="9"/>
                  </a:lnTo>
                  <a:lnTo>
                    <a:pt x="26" y="9"/>
                  </a:lnTo>
                  <a:lnTo>
                    <a:pt x="28" y="7"/>
                  </a:lnTo>
                  <a:lnTo>
                    <a:pt x="30" y="6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7" name="Freeform 929"/>
            <p:cNvSpPr>
              <a:spLocks/>
            </p:cNvSpPr>
            <p:nvPr/>
          </p:nvSpPr>
          <p:spPr bwMode="auto">
            <a:xfrm>
              <a:off x="4745593" y="3715543"/>
              <a:ext cx="57150" cy="63500"/>
            </a:xfrm>
            <a:custGeom>
              <a:avLst/>
              <a:gdLst>
                <a:gd name="T0" fmla="*/ 36 w 36"/>
                <a:gd name="T1" fmla="*/ 1 h 40"/>
                <a:gd name="T2" fmla="*/ 36 w 36"/>
                <a:gd name="T3" fmla="*/ 0 h 40"/>
                <a:gd name="T4" fmla="*/ 36 w 36"/>
                <a:gd name="T5" fmla="*/ 0 h 40"/>
                <a:gd name="T6" fmla="*/ 36 w 36"/>
                <a:gd name="T7" fmla="*/ 0 h 40"/>
                <a:gd name="T8" fmla="*/ 36 w 36"/>
                <a:gd name="T9" fmla="*/ 0 h 40"/>
                <a:gd name="T10" fmla="*/ 35 w 36"/>
                <a:gd name="T11" fmla="*/ 0 h 40"/>
                <a:gd name="T12" fmla="*/ 35 w 36"/>
                <a:gd name="T13" fmla="*/ 0 h 40"/>
                <a:gd name="T14" fmla="*/ 32 w 36"/>
                <a:gd name="T15" fmla="*/ 1 h 40"/>
                <a:gd name="T16" fmla="*/ 29 w 36"/>
                <a:gd name="T17" fmla="*/ 2 h 40"/>
                <a:gd name="T18" fmla="*/ 26 w 36"/>
                <a:gd name="T19" fmla="*/ 3 h 40"/>
                <a:gd name="T20" fmla="*/ 24 w 36"/>
                <a:gd name="T21" fmla="*/ 4 h 40"/>
                <a:gd name="T22" fmla="*/ 21 w 36"/>
                <a:gd name="T23" fmla="*/ 6 h 40"/>
                <a:gd name="T24" fmla="*/ 19 w 36"/>
                <a:gd name="T25" fmla="*/ 7 h 40"/>
                <a:gd name="T26" fmla="*/ 17 w 36"/>
                <a:gd name="T27" fmla="*/ 9 h 40"/>
                <a:gd name="T28" fmla="*/ 15 w 36"/>
                <a:gd name="T29" fmla="*/ 11 h 40"/>
                <a:gd name="T30" fmla="*/ 14 w 36"/>
                <a:gd name="T31" fmla="*/ 12 h 40"/>
                <a:gd name="T32" fmla="*/ 12 w 36"/>
                <a:gd name="T33" fmla="*/ 13 h 40"/>
                <a:gd name="T34" fmla="*/ 11 w 36"/>
                <a:gd name="T35" fmla="*/ 15 h 40"/>
                <a:gd name="T36" fmla="*/ 10 w 36"/>
                <a:gd name="T37" fmla="*/ 17 h 40"/>
                <a:gd name="T38" fmla="*/ 8 w 36"/>
                <a:gd name="T39" fmla="*/ 18 h 40"/>
                <a:gd name="T40" fmla="*/ 7 w 36"/>
                <a:gd name="T41" fmla="*/ 20 h 40"/>
                <a:gd name="T42" fmla="*/ 7 w 36"/>
                <a:gd name="T43" fmla="*/ 22 h 40"/>
                <a:gd name="T44" fmla="*/ 6 w 36"/>
                <a:gd name="T45" fmla="*/ 23 h 40"/>
                <a:gd name="T46" fmla="*/ 5 w 36"/>
                <a:gd name="T47" fmla="*/ 25 h 40"/>
                <a:gd name="T48" fmla="*/ 4 w 36"/>
                <a:gd name="T49" fmla="*/ 27 h 40"/>
                <a:gd name="T50" fmla="*/ 3 w 36"/>
                <a:gd name="T51" fmla="*/ 29 h 40"/>
                <a:gd name="T52" fmla="*/ 3 w 36"/>
                <a:gd name="T53" fmla="*/ 30 h 40"/>
                <a:gd name="T54" fmla="*/ 1 w 36"/>
                <a:gd name="T55" fmla="*/ 35 h 40"/>
                <a:gd name="T56" fmla="*/ 0 w 36"/>
                <a:gd name="T57" fmla="*/ 37 h 40"/>
                <a:gd name="T58" fmla="*/ 0 w 36"/>
                <a:gd name="T59" fmla="*/ 39 h 40"/>
                <a:gd name="T60" fmla="*/ 0 w 36"/>
                <a:gd name="T61" fmla="*/ 40 h 40"/>
                <a:gd name="T62" fmla="*/ 1 w 36"/>
                <a:gd name="T63" fmla="*/ 40 h 40"/>
                <a:gd name="T64" fmla="*/ 1 w 36"/>
                <a:gd name="T65" fmla="*/ 40 h 40"/>
                <a:gd name="T66" fmla="*/ 2 w 36"/>
                <a:gd name="T67" fmla="*/ 37 h 40"/>
                <a:gd name="T68" fmla="*/ 3 w 36"/>
                <a:gd name="T69" fmla="*/ 34 h 40"/>
                <a:gd name="T70" fmla="*/ 4 w 36"/>
                <a:gd name="T71" fmla="*/ 31 h 40"/>
                <a:gd name="T72" fmla="*/ 5 w 36"/>
                <a:gd name="T73" fmla="*/ 28 h 40"/>
                <a:gd name="T74" fmla="*/ 7 w 36"/>
                <a:gd name="T75" fmla="*/ 24 h 40"/>
                <a:gd name="T76" fmla="*/ 8 w 36"/>
                <a:gd name="T77" fmla="*/ 21 h 40"/>
                <a:gd name="T78" fmla="*/ 11 w 36"/>
                <a:gd name="T79" fmla="*/ 17 h 40"/>
                <a:gd name="T80" fmla="*/ 13 w 36"/>
                <a:gd name="T81" fmla="*/ 14 h 40"/>
                <a:gd name="T82" fmla="*/ 15 w 36"/>
                <a:gd name="T83" fmla="*/ 12 h 40"/>
                <a:gd name="T84" fmla="*/ 17 w 36"/>
                <a:gd name="T85" fmla="*/ 10 h 40"/>
                <a:gd name="T86" fmla="*/ 20 w 36"/>
                <a:gd name="T87" fmla="*/ 8 h 40"/>
                <a:gd name="T88" fmla="*/ 21 w 36"/>
                <a:gd name="T89" fmla="*/ 8 h 40"/>
                <a:gd name="T90" fmla="*/ 22 w 36"/>
                <a:gd name="T91" fmla="*/ 7 h 40"/>
                <a:gd name="T92" fmla="*/ 26 w 36"/>
                <a:gd name="T93" fmla="*/ 4 h 40"/>
                <a:gd name="T94" fmla="*/ 29 w 36"/>
                <a:gd name="T95" fmla="*/ 3 h 40"/>
                <a:gd name="T96" fmla="*/ 32 w 36"/>
                <a:gd name="T97" fmla="*/ 2 h 40"/>
                <a:gd name="T98" fmla="*/ 36 w 36"/>
                <a:gd name="T9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" h="40">
                  <a:moveTo>
                    <a:pt x="36" y="1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2" y="1"/>
                  </a:lnTo>
                  <a:lnTo>
                    <a:pt x="29" y="2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7" y="9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1" y="15"/>
                  </a:lnTo>
                  <a:lnTo>
                    <a:pt x="10" y="17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5"/>
                  </a:lnTo>
                  <a:lnTo>
                    <a:pt x="4" y="27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2" y="37"/>
                  </a:lnTo>
                  <a:lnTo>
                    <a:pt x="3" y="34"/>
                  </a:lnTo>
                  <a:lnTo>
                    <a:pt x="4" y="31"/>
                  </a:lnTo>
                  <a:lnTo>
                    <a:pt x="5" y="28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11" y="17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2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8" name="Freeform 930"/>
            <p:cNvSpPr>
              <a:spLocks/>
            </p:cNvSpPr>
            <p:nvPr/>
          </p:nvSpPr>
          <p:spPr bwMode="auto">
            <a:xfrm>
              <a:off x="4759880" y="3726656"/>
              <a:ext cx="50800" cy="53975"/>
            </a:xfrm>
            <a:custGeom>
              <a:avLst/>
              <a:gdLst>
                <a:gd name="T0" fmla="*/ 32 w 32"/>
                <a:gd name="T1" fmla="*/ 0 h 34"/>
                <a:gd name="T2" fmla="*/ 32 w 32"/>
                <a:gd name="T3" fmla="*/ 0 h 34"/>
                <a:gd name="T4" fmla="*/ 32 w 32"/>
                <a:gd name="T5" fmla="*/ 0 h 34"/>
                <a:gd name="T6" fmla="*/ 31 w 32"/>
                <a:gd name="T7" fmla="*/ 0 h 34"/>
                <a:gd name="T8" fmla="*/ 31 w 32"/>
                <a:gd name="T9" fmla="*/ 0 h 34"/>
                <a:gd name="T10" fmla="*/ 30 w 32"/>
                <a:gd name="T11" fmla="*/ 0 h 34"/>
                <a:gd name="T12" fmla="*/ 28 w 32"/>
                <a:gd name="T13" fmla="*/ 1 h 34"/>
                <a:gd name="T14" fmla="*/ 25 w 32"/>
                <a:gd name="T15" fmla="*/ 2 h 34"/>
                <a:gd name="T16" fmla="*/ 23 w 32"/>
                <a:gd name="T17" fmla="*/ 3 h 34"/>
                <a:gd name="T18" fmla="*/ 21 w 32"/>
                <a:gd name="T19" fmla="*/ 4 h 34"/>
                <a:gd name="T20" fmla="*/ 19 w 32"/>
                <a:gd name="T21" fmla="*/ 5 h 34"/>
                <a:gd name="T22" fmla="*/ 17 w 32"/>
                <a:gd name="T23" fmla="*/ 6 h 34"/>
                <a:gd name="T24" fmla="*/ 15 w 32"/>
                <a:gd name="T25" fmla="*/ 7 h 34"/>
                <a:gd name="T26" fmla="*/ 13 w 32"/>
                <a:gd name="T27" fmla="*/ 9 h 34"/>
                <a:gd name="T28" fmla="*/ 12 w 32"/>
                <a:gd name="T29" fmla="*/ 10 h 34"/>
                <a:gd name="T30" fmla="*/ 11 w 32"/>
                <a:gd name="T31" fmla="*/ 12 h 34"/>
                <a:gd name="T32" fmla="*/ 10 w 32"/>
                <a:gd name="T33" fmla="*/ 13 h 34"/>
                <a:gd name="T34" fmla="*/ 9 w 32"/>
                <a:gd name="T35" fmla="*/ 14 h 34"/>
                <a:gd name="T36" fmla="*/ 8 w 32"/>
                <a:gd name="T37" fmla="*/ 16 h 34"/>
                <a:gd name="T38" fmla="*/ 7 w 32"/>
                <a:gd name="T39" fmla="*/ 17 h 34"/>
                <a:gd name="T40" fmla="*/ 6 w 32"/>
                <a:gd name="T41" fmla="*/ 19 h 34"/>
                <a:gd name="T42" fmla="*/ 5 w 32"/>
                <a:gd name="T43" fmla="*/ 20 h 34"/>
                <a:gd name="T44" fmla="*/ 4 w 32"/>
                <a:gd name="T45" fmla="*/ 22 h 34"/>
                <a:gd name="T46" fmla="*/ 4 w 32"/>
                <a:gd name="T47" fmla="*/ 23 h 34"/>
                <a:gd name="T48" fmla="*/ 3 w 32"/>
                <a:gd name="T49" fmla="*/ 25 h 34"/>
                <a:gd name="T50" fmla="*/ 2 w 32"/>
                <a:gd name="T51" fmla="*/ 26 h 34"/>
                <a:gd name="T52" fmla="*/ 2 w 32"/>
                <a:gd name="T53" fmla="*/ 28 h 34"/>
                <a:gd name="T54" fmla="*/ 1 w 32"/>
                <a:gd name="T55" fmla="*/ 31 h 34"/>
                <a:gd name="T56" fmla="*/ 1 w 32"/>
                <a:gd name="T57" fmla="*/ 32 h 34"/>
                <a:gd name="T58" fmla="*/ 0 w 32"/>
                <a:gd name="T59" fmla="*/ 34 h 34"/>
                <a:gd name="T60" fmla="*/ 0 w 32"/>
                <a:gd name="T61" fmla="*/ 34 h 34"/>
                <a:gd name="T62" fmla="*/ 0 w 32"/>
                <a:gd name="T63" fmla="*/ 34 h 34"/>
                <a:gd name="T64" fmla="*/ 1 w 32"/>
                <a:gd name="T65" fmla="*/ 34 h 34"/>
                <a:gd name="T66" fmla="*/ 1 w 32"/>
                <a:gd name="T67" fmla="*/ 34 h 34"/>
                <a:gd name="T68" fmla="*/ 2 w 32"/>
                <a:gd name="T69" fmla="*/ 32 h 34"/>
                <a:gd name="T70" fmla="*/ 3 w 32"/>
                <a:gd name="T71" fmla="*/ 29 h 34"/>
                <a:gd name="T72" fmla="*/ 4 w 32"/>
                <a:gd name="T73" fmla="*/ 24 h 34"/>
                <a:gd name="T74" fmla="*/ 6 w 32"/>
                <a:gd name="T75" fmla="*/ 21 h 34"/>
                <a:gd name="T76" fmla="*/ 8 w 32"/>
                <a:gd name="T77" fmla="*/ 18 h 34"/>
                <a:gd name="T78" fmla="*/ 9 w 32"/>
                <a:gd name="T79" fmla="*/ 15 h 34"/>
                <a:gd name="T80" fmla="*/ 12 w 32"/>
                <a:gd name="T81" fmla="*/ 12 h 34"/>
                <a:gd name="T82" fmla="*/ 13 w 32"/>
                <a:gd name="T83" fmla="*/ 10 h 34"/>
                <a:gd name="T84" fmla="*/ 15 w 32"/>
                <a:gd name="T85" fmla="*/ 9 h 34"/>
                <a:gd name="T86" fmla="*/ 18 w 32"/>
                <a:gd name="T87" fmla="*/ 7 h 34"/>
                <a:gd name="T88" fmla="*/ 18 w 32"/>
                <a:gd name="T89" fmla="*/ 6 h 34"/>
                <a:gd name="T90" fmla="*/ 19 w 32"/>
                <a:gd name="T91" fmla="*/ 5 h 34"/>
                <a:gd name="T92" fmla="*/ 23 w 32"/>
                <a:gd name="T93" fmla="*/ 4 h 34"/>
                <a:gd name="T94" fmla="*/ 25 w 32"/>
                <a:gd name="T95" fmla="*/ 3 h 34"/>
                <a:gd name="T96" fmla="*/ 28 w 32"/>
                <a:gd name="T97" fmla="*/ 1 h 34"/>
                <a:gd name="T98" fmla="*/ 32 w 32"/>
                <a:gd name="T9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34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23" y="3"/>
                  </a:lnTo>
                  <a:lnTo>
                    <a:pt x="21" y="4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5" y="7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1" y="12"/>
                  </a:lnTo>
                  <a:lnTo>
                    <a:pt x="10" y="13"/>
                  </a:lnTo>
                  <a:lnTo>
                    <a:pt x="9" y="14"/>
                  </a:lnTo>
                  <a:lnTo>
                    <a:pt x="8" y="16"/>
                  </a:lnTo>
                  <a:lnTo>
                    <a:pt x="7" y="17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2" y="32"/>
                  </a:lnTo>
                  <a:lnTo>
                    <a:pt x="3" y="29"/>
                  </a:lnTo>
                  <a:lnTo>
                    <a:pt x="4" y="24"/>
                  </a:lnTo>
                  <a:lnTo>
                    <a:pt x="6" y="21"/>
                  </a:lnTo>
                  <a:lnTo>
                    <a:pt x="8" y="18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5" y="9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9" y="5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" name="Freeform 931"/>
            <p:cNvSpPr>
              <a:spLocks/>
            </p:cNvSpPr>
            <p:nvPr/>
          </p:nvSpPr>
          <p:spPr bwMode="auto">
            <a:xfrm>
              <a:off x="4778930" y="3737768"/>
              <a:ext cx="42863" cy="47625"/>
            </a:xfrm>
            <a:custGeom>
              <a:avLst/>
              <a:gdLst>
                <a:gd name="T0" fmla="*/ 27 w 27"/>
                <a:gd name="T1" fmla="*/ 1 h 30"/>
                <a:gd name="T2" fmla="*/ 27 w 27"/>
                <a:gd name="T3" fmla="*/ 0 h 30"/>
                <a:gd name="T4" fmla="*/ 27 w 27"/>
                <a:gd name="T5" fmla="*/ 0 h 30"/>
                <a:gd name="T6" fmla="*/ 26 w 27"/>
                <a:gd name="T7" fmla="*/ 0 h 30"/>
                <a:gd name="T8" fmla="*/ 26 w 27"/>
                <a:gd name="T9" fmla="*/ 0 h 30"/>
                <a:gd name="T10" fmla="*/ 24 w 27"/>
                <a:gd name="T11" fmla="*/ 1 h 30"/>
                <a:gd name="T12" fmla="*/ 22 w 27"/>
                <a:gd name="T13" fmla="*/ 2 h 30"/>
                <a:gd name="T14" fmla="*/ 20 w 27"/>
                <a:gd name="T15" fmla="*/ 3 h 30"/>
                <a:gd name="T16" fmla="*/ 18 w 27"/>
                <a:gd name="T17" fmla="*/ 4 h 30"/>
                <a:gd name="T18" fmla="*/ 16 w 27"/>
                <a:gd name="T19" fmla="*/ 5 h 30"/>
                <a:gd name="T20" fmla="*/ 15 w 27"/>
                <a:gd name="T21" fmla="*/ 6 h 30"/>
                <a:gd name="T22" fmla="*/ 13 w 27"/>
                <a:gd name="T23" fmla="*/ 7 h 30"/>
                <a:gd name="T24" fmla="*/ 12 w 27"/>
                <a:gd name="T25" fmla="*/ 8 h 30"/>
                <a:gd name="T26" fmla="*/ 10 w 27"/>
                <a:gd name="T27" fmla="*/ 9 h 30"/>
                <a:gd name="T28" fmla="*/ 9 w 27"/>
                <a:gd name="T29" fmla="*/ 10 h 30"/>
                <a:gd name="T30" fmla="*/ 8 w 27"/>
                <a:gd name="T31" fmla="*/ 11 h 30"/>
                <a:gd name="T32" fmla="*/ 7 w 27"/>
                <a:gd name="T33" fmla="*/ 13 h 30"/>
                <a:gd name="T34" fmla="*/ 7 w 27"/>
                <a:gd name="T35" fmla="*/ 14 h 30"/>
                <a:gd name="T36" fmla="*/ 6 w 27"/>
                <a:gd name="T37" fmla="*/ 15 h 30"/>
                <a:gd name="T38" fmla="*/ 5 w 27"/>
                <a:gd name="T39" fmla="*/ 17 h 30"/>
                <a:gd name="T40" fmla="*/ 5 w 27"/>
                <a:gd name="T41" fmla="*/ 18 h 30"/>
                <a:gd name="T42" fmla="*/ 4 w 27"/>
                <a:gd name="T43" fmla="*/ 19 h 30"/>
                <a:gd name="T44" fmla="*/ 3 w 27"/>
                <a:gd name="T45" fmla="*/ 20 h 30"/>
                <a:gd name="T46" fmla="*/ 2 w 27"/>
                <a:gd name="T47" fmla="*/ 23 h 30"/>
                <a:gd name="T48" fmla="*/ 2 w 27"/>
                <a:gd name="T49" fmla="*/ 25 h 30"/>
                <a:gd name="T50" fmla="*/ 1 w 27"/>
                <a:gd name="T51" fmla="*/ 27 h 30"/>
                <a:gd name="T52" fmla="*/ 1 w 27"/>
                <a:gd name="T53" fmla="*/ 28 h 30"/>
                <a:gd name="T54" fmla="*/ 0 w 27"/>
                <a:gd name="T55" fmla="*/ 29 h 30"/>
                <a:gd name="T56" fmla="*/ 0 w 27"/>
                <a:gd name="T57" fmla="*/ 30 h 30"/>
                <a:gd name="T58" fmla="*/ 1 w 27"/>
                <a:gd name="T59" fmla="*/ 30 h 30"/>
                <a:gd name="T60" fmla="*/ 1 w 27"/>
                <a:gd name="T61" fmla="*/ 30 h 30"/>
                <a:gd name="T62" fmla="*/ 2 w 27"/>
                <a:gd name="T63" fmla="*/ 25 h 30"/>
                <a:gd name="T64" fmla="*/ 3 w 27"/>
                <a:gd name="T65" fmla="*/ 23 h 30"/>
                <a:gd name="T66" fmla="*/ 4 w 27"/>
                <a:gd name="T67" fmla="*/ 21 h 30"/>
                <a:gd name="T68" fmla="*/ 5 w 27"/>
                <a:gd name="T69" fmla="*/ 18 h 30"/>
                <a:gd name="T70" fmla="*/ 6 w 27"/>
                <a:gd name="T71" fmla="*/ 16 h 30"/>
                <a:gd name="T72" fmla="*/ 8 w 27"/>
                <a:gd name="T73" fmla="*/ 13 h 30"/>
                <a:gd name="T74" fmla="*/ 10 w 27"/>
                <a:gd name="T75" fmla="*/ 11 h 30"/>
                <a:gd name="T76" fmla="*/ 12 w 27"/>
                <a:gd name="T77" fmla="*/ 9 h 30"/>
                <a:gd name="T78" fmla="*/ 15 w 27"/>
                <a:gd name="T79" fmla="*/ 7 h 30"/>
                <a:gd name="T80" fmla="*/ 17 w 27"/>
                <a:gd name="T81" fmla="*/ 5 h 30"/>
                <a:gd name="T82" fmla="*/ 20 w 27"/>
                <a:gd name="T83" fmla="*/ 4 h 30"/>
                <a:gd name="T84" fmla="*/ 22 w 27"/>
                <a:gd name="T85" fmla="*/ 3 h 30"/>
                <a:gd name="T86" fmla="*/ 24 w 27"/>
                <a:gd name="T87" fmla="*/ 2 h 30"/>
                <a:gd name="T88" fmla="*/ 27 w 27"/>
                <a:gd name="T8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" h="30">
                  <a:moveTo>
                    <a:pt x="27" y="1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2" y="2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6" y="15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0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25"/>
                  </a:lnTo>
                  <a:lnTo>
                    <a:pt x="3" y="23"/>
                  </a:lnTo>
                  <a:lnTo>
                    <a:pt x="4" y="21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4" y="2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0" name="Freeform 932"/>
            <p:cNvSpPr>
              <a:spLocks/>
            </p:cNvSpPr>
            <p:nvPr/>
          </p:nvSpPr>
          <p:spPr bwMode="auto">
            <a:xfrm>
              <a:off x="4796393" y="3748881"/>
              <a:ext cx="34925" cy="39687"/>
            </a:xfrm>
            <a:custGeom>
              <a:avLst/>
              <a:gdLst>
                <a:gd name="T0" fmla="*/ 22 w 22"/>
                <a:gd name="T1" fmla="*/ 1 h 25"/>
                <a:gd name="T2" fmla="*/ 22 w 22"/>
                <a:gd name="T3" fmla="*/ 0 h 25"/>
                <a:gd name="T4" fmla="*/ 22 w 22"/>
                <a:gd name="T5" fmla="*/ 0 h 25"/>
                <a:gd name="T6" fmla="*/ 22 w 22"/>
                <a:gd name="T7" fmla="*/ 0 h 25"/>
                <a:gd name="T8" fmla="*/ 21 w 22"/>
                <a:gd name="T9" fmla="*/ 0 h 25"/>
                <a:gd name="T10" fmla="*/ 20 w 22"/>
                <a:gd name="T11" fmla="*/ 1 h 25"/>
                <a:gd name="T12" fmla="*/ 18 w 22"/>
                <a:gd name="T13" fmla="*/ 2 h 25"/>
                <a:gd name="T14" fmla="*/ 16 w 22"/>
                <a:gd name="T15" fmla="*/ 2 h 25"/>
                <a:gd name="T16" fmla="*/ 14 w 22"/>
                <a:gd name="T17" fmla="*/ 3 h 25"/>
                <a:gd name="T18" fmla="*/ 13 w 22"/>
                <a:gd name="T19" fmla="*/ 4 h 25"/>
                <a:gd name="T20" fmla="*/ 12 w 22"/>
                <a:gd name="T21" fmla="*/ 5 h 25"/>
                <a:gd name="T22" fmla="*/ 10 w 22"/>
                <a:gd name="T23" fmla="*/ 6 h 25"/>
                <a:gd name="T24" fmla="*/ 9 w 22"/>
                <a:gd name="T25" fmla="*/ 7 h 25"/>
                <a:gd name="T26" fmla="*/ 8 w 22"/>
                <a:gd name="T27" fmla="*/ 8 h 25"/>
                <a:gd name="T28" fmla="*/ 7 w 22"/>
                <a:gd name="T29" fmla="*/ 9 h 25"/>
                <a:gd name="T30" fmla="*/ 7 w 22"/>
                <a:gd name="T31" fmla="*/ 10 h 25"/>
                <a:gd name="T32" fmla="*/ 6 w 22"/>
                <a:gd name="T33" fmla="*/ 11 h 25"/>
                <a:gd name="T34" fmla="*/ 4 w 22"/>
                <a:gd name="T35" fmla="*/ 14 h 25"/>
                <a:gd name="T36" fmla="*/ 4 w 22"/>
                <a:gd name="T37" fmla="*/ 15 h 25"/>
                <a:gd name="T38" fmla="*/ 3 w 22"/>
                <a:gd name="T39" fmla="*/ 16 h 25"/>
                <a:gd name="T40" fmla="*/ 3 w 22"/>
                <a:gd name="T41" fmla="*/ 17 h 25"/>
                <a:gd name="T42" fmla="*/ 2 w 22"/>
                <a:gd name="T43" fmla="*/ 18 h 25"/>
                <a:gd name="T44" fmla="*/ 2 w 22"/>
                <a:gd name="T45" fmla="*/ 19 h 25"/>
                <a:gd name="T46" fmla="*/ 1 w 22"/>
                <a:gd name="T47" fmla="*/ 21 h 25"/>
                <a:gd name="T48" fmla="*/ 1 w 22"/>
                <a:gd name="T49" fmla="*/ 22 h 25"/>
                <a:gd name="T50" fmla="*/ 0 w 22"/>
                <a:gd name="T51" fmla="*/ 24 h 25"/>
                <a:gd name="T52" fmla="*/ 0 w 22"/>
                <a:gd name="T53" fmla="*/ 24 h 25"/>
                <a:gd name="T54" fmla="*/ 0 w 22"/>
                <a:gd name="T55" fmla="*/ 25 h 25"/>
                <a:gd name="T56" fmla="*/ 0 w 22"/>
                <a:gd name="T57" fmla="*/ 25 h 25"/>
                <a:gd name="T58" fmla="*/ 1 w 22"/>
                <a:gd name="T59" fmla="*/ 25 h 25"/>
                <a:gd name="T60" fmla="*/ 1 w 22"/>
                <a:gd name="T61" fmla="*/ 23 h 25"/>
                <a:gd name="T62" fmla="*/ 2 w 22"/>
                <a:gd name="T63" fmla="*/ 21 h 25"/>
                <a:gd name="T64" fmla="*/ 2 w 22"/>
                <a:gd name="T65" fmla="*/ 20 h 25"/>
                <a:gd name="T66" fmla="*/ 3 w 22"/>
                <a:gd name="T67" fmla="*/ 18 h 25"/>
                <a:gd name="T68" fmla="*/ 4 w 22"/>
                <a:gd name="T69" fmla="*/ 16 h 25"/>
                <a:gd name="T70" fmla="*/ 5 w 22"/>
                <a:gd name="T71" fmla="*/ 13 h 25"/>
                <a:gd name="T72" fmla="*/ 6 w 22"/>
                <a:gd name="T73" fmla="*/ 11 h 25"/>
                <a:gd name="T74" fmla="*/ 8 w 22"/>
                <a:gd name="T75" fmla="*/ 9 h 25"/>
                <a:gd name="T76" fmla="*/ 9 w 22"/>
                <a:gd name="T77" fmla="*/ 8 h 25"/>
                <a:gd name="T78" fmla="*/ 11 w 22"/>
                <a:gd name="T79" fmla="*/ 7 h 25"/>
                <a:gd name="T80" fmla="*/ 12 w 22"/>
                <a:gd name="T81" fmla="*/ 6 h 25"/>
                <a:gd name="T82" fmla="*/ 14 w 22"/>
                <a:gd name="T83" fmla="*/ 5 h 25"/>
                <a:gd name="T84" fmla="*/ 16 w 22"/>
                <a:gd name="T85" fmla="*/ 3 h 25"/>
                <a:gd name="T86" fmla="*/ 18 w 22"/>
                <a:gd name="T87" fmla="*/ 2 h 25"/>
                <a:gd name="T88" fmla="*/ 20 w 22"/>
                <a:gd name="T89" fmla="*/ 2 h 25"/>
                <a:gd name="T90" fmla="*/ 22 w 22"/>
                <a:gd name="T9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25">
                  <a:moveTo>
                    <a:pt x="22" y="1"/>
                  </a:move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3" y="18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6" y="11"/>
                  </a:lnTo>
                  <a:lnTo>
                    <a:pt x="8" y="9"/>
                  </a:lnTo>
                  <a:lnTo>
                    <a:pt x="9" y="8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1" name="Freeform 933"/>
            <p:cNvSpPr>
              <a:spLocks/>
            </p:cNvSpPr>
            <p:nvPr/>
          </p:nvSpPr>
          <p:spPr bwMode="auto">
            <a:xfrm>
              <a:off x="4813855" y="3761581"/>
              <a:ext cx="26988" cy="30162"/>
            </a:xfrm>
            <a:custGeom>
              <a:avLst/>
              <a:gdLst>
                <a:gd name="T0" fmla="*/ 17 w 17"/>
                <a:gd name="T1" fmla="*/ 0 h 19"/>
                <a:gd name="T2" fmla="*/ 17 w 17"/>
                <a:gd name="T3" fmla="*/ 0 h 19"/>
                <a:gd name="T4" fmla="*/ 17 w 17"/>
                <a:gd name="T5" fmla="*/ 0 h 19"/>
                <a:gd name="T6" fmla="*/ 17 w 17"/>
                <a:gd name="T7" fmla="*/ 0 h 19"/>
                <a:gd name="T8" fmla="*/ 17 w 17"/>
                <a:gd name="T9" fmla="*/ 0 h 19"/>
                <a:gd name="T10" fmla="*/ 15 w 17"/>
                <a:gd name="T11" fmla="*/ 0 h 19"/>
                <a:gd name="T12" fmla="*/ 14 w 17"/>
                <a:gd name="T13" fmla="*/ 1 h 19"/>
                <a:gd name="T14" fmla="*/ 12 w 17"/>
                <a:gd name="T15" fmla="*/ 1 h 19"/>
                <a:gd name="T16" fmla="*/ 11 w 17"/>
                <a:gd name="T17" fmla="*/ 2 h 19"/>
                <a:gd name="T18" fmla="*/ 9 w 17"/>
                <a:gd name="T19" fmla="*/ 3 h 19"/>
                <a:gd name="T20" fmla="*/ 8 w 17"/>
                <a:gd name="T21" fmla="*/ 4 h 19"/>
                <a:gd name="T22" fmla="*/ 7 w 17"/>
                <a:gd name="T23" fmla="*/ 5 h 19"/>
                <a:gd name="T24" fmla="*/ 6 w 17"/>
                <a:gd name="T25" fmla="*/ 5 h 19"/>
                <a:gd name="T26" fmla="*/ 6 w 17"/>
                <a:gd name="T27" fmla="*/ 6 h 19"/>
                <a:gd name="T28" fmla="*/ 5 w 17"/>
                <a:gd name="T29" fmla="*/ 7 h 19"/>
                <a:gd name="T30" fmla="*/ 4 w 17"/>
                <a:gd name="T31" fmla="*/ 8 h 19"/>
                <a:gd name="T32" fmla="*/ 4 w 17"/>
                <a:gd name="T33" fmla="*/ 9 h 19"/>
                <a:gd name="T34" fmla="*/ 3 w 17"/>
                <a:gd name="T35" fmla="*/ 9 h 19"/>
                <a:gd name="T36" fmla="*/ 3 w 17"/>
                <a:gd name="T37" fmla="*/ 10 h 19"/>
                <a:gd name="T38" fmla="*/ 3 w 17"/>
                <a:gd name="T39" fmla="*/ 11 h 19"/>
                <a:gd name="T40" fmla="*/ 2 w 17"/>
                <a:gd name="T41" fmla="*/ 12 h 19"/>
                <a:gd name="T42" fmla="*/ 1 w 17"/>
                <a:gd name="T43" fmla="*/ 13 h 19"/>
                <a:gd name="T44" fmla="*/ 1 w 17"/>
                <a:gd name="T45" fmla="*/ 14 h 19"/>
                <a:gd name="T46" fmla="*/ 1 w 17"/>
                <a:gd name="T47" fmla="*/ 16 h 19"/>
                <a:gd name="T48" fmla="*/ 0 w 17"/>
                <a:gd name="T49" fmla="*/ 17 h 19"/>
                <a:gd name="T50" fmla="*/ 0 w 17"/>
                <a:gd name="T51" fmla="*/ 18 h 19"/>
                <a:gd name="T52" fmla="*/ 0 w 17"/>
                <a:gd name="T53" fmla="*/ 18 h 19"/>
                <a:gd name="T54" fmla="*/ 0 w 17"/>
                <a:gd name="T55" fmla="*/ 19 h 19"/>
                <a:gd name="T56" fmla="*/ 0 w 17"/>
                <a:gd name="T57" fmla="*/ 19 h 19"/>
                <a:gd name="T58" fmla="*/ 0 w 17"/>
                <a:gd name="T59" fmla="*/ 19 h 19"/>
                <a:gd name="T60" fmla="*/ 0 w 17"/>
                <a:gd name="T61" fmla="*/ 19 h 19"/>
                <a:gd name="T62" fmla="*/ 1 w 17"/>
                <a:gd name="T63" fmla="*/ 17 h 19"/>
                <a:gd name="T64" fmla="*/ 1 w 17"/>
                <a:gd name="T65" fmla="*/ 16 h 19"/>
                <a:gd name="T66" fmla="*/ 1 w 17"/>
                <a:gd name="T67" fmla="*/ 15 h 19"/>
                <a:gd name="T68" fmla="*/ 2 w 17"/>
                <a:gd name="T69" fmla="*/ 13 h 19"/>
                <a:gd name="T70" fmla="*/ 3 w 17"/>
                <a:gd name="T71" fmla="*/ 12 h 19"/>
                <a:gd name="T72" fmla="*/ 3 w 17"/>
                <a:gd name="T73" fmla="*/ 10 h 19"/>
                <a:gd name="T74" fmla="*/ 5 w 17"/>
                <a:gd name="T75" fmla="*/ 8 h 19"/>
                <a:gd name="T76" fmla="*/ 6 w 17"/>
                <a:gd name="T77" fmla="*/ 7 h 19"/>
                <a:gd name="T78" fmla="*/ 7 w 17"/>
                <a:gd name="T79" fmla="*/ 5 h 19"/>
                <a:gd name="T80" fmla="*/ 8 w 17"/>
                <a:gd name="T81" fmla="*/ 5 h 19"/>
                <a:gd name="T82" fmla="*/ 9 w 17"/>
                <a:gd name="T83" fmla="*/ 4 h 19"/>
                <a:gd name="T84" fmla="*/ 10 w 17"/>
                <a:gd name="T85" fmla="*/ 3 h 19"/>
                <a:gd name="T86" fmla="*/ 11 w 17"/>
                <a:gd name="T87" fmla="*/ 3 h 19"/>
                <a:gd name="T88" fmla="*/ 12 w 17"/>
                <a:gd name="T89" fmla="*/ 2 h 19"/>
                <a:gd name="T90" fmla="*/ 15 w 17"/>
                <a:gd name="T91" fmla="*/ 1 h 19"/>
                <a:gd name="T92" fmla="*/ 17 w 17"/>
                <a:gd name="T9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" h="19">
                  <a:moveTo>
                    <a:pt x="17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10" y="3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5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2" name="Freeform 934"/>
            <p:cNvSpPr>
              <a:spLocks/>
            </p:cNvSpPr>
            <p:nvPr/>
          </p:nvSpPr>
          <p:spPr bwMode="auto">
            <a:xfrm>
              <a:off x="4829730" y="3772693"/>
              <a:ext cx="20638" cy="22225"/>
            </a:xfrm>
            <a:custGeom>
              <a:avLst/>
              <a:gdLst>
                <a:gd name="T0" fmla="*/ 13 w 13"/>
                <a:gd name="T1" fmla="*/ 0 h 14"/>
                <a:gd name="T2" fmla="*/ 13 w 13"/>
                <a:gd name="T3" fmla="*/ 0 h 14"/>
                <a:gd name="T4" fmla="*/ 13 w 13"/>
                <a:gd name="T5" fmla="*/ 0 h 14"/>
                <a:gd name="T6" fmla="*/ 13 w 13"/>
                <a:gd name="T7" fmla="*/ 0 h 14"/>
                <a:gd name="T8" fmla="*/ 12 w 13"/>
                <a:gd name="T9" fmla="*/ 0 h 14"/>
                <a:gd name="T10" fmla="*/ 10 w 13"/>
                <a:gd name="T11" fmla="*/ 1 h 14"/>
                <a:gd name="T12" fmla="*/ 9 w 13"/>
                <a:gd name="T13" fmla="*/ 1 h 14"/>
                <a:gd name="T14" fmla="*/ 8 w 13"/>
                <a:gd name="T15" fmla="*/ 2 h 14"/>
                <a:gd name="T16" fmla="*/ 7 w 13"/>
                <a:gd name="T17" fmla="*/ 2 h 14"/>
                <a:gd name="T18" fmla="*/ 6 w 13"/>
                <a:gd name="T19" fmla="*/ 3 h 14"/>
                <a:gd name="T20" fmla="*/ 5 w 13"/>
                <a:gd name="T21" fmla="*/ 4 h 14"/>
                <a:gd name="T22" fmla="*/ 5 w 13"/>
                <a:gd name="T23" fmla="*/ 5 h 14"/>
                <a:gd name="T24" fmla="*/ 4 w 13"/>
                <a:gd name="T25" fmla="*/ 5 h 14"/>
                <a:gd name="T26" fmla="*/ 4 w 13"/>
                <a:gd name="T27" fmla="*/ 6 h 14"/>
                <a:gd name="T28" fmla="*/ 3 w 13"/>
                <a:gd name="T29" fmla="*/ 6 h 14"/>
                <a:gd name="T30" fmla="*/ 3 w 13"/>
                <a:gd name="T31" fmla="*/ 7 h 14"/>
                <a:gd name="T32" fmla="*/ 3 w 13"/>
                <a:gd name="T33" fmla="*/ 7 h 14"/>
                <a:gd name="T34" fmla="*/ 2 w 13"/>
                <a:gd name="T35" fmla="*/ 8 h 14"/>
                <a:gd name="T36" fmla="*/ 2 w 13"/>
                <a:gd name="T37" fmla="*/ 9 h 14"/>
                <a:gd name="T38" fmla="*/ 2 w 13"/>
                <a:gd name="T39" fmla="*/ 10 h 14"/>
                <a:gd name="T40" fmla="*/ 1 w 13"/>
                <a:gd name="T41" fmla="*/ 11 h 14"/>
                <a:gd name="T42" fmla="*/ 1 w 13"/>
                <a:gd name="T43" fmla="*/ 12 h 14"/>
                <a:gd name="T44" fmla="*/ 1 w 13"/>
                <a:gd name="T45" fmla="*/ 13 h 14"/>
                <a:gd name="T46" fmla="*/ 1 w 13"/>
                <a:gd name="T47" fmla="*/ 13 h 14"/>
                <a:gd name="T48" fmla="*/ 0 w 13"/>
                <a:gd name="T49" fmla="*/ 14 h 14"/>
                <a:gd name="T50" fmla="*/ 0 w 13"/>
                <a:gd name="T51" fmla="*/ 14 h 14"/>
                <a:gd name="T52" fmla="*/ 1 w 13"/>
                <a:gd name="T53" fmla="*/ 14 h 14"/>
                <a:gd name="T54" fmla="*/ 1 w 13"/>
                <a:gd name="T55" fmla="*/ 14 h 14"/>
                <a:gd name="T56" fmla="*/ 1 w 13"/>
                <a:gd name="T57" fmla="*/ 12 h 14"/>
                <a:gd name="T58" fmla="*/ 2 w 13"/>
                <a:gd name="T59" fmla="*/ 11 h 14"/>
                <a:gd name="T60" fmla="*/ 2 w 13"/>
                <a:gd name="T61" fmla="*/ 10 h 14"/>
                <a:gd name="T62" fmla="*/ 3 w 13"/>
                <a:gd name="T63" fmla="*/ 9 h 14"/>
                <a:gd name="T64" fmla="*/ 3 w 13"/>
                <a:gd name="T65" fmla="*/ 7 h 14"/>
                <a:gd name="T66" fmla="*/ 4 w 13"/>
                <a:gd name="T67" fmla="*/ 6 h 14"/>
                <a:gd name="T68" fmla="*/ 5 w 13"/>
                <a:gd name="T69" fmla="*/ 5 h 14"/>
                <a:gd name="T70" fmla="*/ 6 w 13"/>
                <a:gd name="T71" fmla="*/ 4 h 14"/>
                <a:gd name="T72" fmla="*/ 6 w 13"/>
                <a:gd name="T73" fmla="*/ 4 h 14"/>
                <a:gd name="T74" fmla="*/ 7 w 13"/>
                <a:gd name="T75" fmla="*/ 3 h 14"/>
                <a:gd name="T76" fmla="*/ 8 w 13"/>
                <a:gd name="T77" fmla="*/ 2 h 14"/>
                <a:gd name="T78" fmla="*/ 10 w 13"/>
                <a:gd name="T79" fmla="*/ 1 h 14"/>
                <a:gd name="T80" fmla="*/ 11 w 13"/>
                <a:gd name="T81" fmla="*/ 1 h 14"/>
                <a:gd name="T82" fmla="*/ 12 w 13"/>
                <a:gd name="T83" fmla="*/ 0 h 14"/>
                <a:gd name="T84" fmla="*/ 13 w 13"/>
                <a:gd name="T8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" h="14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3" name="Freeform 935"/>
            <p:cNvSpPr>
              <a:spLocks noEditPoints="1"/>
            </p:cNvSpPr>
            <p:nvPr/>
          </p:nvSpPr>
          <p:spPr bwMode="auto">
            <a:xfrm>
              <a:off x="6412468" y="4572793"/>
              <a:ext cx="444500" cy="430212"/>
            </a:xfrm>
            <a:custGeom>
              <a:avLst/>
              <a:gdLst>
                <a:gd name="T0" fmla="*/ 625 w 870"/>
                <a:gd name="T1" fmla="*/ 656 h 840"/>
                <a:gd name="T2" fmla="*/ 748 w 870"/>
                <a:gd name="T3" fmla="*/ 473 h 840"/>
                <a:gd name="T4" fmla="*/ 870 w 870"/>
                <a:gd name="T5" fmla="*/ 656 h 840"/>
                <a:gd name="T6" fmla="*/ 748 w 870"/>
                <a:gd name="T7" fmla="*/ 840 h 840"/>
                <a:gd name="T8" fmla="*/ 625 w 870"/>
                <a:gd name="T9" fmla="*/ 656 h 840"/>
                <a:gd name="T10" fmla="*/ 0 w 870"/>
                <a:gd name="T11" fmla="*/ 153 h 840"/>
                <a:gd name="T12" fmla="*/ 101 w 870"/>
                <a:gd name="T13" fmla="*/ 0 h 840"/>
                <a:gd name="T14" fmla="*/ 203 w 870"/>
                <a:gd name="T15" fmla="*/ 153 h 840"/>
                <a:gd name="T16" fmla="*/ 101 w 870"/>
                <a:gd name="T17" fmla="*/ 305 h 840"/>
                <a:gd name="T18" fmla="*/ 0 w 870"/>
                <a:gd name="T19" fmla="*/ 153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0" h="840">
                  <a:moveTo>
                    <a:pt x="625" y="656"/>
                  </a:moveTo>
                  <a:cubicBezTo>
                    <a:pt x="625" y="555"/>
                    <a:pt x="680" y="473"/>
                    <a:pt x="748" y="473"/>
                  </a:cubicBezTo>
                  <a:cubicBezTo>
                    <a:pt x="815" y="473"/>
                    <a:pt x="870" y="555"/>
                    <a:pt x="870" y="656"/>
                  </a:cubicBezTo>
                  <a:cubicBezTo>
                    <a:pt x="870" y="758"/>
                    <a:pt x="815" y="840"/>
                    <a:pt x="748" y="840"/>
                  </a:cubicBezTo>
                  <a:cubicBezTo>
                    <a:pt x="680" y="840"/>
                    <a:pt x="625" y="758"/>
                    <a:pt x="625" y="656"/>
                  </a:cubicBezTo>
                  <a:close/>
                  <a:moveTo>
                    <a:pt x="0" y="153"/>
                  </a:moveTo>
                  <a:cubicBezTo>
                    <a:pt x="0" y="68"/>
                    <a:pt x="45" y="0"/>
                    <a:pt x="101" y="0"/>
                  </a:cubicBezTo>
                  <a:cubicBezTo>
                    <a:pt x="158" y="0"/>
                    <a:pt x="203" y="68"/>
                    <a:pt x="203" y="153"/>
                  </a:cubicBezTo>
                  <a:cubicBezTo>
                    <a:pt x="203" y="237"/>
                    <a:pt x="158" y="305"/>
                    <a:pt x="101" y="305"/>
                  </a:cubicBezTo>
                  <a:cubicBezTo>
                    <a:pt x="45" y="305"/>
                    <a:pt x="0" y="237"/>
                    <a:pt x="0" y="1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4" name="Freeform 936"/>
            <p:cNvSpPr>
              <a:spLocks/>
            </p:cNvSpPr>
            <p:nvPr/>
          </p:nvSpPr>
          <p:spPr bwMode="auto">
            <a:xfrm>
              <a:off x="6329918" y="4353718"/>
              <a:ext cx="931863" cy="644525"/>
            </a:xfrm>
            <a:custGeom>
              <a:avLst/>
              <a:gdLst>
                <a:gd name="T0" fmla="*/ 1006 w 1820"/>
                <a:gd name="T1" fmla="*/ 1047 h 1258"/>
                <a:gd name="T2" fmla="*/ 980 w 1820"/>
                <a:gd name="T3" fmla="*/ 1235 h 1258"/>
                <a:gd name="T4" fmla="*/ 975 w 1820"/>
                <a:gd name="T5" fmla="*/ 991 h 1258"/>
                <a:gd name="T6" fmla="*/ 854 w 1820"/>
                <a:gd name="T7" fmla="*/ 931 h 1258"/>
                <a:gd name="T8" fmla="*/ 763 w 1820"/>
                <a:gd name="T9" fmla="*/ 1038 h 1258"/>
                <a:gd name="T10" fmla="*/ 763 w 1820"/>
                <a:gd name="T11" fmla="*/ 1038 h 1258"/>
                <a:gd name="T12" fmla="*/ 335 w 1820"/>
                <a:gd name="T13" fmla="*/ 702 h 1258"/>
                <a:gd name="T14" fmla="*/ 244 w 1820"/>
                <a:gd name="T15" fmla="*/ 427 h 1258"/>
                <a:gd name="T16" fmla="*/ 152 w 1820"/>
                <a:gd name="T17" fmla="*/ 455 h 1258"/>
                <a:gd name="T18" fmla="*/ 152 w 1820"/>
                <a:gd name="T19" fmla="*/ 519 h 1258"/>
                <a:gd name="T20" fmla="*/ 0 w 1820"/>
                <a:gd name="T21" fmla="*/ 366 h 1258"/>
                <a:gd name="T22" fmla="*/ 33 w 1820"/>
                <a:gd name="T23" fmla="*/ 311 h 1258"/>
                <a:gd name="T24" fmla="*/ 84 w 1820"/>
                <a:gd name="T25" fmla="*/ 183 h 1258"/>
                <a:gd name="T26" fmla="*/ 519 w 1820"/>
                <a:gd name="T27" fmla="*/ 0 h 1258"/>
                <a:gd name="T28" fmla="*/ 519 w 1820"/>
                <a:gd name="T29" fmla="*/ 0 h 1258"/>
                <a:gd name="T30" fmla="*/ 732 w 1820"/>
                <a:gd name="T31" fmla="*/ 76 h 1258"/>
                <a:gd name="T32" fmla="*/ 885 w 1820"/>
                <a:gd name="T33" fmla="*/ 61 h 1258"/>
                <a:gd name="T34" fmla="*/ 1285 w 1820"/>
                <a:gd name="T35" fmla="*/ 255 h 1258"/>
                <a:gd name="T36" fmla="*/ 799 w 1820"/>
                <a:gd name="T37" fmla="*/ 456 h 1258"/>
                <a:gd name="T38" fmla="*/ 881 w 1820"/>
                <a:gd name="T39" fmla="*/ 694 h 1258"/>
                <a:gd name="T40" fmla="*/ 1424 w 1820"/>
                <a:gd name="T41" fmla="*/ 482 h 1258"/>
                <a:gd name="T42" fmla="*/ 1801 w 1820"/>
                <a:gd name="T43" fmla="*/ 793 h 1258"/>
                <a:gd name="T44" fmla="*/ 1801 w 1820"/>
                <a:gd name="T45" fmla="*/ 946 h 1258"/>
                <a:gd name="T46" fmla="*/ 1251 w 1820"/>
                <a:gd name="T47" fmla="*/ 1251 h 1258"/>
                <a:gd name="T48" fmla="*/ 1160 w 1820"/>
                <a:gd name="T49" fmla="*/ 1184 h 1258"/>
                <a:gd name="T50" fmla="*/ 1160 w 1820"/>
                <a:gd name="T51" fmla="*/ 1160 h 1258"/>
                <a:gd name="T52" fmla="*/ 1160 w 1820"/>
                <a:gd name="T53" fmla="*/ 1160 h 1258"/>
                <a:gd name="T54" fmla="*/ 1006 w 1820"/>
                <a:gd name="T55" fmla="*/ 1047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0" h="1258">
                  <a:moveTo>
                    <a:pt x="1006" y="1047"/>
                  </a:moveTo>
                  <a:cubicBezTo>
                    <a:pt x="1019" y="1111"/>
                    <a:pt x="1010" y="1177"/>
                    <a:pt x="980" y="1235"/>
                  </a:cubicBezTo>
                  <a:cubicBezTo>
                    <a:pt x="1005" y="1155"/>
                    <a:pt x="1003" y="1070"/>
                    <a:pt x="975" y="991"/>
                  </a:cubicBezTo>
                  <a:cubicBezTo>
                    <a:pt x="951" y="948"/>
                    <a:pt x="903" y="924"/>
                    <a:pt x="854" y="931"/>
                  </a:cubicBezTo>
                  <a:cubicBezTo>
                    <a:pt x="809" y="951"/>
                    <a:pt x="776" y="990"/>
                    <a:pt x="763" y="1038"/>
                  </a:cubicBezTo>
                  <a:lnTo>
                    <a:pt x="763" y="1038"/>
                  </a:lnTo>
                  <a:lnTo>
                    <a:pt x="335" y="702"/>
                  </a:lnTo>
                  <a:cubicBezTo>
                    <a:pt x="357" y="600"/>
                    <a:pt x="322" y="495"/>
                    <a:pt x="244" y="427"/>
                  </a:cubicBezTo>
                  <a:cubicBezTo>
                    <a:pt x="211" y="410"/>
                    <a:pt x="170" y="422"/>
                    <a:pt x="152" y="455"/>
                  </a:cubicBezTo>
                  <a:cubicBezTo>
                    <a:pt x="142" y="475"/>
                    <a:pt x="142" y="499"/>
                    <a:pt x="152" y="519"/>
                  </a:cubicBezTo>
                  <a:cubicBezTo>
                    <a:pt x="80" y="494"/>
                    <a:pt x="24" y="438"/>
                    <a:pt x="0" y="366"/>
                  </a:cubicBezTo>
                  <a:lnTo>
                    <a:pt x="33" y="311"/>
                  </a:lnTo>
                  <a:cubicBezTo>
                    <a:pt x="35" y="264"/>
                    <a:pt x="53" y="219"/>
                    <a:pt x="84" y="183"/>
                  </a:cubicBezTo>
                  <a:cubicBezTo>
                    <a:pt x="220" y="104"/>
                    <a:pt x="367" y="42"/>
                    <a:pt x="519" y="0"/>
                  </a:cubicBezTo>
                  <a:lnTo>
                    <a:pt x="519" y="0"/>
                  </a:lnTo>
                  <a:lnTo>
                    <a:pt x="732" y="76"/>
                  </a:lnTo>
                  <a:lnTo>
                    <a:pt x="885" y="61"/>
                  </a:lnTo>
                  <a:cubicBezTo>
                    <a:pt x="1029" y="101"/>
                    <a:pt x="1165" y="167"/>
                    <a:pt x="1285" y="255"/>
                  </a:cubicBezTo>
                  <a:cubicBezTo>
                    <a:pt x="1145" y="366"/>
                    <a:pt x="977" y="436"/>
                    <a:pt x="799" y="456"/>
                  </a:cubicBezTo>
                  <a:cubicBezTo>
                    <a:pt x="845" y="528"/>
                    <a:pt x="873" y="609"/>
                    <a:pt x="881" y="694"/>
                  </a:cubicBezTo>
                  <a:cubicBezTo>
                    <a:pt x="1071" y="649"/>
                    <a:pt x="1253" y="577"/>
                    <a:pt x="1424" y="482"/>
                  </a:cubicBezTo>
                  <a:cubicBezTo>
                    <a:pt x="1568" y="561"/>
                    <a:pt x="1696" y="667"/>
                    <a:pt x="1801" y="793"/>
                  </a:cubicBezTo>
                  <a:cubicBezTo>
                    <a:pt x="1820" y="842"/>
                    <a:pt x="1820" y="897"/>
                    <a:pt x="1801" y="946"/>
                  </a:cubicBezTo>
                  <a:cubicBezTo>
                    <a:pt x="1651" y="1098"/>
                    <a:pt x="1460" y="1204"/>
                    <a:pt x="1251" y="1251"/>
                  </a:cubicBezTo>
                  <a:cubicBezTo>
                    <a:pt x="1207" y="1258"/>
                    <a:pt x="1166" y="1228"/>
                    <a:pt x="1160" y="1184"/>
                  </a:cubicBezTo>
                  <a:cubicBezTo>
                    <a:pt x="1158" y="1176"/>
                    <a:pt x="1158" y="1168"/>
                    <a:pt x="1160" y="1160"/>
                  </a:cubicBezTo>
                  <a:lnTo>
                    <a:pt x="1160" y="1160"/>
                  </a:lnTo>
                  <a:lnTo>
                    <a:pt x="1006" y="104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5" name="Freeform 937"/>
            <p:cNvSpPr>
              <a:spLocks noEditPoints="1"/>
            </p:cNvSpPr>
            <p:nvPr/>
          </p:nvSpPr>
          <p:spPr bwMode="auto">
            <a:xfrm>
              <a:off x="6929993" y="4766468"/>
              <a:ext cx="347663" cy="207962"/>
            </a:xfrm>
            <a:custGeom>
              <a:avLst/>
              <a:gdLst>
                <a:gd name="T0" fmla="*/ 267 w 680"/>
                <a:gd name="T1" fmla="*/ 252 h 404"/>
                <a:gd name="T2" fmla="*/ 88 w 680"/>
                <a:gd name="T3" fmla="*/ 292 h 404"/>
                <a:gd name="T4" fmla="*/ 27 w 680"/>
                <a:gd name="T5" fmla="*/ 277 h 404"/>
                <a:gd name="T6" fmla="*/ 12 w 680"/>
                <a:gd name="T7" fmla="*/ 338 h 404"/>
                <a:gd name="T8" fmla="*/ 180 w 680"/>
                <a:gd name="T9" fmla="*/ 383 h 404"/>
                <a:gd name="T10" fmla="*/ 279 w 680"/>
                <a:gd name="T11" fmla="*/ 322 h 404"/>
                <a:gd name="T12" fmla="*/ 278 w 680"/>
                <a:gd name="T13" fmla="*/ 260 h 404"/>
                <a:gd name="T14" fmla="*/ 267 w 680"/>
                <a:gd name="T15" fmla="*/ 252 h 404"/>
                <a:gd name="T16" fmla="*/ 635 w 680"/>
                <a:gd name="T17" fmla="*/ 0 h 404"/>
                <a:gd name="T18" fmla="*/ 539 w 680"/>
                <a:gd name="T19" fmla="*/ 87 h 404"/>
                <a:gd name="T20" fmla="*/ 539 w 680"/>
                <a:gd name="T21" fmla="*/ 141 h 404"/>
                <a:gd name="T22" fmla="*/ 584 w 680"/>
                <a:gd name="T23" fmla="*/ 148 h 404"/>
                <a:gd name="T24" fmla="*/ 667 w 680"/>
                <a:gd name="T25" fmla="*/ 79 h 404"/>
                <a:gd name="T26" fmla="*/ 635 w 680"/>
                <a:gd name="T27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0" h="404">
                  <a:moveTo>
                    <a:pt x="267" y="252"/>
                  </a:moveTo>
                  <a:cubicBezTo>
                    <a:pt x="212" y="279"/>
                    <a:pt x="150" y="293"/>
                    <a:pt x="88" y="292"/>
                  </a:cubicBezTo>
                  <a:cubicBezTo>
                    <a:pt x="75" y="271"/>
                    <a:pt x="48" y="265"/>
                    <a:pt x="27" y="277"/>
                  </a:cubicBezTo>
                  <a:cubicBezTo>
                    <a:pt x="6" y="290"/>
                    <a:pt x="0" y="317"/>
                    <a:pt x="12" y="338"/>
                  </a:cubicBezTo>
                  <a:cubicBezTo>
                    <a:pt x="53" y="386"/>
                    <a:pt x="120" y="404"/>
                    <a:pt x="180" y="383"/>
                  </a:cubicBezTo>
                  <a:cubicBezTo>
                    <a:pt x="218" y="373"/>
                    <a:pt x="253" y="352"/>
                    <a:pt x="279" y="322"/>
                  </a:cubicBezTo>
                  <a:cubicBezTo>
                    <a:pt x="296" y="305"/>
                    <a:pt x="296" y="277"/>
                    <a:pt x="278" y="260"/>
                  </a:cubicBezTo>
                  <a:cubicBezTo>
                    <a:pt x="275" y="257"/>
                    <a:pt x="271" y="254"/>
                    <a:pt x="267" y="252"/>
                  </a:cubicBezTo>
                  <a:close/>
                  <a:moveTo>
                    <a:pt x="635" y="0"/>
                  </a:moveTo>
                  <a:lnTo>
                    <a:pt x="539" y="87"/>
                  </a:lnTo>
                  <a:cubicBezTo>
                    <a:pt x="524" y="102"/>
                    <a:pt x="524" y="126"/>
                    <a:pt x="539" y="141"/>
                  </a:cubicBezTo>
                  <a:cubicBezTo>
                    <a:pt x="551" y="153"/>
                    <a:pt x="569" y="156"/>
                    <a:pt x="584" y="148"/>
                  </a:cubicBezTo>
                  <a:cubicBezTo>
                    <a:pt x="617" y="133"/>
                    <a:pt x="646" y="109"/>
                    <a:pt x="667" y="79"/>
                  </a:cubicBezTo>
                  <a:cubicBezTo>
                    <a:pt x="680" y="48"/>
                    <a:pt x="666" y="13"/>
                    <a:pt x="63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6" name="Freeform 938"/>
            <p:cNvSpPr>
              <a:spLocks noEditPoints="1"/>
            </p:cNvSpPr>
            <p:nvPr/>
          </p:nvSpPr>
          <p:spPr bwMode="auto">
            <a:xfrm>
              <a:off x="6333093" y="4355306"/>
              <a:ext cx="931863" cy="676275"/>
            </a:xfrm>
            <a:custGeom>
              <a:avLst/>
              <a:gdLst>
                <a:gd name="T0" fmla="*/ 1236 w 1820"/>
                <a:gd name="T1" fmla="*/ 1233 h 1320"/>
                <a:gd name="T2" fmla="*/ 1153 w 1820"/>
                <a:gd name="T3" fmla="*/ 1141 h 1320"/>
                <a:gd name="T4" fmla="*/ 1002 w 1820"/>
                <a:gd name="T5" fmla="*/ 1045 h 1320"/>
                <a:gd name="T6" fmla="*/ 1092 w 1820"/>
                <a:gd name="T7" fmla="*/ 1309 h 1320"/>
                <a:gd name="T8" fmla="*/ 1805 w 1820"/>
                <a:gd name="T9" fmla="*/ 998 h 1320"/>
                <a:gd name="T10" fmla="*/ 1790 w 1820"/>
                <a:gd name="T11" fmla="*/ 937 h 1320"/>
                <a:gd name="T12" fmla="*/ 1793 w 1820"/>
                <a:gd name="T13" fmla="*/ 790 h 1320"/>
                <a:gd name="T14" fmla="*/ 1694 w 1820"/>
                <a:gd name="T15" fmla="*/ 790 h 1320"/>
                <a:gd name="T16" fmla="*/ 1426 w 1820"/>
                <a:gd name="T17" fmla="*/ 486 h 1320"/>
                <a:gd name="T18" fmla="*/ 896 w 1820"/>
                <a:gd name="T19" fmla="*/ 743 h 1320"/>
                <a:gd name="T20" fmla="*/ 872 w 1820"/>
                <a:gd name="T21" fmla="*/ 756 h 1320"/>
                <a:gd name="T22" fmla="*/ 1234 w 1820"/>
                <a:gd name="T23" fmla="*/ 1043 h 1320"/>
                <a:gd name="T24" fmla="*/ 1273 w 1820"/>
                <a:gd name="T25" fmla="*/ 242 h 1320"/>
                <a:gd name="T26" fmla="*/ 728 w 1820"/>
                <a:gd name="T27" fmla="*/ 72 h 1320"/>
                <a:gd name="T28" fmla="*/ 748 w 1820"/>
                <a:gd name="T29" fmla="*/ 104 h 1320"/>
                <a:gd name="T30" fmla="*/ 881 w 1820"/>
                <a:gd name="T31" fmla="*/ 430 h 1320"/>
                <a:gd name="T32" fmla="*/ 708 w 1820"/>
                <a:gd name="T33" fmla="*/ 67 h 1320"/>
                <a:gd name="T34" fmla="*/ 214 w 1820"/>
                <a:gd name="T35" fmla="*/ 134 h 1320"/>
                <a:gd name="T36" fmla="*/ 488 w 1820"/>
                <a:gd name="T37" fmla="*/ 180 h 1320"/>
                <a:gd name="T38" fmla="*/ 458 w 1820"/>
                <a:gd name="T39" fmla="*/ 229 h 1320"/>
                <a:gd name="T40" fmla="*/ 122 w 1820"/>
                <a:gd name="T41" fmla="*/ 225 h 1320"/>
                <a:gd name="T42" fmla="*/ 336 w 1820"/>
                <a:gd name="T43" fmla="*/ 305 h 1320"/>
                <a:gd name="T44" fmla="*/ 244 w 1820"/>
                <a:gd name="T45" fmla="*/ 241 h 1320"/>
                <a:gd name="T46" fmla="*/ 107 w 1820"/>
                <a:gd name="T47" fmla="*/ 210 h 1320"/>
                <a:gd name="T48" fmla="*/ 440 w 1820"/>
                <a:gd name="T49" fmla="*/ 18 h 1320"/>
                <a:gd name="T50" fmla="*/ 107 w 1820"/>
                <a:gd name="T51" fmla="*/ 180 h 1320"/>
                <a:gd name="T52" fmla="*/ 168 w 1820"/>
                <a:gd name="T53" fmla="*/ 210 h 1320"/>
                <a:gd name="T54" fmla="*/ 244 w 1820"/>
                <a:gd name="T55" fmla="*/ 425 h 1320"/>
                <a:gd name="T56" fmla="*/ 136 w 1820"/>
                <a:gd name="T57" fmla="*/ 432 h 1320"/>
                <a:gd name="T58" fmla="*/ 76 w 1820"/>
                <a:gd name="T59" fmla="*/ 211 h 1320"/>
                <a:gd name="T60" fmla="*/ 151 w 1820"/>
                <a:gd name="T61" fmla="*/ 516 h 1320"/>
                <a:gd name="T62" fmla="*/ 244 w 1820"/>
                <a:gd name="T63" fmla="*/ 425 h 1320"/>
                <a:gd name="T64" fmla="*/ 377 w 1820"/>
                <a:gd name="T65" fmla="*/ 439 h 1320"/>
                <a:gd name="T66" fmla="*/ 427 w 1820"/>
                <a:gd name="T67" fmla="*/ 496 h 1320"/>
                <a:gd name="T68" fmla="*/ 576 w 1820"/>
                <a:gd name="T69" fmla="*/ 592 h 1320"/>
                <a:gd name="T70" fmla="*/ 560 w 1820"/>
                <a:gd name="T71" fmla="*/ 610 h 1320"/>
                <a:gd name="T72" fmla="*/ 855 w 1820"/>
                <a:gd name="T73" fmla="*/ 729 h 1320"/>
                <a:gd name="T74" fmla="*/ 855 w 1820"/>
                <a:gd name="T75" fmla="*/ 729 h 1320"/>
                <a:gd name="T76" fmla="*/ 870 w 1820"/>
                <a:gd name="T77" fmla="*/ 707 h 1320"/>
                <a:gd name="T78" fmla="*/ 855 w 1820"/>
                <a:gd name="T79" fmla="*/ 699 h 1320"/>
                <a:gd name="T80" fmla="*/ 329 w 1820"/>
                <a:gd name="T81" fmla="*/ 575 h 1320"/>
                <a:gd name="T82" fmla="*/ 329 w 1820"/>
                <a:gd name="T83" fmla="*/ 575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20" h="1320">
                  <a:moveTo>
                    <a:pt x="1790" y="937"/>
                  </a:moveTo>
                  <a:cubicBezTo>
                    <a:pt x="1647" y="1100"/>
                    <a:pt x="1451" y="1205"/>
                    <a:pt x="1236" y="1233"/>
                  </a:cubicBezTo>
                  <a:cubicBezTo>
                    <a:pt x="1191" y="1234"/>
                    <a:pt x="1154" y="1199"/>
                    <a:pt x="1152" y="1154"/>
                  </a:cubicBezTo>
                  <a:cubicBezTo>
                    <a:pt x="1152" y="1150"/>
                    <a:pt x="1152" y="1146"/>
                    <a:pt x="1153" y="1141"/>
                  </a:cubicBezTo>
                  <a:lnTo>
                    <a:pt x="1153" y="1141"/>
                  </a:lnTo>
                  <a:lnTo>
                    <a:pt x="1002" y="1045"/>
                  </a:lnTo>
                  <a:cubicBezTo>
                    <a:pt x="998" y="1107"/>
                    <a:pt x="989" y="1168"/>
                    <a:pt x="975" y="1229"/>
                  </a:cubicBezTo>
                  <a:cubicBezTo>
                    <a:pt x="1013" y="1256"/>
                    <a:pt x="1052" y="1283"/>
                    <a:pt x="1092" y="1309"/>
                  </a:cubicBezTo>
                  <a:cubicBezTo>
                    <a:pt x="1146" y="1320"/>
                    <a:pt x="1202" y="1318"/>
                    <a:pt x="1256" y="1304"/>
                  </a:cubicBezTo>
                  <a:cubicBezTo>
                    <a:pt x="1465" y="1257"/>
                    <a:pt x="1655" y="1151"/>
                    <a:pt x="1805" y="998"/>
                  </a:cubicBezTo>
                  <a:cubicBezTo>
                    <a:pt x="1820" y="984"/>
                    <a:pt x="1820" y="962"/>
                    <a:pt x="1806" y="947"/>
                  </a:cubicBezTo>
                  <a:cubicBezTo>
                    <a:pt x="1802" y="942"/>
                    <a:pt x="1796" y="939"/>
                    <a:pt x="1790" y="937"/>
                  </a:cubicBezTo>
                  <a:close/>
                  <a:moveTo>
                    <a:pt x="1426" y="486"/>
                  </a:moveTo>
                  <a:cubicBezTo>
                    <a:pt x="1567" y="563"/>
                    <a:pt x="1692" y="666"/>
                    <a:pt x="1793" y="790"/>
                  </a:cubicBezTo>
                  <a:cubicBezTo>
                    <a:pt x="1667" y="928"/>
                    <a:pt x="1497" y="1019"/>
                    <a:pt x="1313" y="1050"/>
                  </a:cubicBezTo>
                  <a:cubicBezTo>
                    <a:pt x="1455" y="989"/>
                    <a:pt x="1585" y="901"/>
                    <a:pt x="1694" y="790"/>
                  </a:cubicBezTo>
                  <a:cubicBezTo>
                    <a:pt x="1540" y="661"/>
                    <a:pt x="1338" y="601"/>
                    <a:pt x="1138" y="625"/>
                  </a:cubicBezTo>
                  <a:cubicBezTo>
                    <a:pt x="1237" y="586"/>
                    <a:pt x="1334" y="540"/>
                    <a:pt x="1426" y="486"/>
                  </a:cubicBezTo>
                  <a:close/>
                  <a:moveTo>
                    <a:pt x="1250" y="1058"/>
                  </a:moveTo>
                  <a:lnTo>
                    <a:pt x="896" y="743"/>
                  </a:lnTo>
                  <a:cubicBezTo>
                    <a:pt x="892" y="736"/>
                    <a:pt x="884" y="734"/>
                    <a:pt x="877" y="737"/>
                  </a:cubicBezTo>
                  <a:cubicBezTo>
                    <a:pt x="871" y="741"/>
                    <a:pt x="868" y="749"/>
                    <a:pt x="872" y="756"/>
                  </a:cubicBezTo>
                  <a:cubicBezTo>
                    <a:pt x="872" y="757"/>
                    <a:pt x="872" y="757"/>
                    <a:pt x="873" y="758"/>
                  </a:cubicBezTo>
                  <a:lnTo>
                    <a:pt x="1234" y="1043"/>
                  </a:lnTo>
                  <a:cubicBezTo>
                    <a:pt x="1237" y="1049"/>
                    <a:pt x="1243" y="1055"/>
                    <a:pt x="1250" y="1058"/>
                  </a:cubicBezTo>
                  <a:close/>
                  <a:moveTo>
                    <a:pt x="1273" y="242"/>
                  </a:moveTo>
                  <a:cubicBezTo>
                    <a:pt x="1154" y="156"/>
                    <a:pt x="1020" y="94"/>
                    <a:pt x="878" y="58"/>
                  </a:cubicBezTo>
                  <a:cubicBezTo>
                    <a:pt x="827" y="53"/>
                    <a:pt x="776" y="58"/>
                    <a:pt x="728" y="72"/>
                  </a:cubicBezTo>
                  <a:lnTo>
                    <a:pt x="504" y="195"/>
                  </a:lnTo>
                  <a:lnTo>
                    <a:pt x="748" y="104"/>
                  </a:lnTo>
                  <a:cubicBezTo>
                    <a:pt x="879" y="74"/>
                    <a:pt x="1015" y="121"/>
                    <a:pt x="1099" y="226"/>
                  </a:cubicBezTo>
                  <a:cubicBezTo>
                    <a:pt x="1065" y="326"/>
                    <a:pt x="983" y="403"/>
                    <a:pt x="881" y="430"/>
                  </a:cubicBezTo>
                  <a:cubicBezTo>
                    <a:pt x="1021" y="389"/>
                    <a:pt x="1153" y="326"/>
                    <a:pt x="1273" y="242"/>
                  </a:cubicBezTo>
                  <a:close/>
                  <a:moveTo>
                    <a:pt x="708" y="67"/>
                  </a:moveTo>
                  <a:lnTo>
                    <a:pt x="498" y="0"/>
                  </a:lnTo>
                  <a:lnTo>
                    <a:pt x="214" y="134"/>
                  </a:lnTo>
                  <a:lnTo>
                    <a:pt x="412" y="88"/>
                  </a:lnTo>
                  <a:cubicBezTo>
                    <a:pt x="458" y="92"/>
                    <a:pt x="493" y="133"/>
                    <a:pt x="488" y="180"/>
                  </a:cubicBezTo>
                  <a:lnTo>
                    <a:pt x="708" y="67"/>
                  </a:lnTo>
                  <a:close/>
                  <a:moveTo>
                    <a:pt x="458" y="229"/>
                  </a:moveTo>
                  <a:lnTo>
                    <a:pt x="321" y="274"/>
                  </a:lnTo>
                  <a:lnTo>
                    <a:pt x="122" y="225"/>
                  </a:lnTo>
                  <a:cubicBezTo>
                    <a:pt x="191" y="257"/>
                    <a:pt x="255" y="298"/>
                    <a:pt x="313" y="347"/>
                  </a:cubicBezTo>
                  <a:lnTo>
                    <a:pt x="336" y="305"/>
                  </a:lnTo>
                  <a:lnTo>
                    <a:pt x="458" y="229"/>
                  </a:lnTo>
                  <a:close/>
                  <a:moveTo>
                    <a:pt x="244" y="241"/>
                  </a:moveTo>
                  <a:lnTo>
                    <a:pt x="172" y="226"/>
                  </a:lnTo>
                  <a:lnTo>
                    <a:pt x="107" y="210"/>
                  </a:lnTo>
                  <a:lnTo>
                    <a:pt x="73" y="184"/>
                  </a:lnTo>
                  <a:cubicBezTo>
                    <a:pt x="189" y="115"/>
                    <a:pt x="311" y="59"/>
                    <a:pt x="440" y="18"/>
                  </a:cubicBezTo>
                  <a:cubicBezTo>
                    <a:pt x="323" y="59"/>
                    <a:pt x="211" y="113"/>
                    <a:pt x="107" y="180"/>
                  </a:cubicBezTo>
                  <a:lnTo>
                    <a:pt x="107" y="180"/>
                  </a:lnTo>
                  <a:lnTo>
                    <a:pt x="122" y="195"/>
                  </a:lnTo>
                  <a:lnTo>
                    <a:pt x="168" y="210"/>
                  </a:lnTo>
                  <a:lnTo>
                    <a:pt x="244" y="241"/>
                  </a:lnTo>
                  <a:close/>
                  <a:moveTo>
                    <a:pt x="244" y="425"/>
                  </a:moveTo>
                  <a:cubicBezTo>
                    <a:pt x="213" y="397"/>
                    <a:pt x="164" y="400"/>
                    <a:pt x="136" y="432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62" y="400"/>
                    <a:pt x="28" y="314"/>
                    <a:pt x="60" y="239"/>
                  </a:cubicBezTo>
                  <a:cubicBezTo>
                    <a:pt x="64" y="229"/>
                    <a:pt x="70" y="219"/>
                    <a:pt x="76" y="211"/>
                  </a:cubicBezTo>
                  <a:cubicBezTo>
                    <a:pt x="40" y="256"/>
                    <a:pt x="14" y="308"/>
                    <a:pt x="0" y="364"/>
                  </a:cubicBezTo>
                  <a:cubicBezTo>
                    <a:pt x="39" y="425"/>
                    <a:pt x="91" y="476"/>
                    <a:pt x="151" y="516"/>
                  </a:cubicBezTo>
                  <a:cubicBezTo>
                    <a:pt x="144" y="472"/>
                    <a:pt x="174" y="432"/>
                    <a:pt x="217" y="425"/>
                  </a:cubicBezTo>
                  <a:cubicBezTo>
                    <a:pt x="226" y="423"/>
                    <a:pt x="235" y="423"/>
                    <a:pt x="244" y="425"/>
                  </a:cubicBezTo>
                  <a:close/>
                  <a:moveTo>
                    <a:pt x="427" y="496"/>
                  </a:moveTo>
                  <a:lnTo>
                    <a:pt x="377" y="439"/>
                  </a:lnTo>
                  <a:cubicBezTo>
                    <a:pt x="370" y="443"/>
                    <a:pt x="365" y="449"/>
                    <a:pt x="362" y="457"/>
                  </a:cubicBezTo>
                  <a:lnTo>
                    <a:pt x="427" y="496"/>
                  </a:lnTo>
                  <a:close/>
                  <a:moveTo>
                    <a:pt x="626" y="649"/>
                  </a:moveTo>
                  <a:lnTo>
                    <a:pt x="576" y="592"/>
                  </a:lnTo>
                  <a:cubicBezTo>
                    <a:pt x="569" y="596"/>
                    <a:pt x="563" y="602"/>
                    <a:pt x="560" y="610"/>
                  </a:cubicBezTo>
                  <a:lnTo>
                    <a:pt x="560" y="610"/>
                  </a:lnTo>
                  <a:lnTo>
                    <a:pt x="626" y="649"/>
                  </a:lnTo>
                  <a:close/>
                  <a:moveTo>
                    <a:pt x="855" y="729"/>
                  </a:moveTo>
                  <a:cubicBezTo>
                    <a:pt x="789" y="794"/>
                    <a:pt x="750" y="881"/>
                    <a:pt x="748" y="974"/>
                  </a:cubicBezTo>
                  <a:cubicBezTo>
                    <a:pt x="721" y="877"/>
                    <a:pt x="766" y="775"/>
                    <a:pt x="855" y="729"/>
                  </a:cubicBezTo>
                  <a:close/>
                  <a:moveTo>
                    <a:pt x="787" y="456"/>
                  </a:moveTo>
                  <a:cubicBezTo>
                    <a:pt x="828" y="535"/>
                    <a:pt x="856" y="620"/>
                    <a:pt x="870" y="707"/>
                  </a:cubicBezTo>
                  <a:cubicBezTo>
                    <a:pt x="852" y="719"/>
                    <a:pt x="834" y="731"/>
                    <a:pt x="817" y="745"/>
                  </a:cubicBezTo>
                  <a:cubicBezTo>
                    <a:pt x="832" y="732"/>
                    <a:pt x="845" y="717"/>
                    <a:pt x="855" y="699"/>
                  </a:cubicBezTo>
                  <a:cubicBezTo>
                    <a:pt x="847" y="615"/>
                    <a:pt x="824" y="532"/>
                    <a:pt x="787" y="456"/>
                  </a:cubicBezTo>
                  <a:close/>
                  <a:moveTo>
                    <a:pt x="329" y="575"/>
                  </a:moveTo>
                  <a:cubicBezTo>
                    <a:pt x="286" y="514"/>
                    <a:pt x="299" y="430"/>
                    <a:pt x="359" y="386"/>
                  </a:cubicBezTo>
                  <a:cubicBezTo>
                    <a:pt x="321" y="441"/>
                    <a:pt x="310" y="511"/>
                    <a:pt x="329" y="5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7" name="Freeform 939"/>
            <p:cNvSpPr>
              <a:spLocks noEditPoints="1"/>
            </p:cNvSpPr>
            <p:nvPr/>
          </p:nvSpPr>
          <p:spPr bwMode="auto">
            <a:xfrm>
              <a:off x="6523593" y="4485481"/>
              <a:ext cx="536575" cy="236537"/>
            </a:xfrm>
            <a:custGeom>
              <a:avLst/>
              <a:gdLst>
                <a:gd name="T0" fmla="*/ 450 w 1050"/>
                <a:gd name="T1" fmla="*/ 462 h 462"/>
                <a:gd name="T2" fmla="*/ 404 w 1050"/>
                <a:gd name="T3" fmla="*/ 233 h 462"/>
                <a:gd name="T4" fmla="*/ 282 w 1050"/>
                <a:gd name="T5" fmla="*/ 111 h 462"/>
                <a:gd name="T6" fmla="*/ 236 w 1050"/>
                <a:gd name="T7" fmla="*/ 309 h 462"/>
                <a:gd name="T8" fmla="*/ 236 w 1050"/>
                <a:gd name="T9" fmla="*/ 309 h 462"/>
                <a:gd name="T10" fmla="*/ 450 w 1050"/>
                <a:gd name="T11" fmla="*/ 462 h 462"/>
                <a:gd name="T12" fmla="*/ 129 w 1050"/>
                <a:gd name="T13" fmla="*/ 4 h 462"/>
                <a:gd name="T14" fmla="*/ 221 w 1050"/>
                <a:gd name="T15" fmla="*/ 65 h 462"/>
                <a:gd name="T16" fmla="*/ 236 w 1050"/>
                <a:gd name="T17" fmla="*/ 96 h 462"/>
                <a:gd name="T18" fmla="*/ 236 w 1050"/>
                <a:gd name="T19" fmla="*/ 96 h 462"/>
                <a:gd name="T20" fmla="*/ 190 w 1050"/>
                <a:gd name="T21" fmla="*/ 264 h 462"/>
                <a:gd name="T22" fmla="*/ 23 w 1050"/>
                <a:gd name="T23" fmla="*/ 157 h 462"/>
                <a:gd name="T24" fmla="*/ 20 w 1050"/>
                <a:gd name="T25" fmla="*/ 83 h 462"/>
                <a:gd name="T26" fmla="*/ 23 w 1050"/>
                <a:gd name="T27" fmla="*/ 80 h 462"/>
                <a:gd name="T28" fmla="*/ 23 w 1050"/>
                <a:gd name="T29" fmla="*/ 80 h 462"/>
                <a:gd name="T30" fmla="*/ 129 w 1050"/>
                <a:gd name="T31" fmla="*/ 4 h 462"/>
                <a:gd name="T32" fmla="*/ 908 w 1050"/>
                <a:gd name="T33" fmla="*/ 0 h 462"/>
                <a:gd name="T34" fmla="*/ 421 w 1050"/>
                <a:gd name="T35" fmla="*/ 202 h 462"/>
                <a:gd name="T36" fmla="*/ 505 w 1050"/>
                <a:gd name="T37" fmla="*/ 439 h 462"/>
                <a:gd name="T38" fmla="*/ 1050 w 1050"/>
                <a:gd name="T39" fmla="*/ 226 h 462"/>
                <a:gd name="T40" fmla="*/ 908 w 1050"/>
                <a:gd name="T41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0" h="462">
                  <a:moveTo>
                    <a:pt x="450" y="462"/>
                  </a:moveTo>
                  <a:cubicBezTo>
                    <a:pt x="463" y="383"/>
                    <a:pt x="447" y="301"/>
                    <a:pt x="404" y="233"/>
                  </a:cubicBezTo>
                  <a:lnTo>
                    <a:pt x="282" y="111"/>
                  </a:lnTo>
                  <a:cubicBezTo>
                    <a:pt x="232" y="164"/>
                    <a:pt x="215" y="240"/>
                    <a:pt x="236" y="309"/>
                  </a:cubicBezTo>
                  <a:lnTo>
                    <a:pt x="236" y="309"/>
                  </a:lnTo>
                  <a:lnTo>
                    <a:pt x="450" y="462"/>
                  </a:lnTo>
                  <a:close/>
                  <a:moveTo>
                    <a:pt x="129" y="4"/>
                  </a:moveTo>
                  <a:lnTo>
                    <a:pt x="221" y="65"/>
                  </a:lnTo>
                  <a:cubicBezTo>
                    <a:pt x="233" y="70"/>
                    <a:pt x="240" y="83"/>
                    <a:pt x="236" y="96"/>
                  </a:cubicBezTo>
                  <a:lnTo>
                    <a:pt x="236" y="96"/>
                  </a:lnTo>
                  <a:lnTo>
                    <a:pt x="190" y="264"/>
                  </a:lnTo>
                  <a:lnTo>
                    <a:pt x="23" y="157"/>
                  </a:lnTo>
                  <a:cubicBezTo>
                    <a:pt x="1" y="137"/>
                    <a:pt x="0" y="104"/>
                    <a:pt x="20" y="83"/>
                  </a:cubicBezTo>
                  <a:cubicBezTo>
                    <a:pt x="21" y="82"/>
                    <a:pt x="22" y="81"/>
                    <a:pt x="23" y="80"/>
                  </a:cubicBezTo>
                  <a:lnTo>
                    <a:pt x="23" y="80"/>
                  </a:lnTo>
                  <a:lnTo>
                    <a:pt x="129" y="4"/>
                  </a:lnTo>
                  <a:close/>
                  <a:moveTo>
                    <a:pt x="908" y="0"/>
                  </a:moveTo>
                  <a:cubicBezTo>
                    <a:pt x="760" y="98"/>
                    <a:pt x="595" y="167"/>
                    <a:pt x="421" y="202"/>
                  </a:cubicBezTo>
                  <a:cubicBezTo>
                    <a:pt x="462" y="275"/>
                    <a:pt x="491" y="356"/>
                    <a:pt x="505" y="439"/>
                  </a:cubicBezTo>
                  <a:cubicBezTo>
                    <a:pt x="696" y="397"/>
                    <a:pt x="880" y="325"/>
                    <a:pt x="1050" y="226"/>
                  </a:cubicBezTo>
                  <a:cubicBezTo>
                    <a:pt x="1016" y="142"/>
                    <a:pt x="968" y="66"/>
                    <a:pt x="90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" name="Freeform 940"/>
            <p:cNvSpPr>
              <a:spLocks/>
            </p:cNvSpPr>
            <p:nvPr/>
          </p:nvSpPr>
          <p:spPr bwMode="auto">
            <a:xfrm>
              <a:off x="6498193" y="4628356"/>
              <a:ext cx="255588" cy="265112"/>
            </a:xfrm>
            <a:custGeom>
              <a:avLst/>
              <a:gdLst>
                <a:gd name="T0" fmla="*/ 162 w 501"/>
                <a:gd name="T1" fmla="*/ 144 h 518"/>
                <a:gd name="T2" fmla="*/ 501 w 501"/>
                <a:gd name="T3" fmla="*/ 402 h 518"/>
                <a:gd name="T4" fmla="*/ 443 w 501"/>
                <a:gd name="T5" fmla="*/ 518 h 518"/>
                <a:gd name="T6" fmla="*/ 7 w 501"/>
                <a:gd name="T7" fmla="*/ 168 h 518"/>
                <a:gd name="T8" fmla="*/ 0 w 501"/>
                <a:gd name="T9" fmla="*/ 20 h 518"/>
                <a:gd name="T10" fmla="*/ 145 w 501"/>
                <a:gd name="T11" fmla="*/ 131 h 518"/>
                <a:gd name="T12" fmla="*/ 153 w 501"/>
                <a:gd name="T13" fmla="*/ 106 h 518"/>
                <a:gd name="T14" fmla="*/ 33 w 501"/>
                <a:gd name="T15" fmla="*/ 15 h 518"/>
                <a:gd name="T16" fmla="*/ 159 w 501"/>
                <a:gd name="T17" fmla="*/ 94 h 518"/>
                <a:gd name="T18" fmla="*/ 251 w 501"/>
                <a:gd name="T19" fmla="*/ 0 h 518"/>
                <a:gd name="T20" fmla="*/ 176 w 501"/>
                <a:gd name="T21" fmla="*/ 107 h 518"/>
                <a:gd name="T22" fmla="*/ 396 w 501"/>
                <a:gd name="T23" fmla="*/ 290 h 518"/>
                <a:gd name="T24" fmla="*/ 396 w 501"/>
                <a:gd name="T25" fmla="*/ 290 h 518"/>
                <a:gd name="T26" fmla="*/ 171 w 501"/>
                <a:gd name="T27" fmla="*/ 119 h 518"/>
                <a:gd name="T28" fmla="*/ 162 w 501"/>
                <a:gd name="T29" fmla="*/ 14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1" h="518">
                  <a:moveTo>
                    <a:pt x="162" y="144"/>
                  </a:moveTo>
                  <a:lnTo>
                    <a:pt x="501" y="402"/>
                  </a:lnTo>
                  <a:cubicBezTo>
                    <a:pt x="469" y="433"/>
                    <a:pt x="449" y="474"/>
                    <a:pt x="443" y="518"/>
                  </a:cubicBezTo>
                  <a:lnTo>
                    <a:pt x="7" y="168"/>
                  </a:lnTo>
                  <a:cubicBezTo>
                    <a:pt x="10" y="118"/>
                    <a:pt x="7" y="69"/>
                    <a:pt x="0" y="20"/>
                  </a:cubicBezTo>
                  <a:lnTo>
                    <a:pt x="145" y="131"/>
                  </a:lnTo>
                  <a:cubicBezTo>
                    <a:pt x="147" y="122"/>
                    <a:pt x="150" y="114"/>
                    <a:pt x="153" y="106"/>
                  </a:cubicBezTo>
                  <a:lnTo>
                    <a:pt x="33" y="15"/>
                  </a:lnTo>
                  <a:cubicBezTo>
                    <a:pt x="76" y="40"/>
                    <a:pt x="118" y="66"/>
                    <a:pt x="159" y="94"/>
                  </a:cubicBezTo>
                  <a:cubicBezTo>
                    <a:pt x="179" y="54"/>
                    <a:pt x="211" y="21"/>
                    <a:pt x="251" y="0"/>
                  </a:cubicBezTo>
                  <a:cubicBezTo>
                    <a:pt x="220" y="31"/>
                    <a:pt x="195" y="67"/>
                    <a:pt x="176" y="107"/>
                  </a:cubicBezTo>
                  <a:cubicBezTo>
                    <a:pt x="254" y="162"/>
                    <a:pt x="328" y="223"/>
                    <a:pt x="396" y="290"/>
                  </a:cubicBezTo>
                  <a:lnTo>
                    <a:pt x="396" y="290"/>
                  </a:lnTo>
                  <a:lnTo>
                    <a:pt x="171" y="119"/>
                  </a:lnTo>
                  <a:cubicBezTo>
                    <a:pt x="168" y="127"/>
                    <a:pt x="165" y="135"/>
                    <a:pt x="162" y="1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9" name="Freeform 941"/>
            <p:cNvSpPr>
              <a:spLocks noEditPoints="1"/>
            </p:cNvSpPr>
            <p:nvPr/>
          </p:nvSpPr>
          <p:spPr bwMode="auto">
            <a:xfrm>
              <a:off x="6441043" y="4529931"/>
              <a:ext cx="823913" cy="423862"/>
            </a:xfrm>
            <a:custGeom>
              <a:avLst/>
              <a:gdLst>
                <a:gd name="T0" fmla="*/ 525 w 1610"/>
                <a:gd name="T1" fmla="*/ 685 h 828"/>
                <a:gd name="T2" fmla="*/ 279 w 1610"/>
                <a:gd name="T3" fmla="*/ 263 h 828"/>
                <a:gd name="T4" fmla="*/ 279 w 1610"/>
                <a:gd name="T5" fmla="*/ 263 h 828"/>
                <a:gd name="T6" fmla="*/ 1516 w 1610"/>
                <a:gd name="T7" fmla="*/ 550 h 828"/>
                <a:gd name="T8" fmla="*/ 1547 w 1610"/>
                <a:gd name="T9" fmla="*/ 587 h 828"/>
                <a:gd name="T10" fmla="*/ 1520 w 1610"/>
                <a:gd name="T11" fmla="*/ 555 h 828"/>
                <a:gd name="T12" fmla="*/ 1549 w 1610"/>
                <a:gd name="T13" fmla="*/ 575 h 828"/>
                <a:gd name="T14" fmla="*/ 1134 w 1610"/>
                <a:gd name="T15" fmla="*/ 38 h 828"/>
                <a:gd name="T16" fmla="*/ 859 w 1610"/>
                <a:gd name="T17" fmla="*/ 283 h 828"/>
                <a:gd name="T18" fmla="*/ 1165 w 1610"/>
                <a:gd name="T19" fmla="*/ 122 h 828"/>
                <a:gd name="T20" fmla="*/ 625 w 1610"/>
                <a:gd name="T21" fmla="*/ 131 h 828"/>
                <a:gd name="T22" fmla="*/ 629 w 1610"/>
                <a:gd name="T23" fmla="*/ 145 h 828"/>
                <a:gd name="T24" fmla="*/ 632 w 1610"/>
                <a:gd name="T25" fmla="*/ 153 h 828"/>
                <a:gd name="T26" fmla="*/ 633 w 1610"/>
                <a:gd name="T27" fmla="*/ 161 h 828"/>
                <a:gd name="T28" fmla="*/ 546 w 1610"/>
                <a:gd name="T29" fmla="*/ 193 h 828"/>
                <a:gd name="T30" fmla="*/ 546 w 1610"/>
                <a:gd name="T31" fmla="*/ 193 h 828"/>
                <a:gd name="T32" fmla="*/ 188 w 1610"/>
                <a:gd name="T33" fmla="*/ 54 h 828"/>
                <a:gd name="T34" fmla="*/ 195 w 1610"/>
                <a:gd name="T35" fmla="*/ 0 h 828"/>
                <a:gd name="T36" fmla="*/ 661 w 1610"/>
                <a:gd name="T37" fmla="*/ 697 h 828"/>
                <a:gd name="T38" fmla="*/ 661 w 1610"/>
                <a:gd name="T39" fmla="*/ 817 h 828"/>
                <a:gd name="T40" fmla="*/ 0 w 1610"/>
                <a:gd name="T41" fmla="*/ 241 h 828"/>
                <a:gd name="T42" fmla="*/ 50 w 1610"/>
                <a:gd name="T43" fmla="*/ 241 h 828"/>
                <a:gd name="T44" fmla="*/ 0 w 1610"/>
                <a:gd name="T45" fmla="*/ 241 h 828"/>
                <a:gd name="T46" fmla="*/ 1173 w 1610"/>
                <a:gd name="T47" fmla="*/ 759 h 828"/>
                <a:gd name="T48" fmla="*/ 1185 w 1610"/>
                <a:gd name="T49" fmla="*/ 791 h 828"/>
                <a:gd name="T50" fmla="*/ 983 w 1610"/>
                <a:gd name="T51" fmla="*/ 771 h 828"/>
                <a:gd name="T52" fmla="*/ 1018 w 1610"/>
                <a:gd name="T53" fmla="*/ 771 h 828"/>
                <a:gd name="T54" fmla="*/ 983 w 1610"/>
                <a:gd name="T55" fmla="*/ 771 h 828"/>
                <a:gd name="T56" fmla="*/ 1577 w 1610"/>
                <a:gd name="T57" fmla="*/ 504 h 828"/>
                <a:gd name="T58" fmla="*/ 1600 w 1610"/>
                <a:gd name="T59" fmla="*/ 527 h 828"/>
                <a:gd name="T60" fmla="*/ 1081 w 1610"/>
                <a:gd name="T61" fmla="*/ 786 h 828"/>
                <a:gd name="T62" fmla="*/ 1087 w 1610"/>
                <a:gd name="T63" fmla="*/ 817 h 828"/>
                <a:gd name="T64" fmla="*/ 1081 w 1610"/>
                <a:gd name="T65" fmla="*/ 786 h 828"/>
                <a:gd name="T66" fmla="*/ 1081 w 1610"/>
                <a:gd name="T67" fmla="*/ 775 h 828"/>
                <a:gd name="T68" fmla="*/ 1081 w 1610"/>
                <a:gd name="T69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0" h="828">
                  <a:moveTo>
                    <a:pt x="554" y="482"/>
                  </a:moveTo>
                  <a:cubicBezTo>
                    <a:pt x="527" y="546"/>
                    <a:pt x="517" y="616"/>
                    <a:pt x="525" y="685"/>
                  </a:cubicBezTo>
                  <a:cubicBezTo>
                    <a:pt x="501" y="616"/>
                    <a:pt x="512" y="541"/>
                    <a:pt x="554" y="482"/>
                  </a:cubicBezTo>
                  <a:close/>
                  <a:moveTo>
                    <a:pt x="279" y="263"/>
                  </a:moveTo>
                  <a:cubicBezTo>
                    <a:pt x="253" y="327"/>
                    <a:pt x="242" y="397"/>
                    <a:pt x="250" y="466"/>
                  </a:cubicBezTo>
                  <a:cubicBezTo>
                    <a:pt x="226" y="397"/>
                    <a:pt x="237" y="322"/>
                    <a:pt x="279" y="263"/>
                  </a:cubicBezTo>
                  <a:close/>
                  <a:moveTo>
                    <a:pt x="1505" y="591"/>
                  </a:moveTo>
                  <a:cubicBezTo>
                    <a:pt x="1496" y="580"/>
                    <a:pt x="1501" y="562"/>
                    <a:pt x="1516" y="550"/>
                  </a:cubicBezTo>
                  <a:cubicBezTo>
                    <a:pt x="1531" y="537"/>
                    <a:pt x="1550" y="535"/>
                    <a:pt x="1558" y="546"/>
                  </a:cubicBezTo>
                  <a:cubicBezTo>
                    <a:pt x="1567" y="556"/>
                    <a:pt x="1562" y="574"/>
                    <a:pt x="1547" y="587"/>
                  </a:cubicBezTo>
                  <a:cubicBezTo>
                    <a:pt x="1532" y="599"/>
                    <a:pt x="1513" y="601"/>
                    <a:pt x="1505" y="591"/>
                  </a:cubicBezTo>
                  <a:close/>
                  <a:moveTo>
                    <a:pt x="1520" y="555"/>
                  </a:moveTo>
                  <a:cubicBezTo>
                    <a:pt x="1537" y="543"/>
                    <a:pt x="1553" y="543"/>
                    <a:pt x="1555" y="555"/>
                  </a:cubicBezTo>
                  <a:cubicBezTo>
                    <a:pt x="1555" y="560"/>
                    <a:pt x="1553" y="568"/>
                    <a:pt x="1549" y="575"/>
                  </a:cubicBezTo>
                  <a:cubicBezTo>
                    <a:pt x="1553" y="556"/>
                    <a:pt x="1540" y="548"/>
                    <a:pt x="1520" y="555"/>
                  </a:cubicBezTo>
                  <a:close/>
                  <a:moveTo>
                    <a:pt x="1134" y="38"/>
                  </a:moveTo>
                  <a:lnTo>
                    <a:pt x="1180" y="130"/>
                  </a:lnTo>
                  <a:cubicBezTo>
                    <a:pt x="1078" y="190"/>
                    <a:pt x="970" y="241"/>
                    <a:pt x="859" y="283"/>
                  </a:cubicBezTo>
                  <a:cubicBezTo>
                    <a:pt x="964" y="235"/>
                    <a:pt x="1066" y="182"/>
                    <a:pt x="1165" y="122"/>
                  </a:cubicBezTo>
                  <a:lnTo>
                    <a:pt x="1165" y="122"/>
                  </a:lnTo>
                  <a:lnTo>
                    <a:pt x="1134" y="38"/>
                  </a:lnTo>
                  <a:close/>
                  <a:moveTo>
                    <a:pt x="625" y="131"/>
                  </a:moveTo>
                  <a:lnTo>
                    <a:pt x="779" y="177"/>
                  </a:lnTo>
                  <a:lnTo>
                    <a:pt x="629" y="145"/>
                  </a:lnTo>
                  <a:lnTo>
                    <a:pt x="625" y="131"/>
                  </a:lnTo>
                  <a:close/>
                  <a:moveTo>
                    <a:pt x="632" y="153"/>
                  </a:moveTo>
                  <a:lnTo>
                    <a:pt x="706" y="170"/>
                  </a:lnTo>
                  <a:lnTo>
                    <a:pt x="633" y="161"/>
                  </a:lnTo>
                  <a:lnTo>
                    <a:pt x="632" y="153"/>
                  </a:lnTo>
                  <a:close/>
                  <a:moveTo>
                    <a:pt x="546" y="193"/>
                  </a:moveTo>
                  <a:cubicBezTo>
                    <a:pt x="534" y="154"/>
                    <a:pt x="505" y="122"/>
                    <a:pt x="467" y="106"/>
                  </a:cubicBezTo>
                  <a:cubicBezTo>
                    <a:pt x="501" y="128"/>
                    <a:pt x="528" y="158"/>
                    <a:pt x="546" y="193"/>
                  </a:cubicBezTo>
                  <a:close/>
                  <a:moveTo>
                    <a:pt x="195" y="0"/>
                  </a:moveTo>
                  <a:cubicBezTo>
                    <a:pt x="179" y="13"/>
                    <a:pt x="175" y="37"/>
                    <a:pt x="188" y="54"/>
                  </a:cubicBezTo>
                  <a:cubicBezTo>
                    <a:pt x="190" y="57"/>
                    <a:pt x="193" y="59"/>
                    <a:pt x="195" y="61"/>
                  </a:cubicBezTo>
                  <a:cubicBezTo>
                    <a:pt x="185" y="42"/>
                    <a:pt x="185" y="19"/>
                    <a:pt x="195" y="0"/>
                  </a:cubicBezTo>
                  <a:close/>
                  <a:moveTo>
                    <a:pt x="630" y="757"/>
                  </a:moveTo>
                  <a:cubicBezTo>
                    <a:pt x="630" y="724"/>
                    <a:pt x="644" y="697"/>
                    <a:pt x="661" y="697"/>
                  </a:cubicBezTo>
                  <a:cubicBezTo>
                    <a:pt x="678" y="697"/>
                    <a:pt x="692" y="724"/>
                    <a:pt x="692" y="757"/>
                  </a:cubicBezTo>
                  <a:cubicBezTo>
                    <a:pt x="692" y="790"/>
                    <a:pt x="678" y="817"/>
                    <a:pt x="661" y="817"/>
                  </a:cubicBezTo>
                  <a:cubicBezTo>
                    <a:pt x="644" y="817"/>
                    <a:pt x="630" y="790"/>
                    <a:pt x="630" y="757"/>
                  </a:cubicBezTo>
                  <a:close/>
                  <a:moveTo>
                    <a:pt x="0" y="241"/>
                  </a:moveTo>
                  <a:cubicBezTo>
                    <a:pt x="0" y="213"/>
                    <a:pt x="11" y="191"/>
                    <a:pt x="25" y="191"/>
                  </a:cubicBezTo>
                  <a:cubicBezTo>
                    <a:pt x="39" y="191"/>
                    <a:pt x="50" y="213"/>
                    <a:pt x="50" y="241"/>
                  </a:cubicBezTo>
                  <a:cubicBezTo>
                    <a:pt x="50" y="268"/>
                    <a:pt x="39" y="290"/>
                    <a:pt x="25" y="290"/>
                  </a:cubicBezTo>
                  <a:cubicBezTo>
                    <a:pt x="11" y="290"/>
                    <a:pt x="0" y="268"/>
                    <a:pt x="0" y="241"/>
                  </a:cubicBezTo>
                  <a:close/>
                  <a:moveTo>
                    <a:pt x="1149" y="786"/>
                  </a:moveTo>
                  <a:cubicBezTo>
                    <a:pt x="1146" y="777"/>
                    <a:pt x="1157" y="765"/>
                    <a:pt x="1173" y="759"/>
                  </a:cubicBezTo>
                  <a:cubicBezTo>
                    <a:pt x="1190" y="753"/>
                    <a:pt x="1206" y="755"/>
                    <a:pt x="1209" y="764"/>
                  </a:cubicBezTo>
                  <a:cubicBezTo>
                    <a:pt x="1212" y="773"/>
                    <a:pt x="1202" y="785"/>
                    <a:pt x="1185" y="791"/>
                  </a:cubicBezTo>
                  <a:cubicBezTo>
                    <a:pt x="1169" y="797"/>
                    <a:pt x="1153" y="795"/>
                    <a:pt x="1149" y="786"/>
                  </a:cubicBezTo>
                  <a:close/>
                  <a:moveTo>
                    <a:pt x="983" y="771"/>
                  </a:moveTo>
                  <a:cubicBezTo>
                    <a:pt x="983" y="761"/>
                    <a:pt x="991" y="754"/>
                    <a:pt x="1001" y="754"/>
                  </a:cubicBezTo>
                  <a:cubicBezTo>
                    <a:pt x="1010" y="754"/>
                    <a:pt x="1018" y="761"/>
                    <a:pt x="1018" y="771"/>
                  </a:cubicBezTo>
                  <a:cubicBezTo>
                    <a:pt x="1018" y="780"/>
                    <a:pt x="1010" y="788"/>
                    <a:pt x="1001" y="788"/>
                  </a:cubicBezTo>
                  <a:cubicBezTo>
                    <a:pt x="991" y="788"/>
                    <a:pt x="983" y="780"/>
                    <a:pt x="983" y="771"/>
                  </a:cubicBezTo>
                  <a:close/>
                  <a:moveTo>
                    <a:pt x="1573" y="531"/>
                  </a:moveTo>
                  <a:cubicBezTo>
                    <a:pt x="1567" y="524"/>
                    <a:pt x="1568" y="512"/>
                    <a:pt x="1577" y="504"/>
                  </a:cubicBezTo>
                  <a:cubicBezTo>
                    <a:pt x="1586" y="495"/>
                    <a:pt x="1598" y="493"/>
                    <a:pt x="1604" y="500"/>
                  </a:cubicBezTo>
                  <a:cubicBezTo>
                    <a:pt x="1610" y="506"/>
                    <a:pt x="1608" y="518"/>
                    <a:pt x="1600" y="527"/>
                  </a:cubicBezTo>
                  <a:cubicBezTo>
                    <a:pt x="1591" y="535"/>
                    <a:pt x="1579" y="537"/>
                    <a:pt x="1573" y="531"/>
                  </a:cubicBezTo>
                  <a:close/>
                  <a:moveTo>
                    <a:pt x="1081" y="786"/>
                  </a:moveTo>
                  <a:cubicBezTo>
                    <a:pt x="1095" y="795"/>
                    <a:pt x="1098" y="807"/>
                    <a:pt x="1087" y="817"/>
                  </a:cubicBezTo>
                  <a:lnTo>
                    <a:pt x="1087" y="817"/>
                  </a:lnTo>
                  <a:cubicBezTo>
                    <a:pt x="1107" y="812"/>
                    <a:pt x="1114" y="802"/>
                    <a:pt x="1102" y="793"/>
                  </a:cubicBezTo>
                  <a:cubicBezTo>
                    <a:pt x="1098" y="790"/>
                    <a:pt x="1090" y="787"/>
                    <a:pt x="1081" y="786"/>
                  </a:cubicBezTo>
                  <a:close/>
                  <a:moveTo>
                    <a:pt x="1043" y="801"/>
                  </a:moveTo>
                  <a:cubicBezTo>
                    <a:pt x="1043" y="787"/>
                    <a:pt x="1060" y="775"/>
                    <a:pt x="1081" y="775"/>
                  </a:cubicBezTo>
                  <a:cubicBezTo>
                    <a:pt x="1102" y="775"/>
                    <a:pt x="1119" y="787"/>
                    <a:pt x="1119" y="801"/>
                  </a:cubicBezTo>
                  <a:cubicBezTo>
                    <a:pt x="1119" y="816"/>
                    <a:pt x="1102" y="828"/>
                    <a:pt x="1081" y="828"/>
                  </a:cubicBezTo>
                  <a:cubicBezTo>
                    <a:pt x="1060" y="828"/>
                    <a:pt x="1043" y="816"/>
                    <a:pt x="1043" y="80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0" name="Rectangle 942"/>
            <p:cNvSpPr>
              <a:spLocks noChangeArrowheads="1"/>
            </p:cNvSpPr>
            <p:nvPr/>
          </p:nvSpPr>
          <p:spPr bwMode="auto">
            <a:xfrm>
              <a:off x="5658405" y="4285456"/>
              <a:ext cx="4254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Network </a:t>
              </a:r>
              <a:endParaRPr lang="en-US" altLang="ko-KR"/>
            </a:p>
          </p:txBody>
        </p:sp>
        <p:sp>
          <p:nvSpPr>
            <p:cNvPr id="351" name="Rectangle 943"/>
            <p:cNvSpPr>
              <a:spLocks noChangeArrowheads="1"/>
            </p:cNvSpPr>
            <p:nvPr/>
          </p:nvSpPr>
          <p:spPr bwMode="auto">
            <a:xfrm>
              <a:off x="5707618" y="4391818"/>
              <a:ext cx="2540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Load</a:t>
              </a:r>
              <a:endParaRPr lang="en-US" altLang="ko-KR"/>
            </a:p>
          </p:txBody>
        </p:sp>
        <p:sp>
          <p:nvSpPr>
            <p:cNvPr id="352" name="Rectangle 944"/>
            <p:cNvSpPr>
              <a:spLocks noChangeArrowheads="1"/>
            </p:cNvSpPr>
            <p:nvPr/>
          </p:nvSpPr>
          <p:spPr bwMode="auto">
            <a:xfrm>
              <a:off x="5904468" y="4391818"/>
              <a:ext cx="730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en-US" altLang="ko-KR"/>
            </a:p>
          </p:txBody>
        </p:sp>
        <p:sp>
          <p:nvSpPr>
            <p:cNvPr id="353" name="Rectangle 945"/>
            <p:cNvSpPr>
              <a:spLocks noChangeArrowheads="1"/>
            </p:cNvSpPr>
            <p:nvPr/>
          </p:nvSpPr>
          <p:spPr bwMode="auto">
            <a:xfrm>
              <a:off x="5625068" y="4490243"/>
              <a:ext cx="4667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Balancing</a:t>
              </a:r>
              <a:endParaRPr lang="en-US" altLang="ko-KR"/>
            </a:p>
          </p:txBody>
        </p:sp>
        <p:sp>
          <p:nvSpPr>
            <p:cNvPr id="354" name="Rectangle 946"/>
            <p:cNvSpPr>
              <a:spLocks noChangeArrowheads="1"/>
            </p:cNvSpPr>
            <p:nvPr/>
          </p:nvSpPr>
          <p:spPr bwMode="auto">
            <a:xfrm>
              <a:off x="5715555" y="4596606"/>
              <a:ext cx="30321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WAN </a:t>
              </a:r>
              <a:endParaRPr lang="en-US" altLang="ko-KR"/>
            </a:p>
          </p:txBody>
        </p:sp>
        <p:sp>
          <p:nvSpPr>
            <p:cNvPr id="355" name="Rectangle 947"/>
            <p:cNvSpPr>
              <a:spLocks noChangeArrowheads="1"/>
            </p:cNvSpPr>
            <p:nvPr/>
          </p:nvSpPr>
          <p:spPr bwMode="auto">
            <a:xfrm>
              <a:off x="5593318" y="4702968"/>
              <a:ext cx="506413" cy="10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Virtualization</a:t>
              </a:r>
              <a:endParaRPr lang="en-US" altLang="ko-KR"/>
            </a:p>
          </p:txBody>
        </p:sp>
        <p:pic>
          <p:nvPicPr>
            <p:cNvPr id="356" name="Picture 948"/>
            <p:cNvPicPr>
              <a:picLocks noChangeAspect="1" noChangeArrowheads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005" y="4098131"/>
              <a:ext cx="458788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7" name="Picture 949"/>
            <p:cNvPicPr>
              <a:picLocks noChangeAspect="1" noChangeArrowheads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155" y="4106068"/>
              <a:ext cx="312738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" name="Group 954"/>
            <p:cNvGrpSpPr>
              <a:grpSpLocks/>
            </p:cNvGrpSpPr>
            <p:nvPr/>
          </p:nvGrpSpPr>
          <p:grpSpPr bwMode="auto">
            <a:xfrm>
              <a:off x="6329918" y="4121943"/>
              <a:ext cx="438150" cy="209550"/>
              <a:chOff x="3893" y="2806"/>
              <a:chExt cx="276" cy="132"/>
            </a:xfrm>
          </p:grpSpPr>
          <p:grpSp>
            <p:nvGrpSpPr>
              <p:cNvPr id="390" name="Group 952"/>
              <p:cNvGrpSpPr>
                <a:grpSpLocks/>
              </p:cNvGrpSpPr>
              <p:nvPr/>
            </p:nvGrpSpPr>
            <p:grpSpPr bwMode="auto">
              <a:xfrm>
                <a:off x="3893" y="2806"/>
                <a:ext cx="250" cy="95"/>
                <a:chOff x="3893" y="2806"/>
                <a:chExt cx="250" cy="95"/>
              </a:xfrm>
            </p:grpSpPr>
            <p:pic>
              <p:nvPicPr>
                <p:cNvPr id="392" name="Picture 950"/>
                <p:cNvPicPr>
                  <a:picLocks noChangeAspect="1" noChangeArrowheads="1"/>
                </p:cNvPicPr>
                <p:nvPr/>
              </p:nvPicPr>
              <p:blipFill>
                <a:blip r:embed="rId10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3" y="2806"/>
                  <a:ext cx="250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3" name="Picture 951"/>
                <p:cNvPicPr>
                  <a:picLocks noChangeAspect="1" noChangeArrowheads="1"/>
                </p:cNvPicPr>
                <p:nvPr/>
              </p:nvPicPr>
              <p:blipFill>
                <a:blip r:embed="rId10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3" y="2806"/>
                  <a:ext cx="250" cy="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91" name="Rectangle 953"/>
              <p:cNvSpPr>
                <a:spLocks noChangeArrowheads="1"/>
              </p:cNvSpPr>
              <p:nvPr/>
            </p:nvSpPr>
            <p:spPr bwMode="auto">
              <a:xfrm>
                <a:off x="4143" y="2828"/>
                <a:ext cx="26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ko-KR" sz="1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ko-KR"/>
              </a:p>
            </p:txBody>
          </p:sp>
        </p:grpSp>
        <p:pic>
          <p:nvPicPr>
            <p:cNvPr id="359" name="Picture 955"/>
            <p:cNvPicPr>
              <a:picLocks noChangeAspect="1" noChangeArrowheads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918" y="3598068"/>
              <a:ext cx="622300" cy="37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" name="Freeform 956"/>
            <p:cNvSpPr>
              <a:spLocks/>
            </p:cNvSpPr>
            <p:nvPr/>
          </p:nvSpPr>
          <p:spPr bwMode="auto">
            <a:xfrm>
              <a:off x="4834493" y="3645693"/>
              <a:ext cx="550863" cy="276225"/>
            </a:xfrm>
            <a:custGeom>
              <a:avLst/>
              <a:gdLst>
                <a:gd name="T0" fmla="*/ 0 w 347"/>
                <a:gd name="T1" fmla="*/ 0 h 174"/>
                <a:gd name="T2" fmla="*/ 207 w 347"/>
                <a:gd name="T3" fmla="*/ 76 h 174"/>
                <a:gd name="T4" fmla="*/ 175 w 347"/>
                <a:gd name="T5" fmla="*/ 99 h 174"/>
                <a:gd name="T6" fmla="*/ 347 w 347"/>
                <a:gd name="T7" fmla="*/ 174 h 174"/>
                <a:gd name="T8" fmla="*/ 141 w 347"/>
                <a:gd name="T9" fmla="*/ 98 h 174"/>
                <a:gd name="T10" fmla="*/ 173 w 347"/>
                <a:gd name="T11" fmla="*/ 75 h 174"/>
                <a:gd name="T12" fmla="*/ 0 w 347"/>
                <a:gd name="T1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174">
                  <a:moveTo>
                    <a:pt x="0" y="0"/>
                  </a:moveTo>
                  <a:lnTo>
                    <a:pt x="207" y="76"/>
                  </a:lnTo>
                  <a:lnTo>
                    <a:pt x="175" y="99"/>
                  </a:lnTo>
                  <a:lnTo>
                    <a:pt x="347" y="174"/>
                  </a:lnTo>
                  <a:lnTo>
                    <a:pt x="141" y="98"/>
                  </a:lnTo>
                  <a:lnTo>
                    <a:pt x="173" y="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361" name="Picture 957"/>
            <p:cNvPicPr>
              <a:picLocks noChangeAspect="1" noChangeArrowheads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343" y="3802856"/>
              <a:ext cx="6143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958"/>
            <p:cNvSpPr>
              <a:spLocks/>
            </p:cNvSpPr>
            <p:nvPr/>
          </p:nvSpPr>
          <p:spPr bwMode="auto">
            <a:xfrm>
              <a:off x="4677330" y="3848893"/>
              <a:ext cx="550863" cy="230187"/>
            </a:xfrm>
            <a:custGeom>
              <a:avLst/>
              <a:gdLst>
                <a:gd name="T0" fmla="*/ 0 w 347"/>
                <a:gd name="T1" fmla="*/ 0 h 145"/>
                <a:gd name="T2" fmla="*/ 206 w 347"/>
                <a:gd name="T3" fmla="*/ 59 h 145"/>
                <a:gd name="T4" fmla="*/ 176 w 347"/>
                <a:gd name="T5" fmla="*/ 84 h 145"/>
                <a:gd name="T6" fmla="*/ 347 w 347"/>
                <a:gd name="T7" fmla="*/ 145 h 145"/>
                <a:gd name="T8" fmla="*/ 142 w 347"/>
                <a:gd name="T9" fmla="*/ 86 h 145"/>
                <a:gd name="T10" fmla="*/ 172 w 347"/>
                <a:gd name="T11" fmla="*/ 61 h 145"/>
                <a:gd name="T12" fmla="*/ 0 w 347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145">
                  <a:moveTo>
                    <a:pt x="0" y="0"/>
                  </a:moveTo>
                  <a:lnTo>
                    <a:pt x="206" y="59"/>
                  </a:lnTo>
                  <a:lnTo>
                    <a:pt x="176" y="84"/>
                  </a:lnTo>
                  <a:lnTo>
                    <a:pt x="347" y="145"/>
                  </a:lnTo>
                  <a:lnTo>
                    <a:pt x="142" y="86"/>
                  </a:lnTo>
                  <a:lnTo>
                    <a:pt x="172" y="6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3" name="Rectangle 959"/>
            <p:cNvSpPr>
              <a:spLocks noChangeArrowheads="1"/>
            </p:cNvSpPr>
            <p:nvPr/>
          </p:nvSpPr>
          <p:spPr bwMode="auto">
            <a:xfrm>
              <a:off x="5371068" y="3958431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ko-KR"/>
            </a:p>
          </p:txBody>
        </p:sp>
        <p:sp>
          <p:nvSpPr>
            <p:cNvPr id="364" name="Rectangle 960"/>
            <p:cNvSpPr>
              <a:spLocks noChangeArrowheads="1"/>
            </p:cNvSpPr>
            <p:nvPr/>
          </p:nvSpPr>
          <p:spPr bwMode="auto">
            <a:xfrm>
              <a:off x="5420280" y="3958431"/>
              <a:ext cx="2206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pcs </a:t>
              </a:r>
              <a:endParaRPr lang="en-US" altLang="ko-KR"/>
            </a:p>
          </p:txBody>
        </p:sp>
        <p:sp>
          <p:nvSpPr>
            <p:cNvPr id="365" name="Rectangle 961"/>
            <p:cNvSpPr>
              <a:spLocks noChangeArrowheads="1"/>
            </p:cNvSpPr>
            <p:nvPr/>
          </p:nvSpPr>
          <p:spPr bwMode="auto">
            <a:xfrm>
              <a:off x="5339318" y="4064793"/>
              <a:ext cx="352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Mobile </a:t>
              </a:r>
              <a:endParaRPr lang="en-US" altLang="ko-KR"/>
            </a:p>
          </p:txBody>
        </p:sp>
        <p:sp>
          <p:nvSpPr>
            <p:cNvPr id="366" name="Rectangle 962"/>
            <p:cNvSpPr>
              <a:spLocks noChangeArrowheads="1"/>
            </p:cNvSpPr>
            <p:nvPr/>
          </p:nvSpPr>
          <p:spPr bwMode="auto">
            <a:xfrm>
              <a:off x="5388530" y="4163218"/>
              <a:ext cx="2127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SIM</a:t>
              </a:r>
              <a:endParaRPr lang="en-US" altLang="ko-KR"/>
            </a:p>
          </p:txBody>
        </p:sp>
        <p:sp>
          <p:nvSpPr>
            <p:cNvPr id="367" name="Line 963"/>
            <p:cNvSpPr>
              <a:spLocks noChangeShapeType="1"/>
            </p:cNvSpPr>
            <p:nvPr/>
          </p:nvSpPr>
          <p:spPr bwMode="auto">
            <a:xfrm>
              <a:off x="6055280" y="4158456"/>
              <a:ext cx="392113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" name="Freeform 964"/>
            <p:cNvSpPr>
              <a:spLocks/>
            </p:cNvSpPr>
            <p:nvPr/>
          </p:nvSpPr>
          <p:spPr bwMode="auto">
            <a:xfrm>
              <a:off x="6564868" y="4155281"/>
              <a:ext cx="393700" cy="3175"/>
            </a:xfrm>
            <a:custGeom>
              <a:avLst/>
              <a:gdLst>
                <a:gd name="T0" fmla="*/ 50 w 248"/>
                <a:gd name="T1" fmla="*/ 2 h 2"/>
                <a:gd name="T2" fmla="*/ 0 w 248"/>
                <a:gd name="T3" fmla="*/ 0 h 2"/>
                <a:gd name="T4" fmla="*/ 248 w 24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2">
                  <a:moveTo>
                    <a:pt x="50" y="2"/>
                  </a:moveTo>
                  <a:lnTo>
                    <a:pt x="0" y="0"/>
                  </a:lnTo>
                  <a:lnTo>
                    <a:pt x="248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9" name="Rectangle 965"/>
            <p:cNvSpPr>
              <a:spLocks noChangeArrowheads="1"/>
            </p:cNvSpPr>
            <p:nvPr/>
          </p:nvSpPr>
          <p:spPr bwMode="auto">
            <a:xfrm>
              <a:off x="6247368" y="3777456"/>
              <a:ext cx="27781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Teclo</a:t>
              </a:r>
              <a:endParaRPr lang="en-US" altLang="ko-KR"/>
            </a:p>
          </p:txBody>
        </p:sp>
        <p:sp>
          <p:nvSpPr>
            <p:cNvPr id="370" name="Rectangle 966"/>
            <p:cNvSpPr>
              <a:spLocks noChangeArrowheads="1"/>
            </p:cNvSpPr>
            <p:nvPr/>
          </p:nvSpPr>
          <p:spPr bwMode="auto">
            <a:xfrm>
              <a:off x="6461680" y="3777456"/>
              <a:ext cx="1222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2 </a:t>
              </a:r>
              <a:endParaRPr lang="en-US" altLang="ko-KR"/>
            </a:p>
          </p:txBody>
        </p:sp>
        <p:sp>
          <p:nvSpPr>
            <p:cNvPr id="371" name="Rectangle 967"/>
            <p:cNvSpPr>
              <a:spLocks noChangeArrowheads="1"/>
            </p:cNvSpPr>
            <p:nvPr/>
          </p:nvSpPr>
          <p:spPr bwMode="auto">
            <a:xfrm>
              <a:off x="6534705" y="3777456"/>
              <a:ext cx="984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–</a:t>
              </a:r>
              <a:endParaRPr lang="en-US" altLang="ko-KR"/>
            </a:p>
          </p:txBody>
        </p:sp>
        <p:sp>
          <p:nvSpPr>
            <p:cNvPr id="372" name="Rectangle 968"/>
            <p:cNvSpPr>
              <a:spLocks noChangeArrowheads="1"/>
            </p:cNvSpPr>
            <p:nvPr/>
          </p:nvSpPr>
          <p:spPr bwMode="auto">
            <a:xfrm>
              <a:off x="6575980" y="3777456"/>
              <a:ext cx="32702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 small </a:t>
              </a:r>
              <a:endParaRPr lang="en-US" altLang="ko-KR"/>
            </a:p>
          </p:txBody>
        </p:sp>
        <p:sp>
          <p:nvSpPr>
            <p:cNvPr id="373" name="Rectangle 969"/>
            <p:cNvSpPr>
              <a:spLocks noChangeArrowheads="1"/>
            </p:cNvSpPr>
            <p:nvPr/>
          </p:nvSpPr>
          <p:spPr bwMode="auto">
            <a:xfrm>
              <a:off x="6272768" y="3883818"/>
              <a:ext cx="4349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Box with </a:t>
              </a:r>
              <a:endParaRPr lang="en-US" altLang="ko-KR"/>
            </a:p>
          </p:txBody>
        </p:sp>
        <p:sp>
          <p:nvSpPr>
            <p:cNvPr id="374" name="Rectangle 970"/>
            <p:cNvSpPr>
              <a:spLocks noChangeArrowheads="1"/>
            </p:cNvSpPr>
            <p:nvPr/>
          </p:nvSpPr>
          <p:spPr bwMode="auto">
            <a:xfrm>
              <a:off x="6625193" y="3883818"/>
              <a:ext cx="1476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en-US" altLang="ko-KR"/>
            </a:p>
          </p:txBody>
        </p:sp>
        <p:sp>
          <p:nvSpPr>
            <p:cNvPr id="375" name="Rectangle 971"/>
            <p:cNvSpPr>
              <a:spLocks noChangeArrowheads="1"/>
            </p:cNvSpPr>
            <p:nvPr/>
          </p:nvSpPr>
          <p:spPr bwMode="auto">
            <a:xfrm>
              <a:off x="6723618" y="3883818"/>
              <a:ext cx="1317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V </a:t>
              </a:r>
              <a:endParaRPr lang="en-US" altLang="ko-KR"/>
            </a:p>
          </p:txBody>
        </p:sp>
        <p:sp>
          <p:nvSpPr>
            <p:cNvPr id="376" name="Rectangle 972"/>
            <p:cNvSpPr>
              <a:spLocks noChangeArrowheads="1"/>
            </p:cNvSpPr>
            <p:nvPr/>
          </p:nvSpPr>
          <p:spPr bwMode="auto">
            <a:xfrm>
              <a:off x="6395005" y="3990181"/>
              <a:ext cx="1555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or </a:t>
              </a:r>
              <a:endParaRPr lang="en-US" altLang="ko-KR"/>
            </a:p>
          </p:txBody>
        </p:sp>
        <p:sp>
          <p:nvSpPr>
            <p:cNvPr id="377" name="Rectangle 973"/>
            <p:cNvSpPr>
              <a:spLocks noChangeArrowheads="1"/>
            </p:cNvSpPr>
            <p:nvPr/>
          </p:nvSpPr>
          <p:spPr bwMode="auto">
            <a:xfrm>
              <a:off x="6501368" y="3990181"/>
              <a:ext cx="1476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19</a:t>
              </a:r>
              <a:endParaRPr lang="en-US" altLang="ko-KR"/>
            </a:p>
          </p:txBody>
        </p:sp>
        <p:sp>
          <p:nvSpPr>
            <p:cNvPr id="378" name="Rectangle 974"/>
            <p:cNvSpPr>
              <a:spLocks noChangeArrowheads="1"/>
            </p:cNvSpPr>
            <p:nvPr/>
          </p:nvSpPr>
          <p:spPr bwMode="auto">
            <a:xfrm>
              <a:off x="6599793" y="3990181"/>
              <a:ext cx="106363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V</a:t>
              </a:r>
              <a:endParaRPr lang="en-US" altLang="ko-KR"/>
            </a:p>
          </p:txBody>
        </p:sp>
        <p:sp>
          <p:nvSpPr>
            <p:cNvPr id="379" name="Rectangle 975"/>
            <p:cNvSpPr>
              <a:spLocks noChangeArrowheads="1"/>
            </p:cNvSpPr>
            <p:nvPr/>
          </p:nvSpPr>
          <p:spPr bwMode="auto">
            <a:xfrm>
              <a:off x="7214155" y="3834606"/>
              <a:ext cx="3937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Camera</a:t>
              </a:r>
              <a:endParaRPr lang="en-US" altLang="ko-KR"/>
            </a:p>
          </p:txBody>
        </p:sp>
        <p:sp>
          <p:nvSpPr>
            <p:cNvPr id="380" name="Rectangle 976"/>
            <p:cNvSpPr>
              <a:spLocks noChangeArrowheads="1"/>
            </p:cNvSpPr>
            <p:nvPr/>
          </p:nvSpPr>
          <p:spPr bwMode="auto">
            <a:xfrm>
              <a:off x="7526893" y="3834606"/>
              <a:ext cx="122238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2 </a:t>
              </a:r>
              <a:endParaRPr lang="en-US" altLang="ko-KR"/>
            </a:p>
          </p:txBody>
        </p:sp>
        <p:sp>
          <p:nvSpPr>
            <p:cNvPr id="381" name="Rectangle 977"/>
            <p:cNvSpPr>
              <a:spLocks noChangeArrowheads="1"/>
            </p:cNvSpPr>
            <p:nvPr/>
          </p:nvSpPr>
          <p:spPr bwMode="auto">
            <a:xfrm>
              <a:off x="7190343" y="3940968"/>
              <a:ext cx="5080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with News </a:t>
              </a:r>
              <a:endParaRPr lang="en-US" altLang="ko-KR"/>
            </a:p>
          </p:txBody>
        </p:sp>
        <p:sp>
          <p:nvSpPr>
            <p:cNvPr id="382" name="Rectangle 978"/>
            <p:cNvSpPr>
              <a:spLocks noChangeArrowheads="1"/>
            </p:cNvSpPr>
            <p:nvPr/>
          </p:nvSpPr>
          <p:spPr bwMode="auto">
            <a:xfrm>
              <a:off x="7223680" y="4047331"/>
              <a:ext cx="4254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700">
                  <a:solidFill>
                    <a:srgbClr val="000000"/>
                  </a:solidFill>
                  <a:latin typeface="Arial" panose="020B0604020202020204" pitchFamily="34" charset="0"/>
                </a:rPr>
                <a:t>Reporter</a:t>
              </a:r>
              <a:endParaRPr lang="en-US" altLang="ko-KR"/>
            </a:p>
          </p:txBody>
        </p:sp>
        <p:pic>
          <p:nvPicPr>
            <p:cNvPr id="383" name="Picture 979"/>
            <p:cNvPicPr>
              <a:picLocks noChangeAspect="1" noChangeArrowheads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9680" y="5122068"/>
              <a:ext cx="2138363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4" name="Picture 980"/>
            <p:cNvPicPr>
              <a:picLocks noChangeAspect="1" noChangeArrowheads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280" y="1870073"/>
              <a:ext cx="949325" cy="754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6" name="Picture 982"/>
            <p:cNvPicPr>
              <a:picLocks noChangeAspect="1" noChangeArrowheads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336" y="1806971"/>
              <a:ext cx="4984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7" name="Freeform 983"/>
            <p:cNvSpPr>
              <a:spLocks/>
            </p:cNvSpPr>
            <p:nvPr/>
          </p:nvSpPr>
          <p:spPr bwMode="auto">
            <a:xfrm>
              <a:off x="3205718" y="1833959"/>
              <a:ext cx="431800" cy="219075"/>
            </a:xfrm>
            <a:custGeom>
              <a:avLst/>
              <a:gdLst>
                <a:gd name="T0" fmla="*/ 0 w 272"/>
                <a:gd name="T1" fmla="*/ 138 h 138"/>
                <a:gd name="T2" fmla="*/ 147 w 272"/>
                <a:gd name="T3" fmla="*/ 36 h 138"/>
                <a:gd name="T4" fmla="*/ 146 w 272"/>
                <a:gd name="T5" fmla="*/ 75 h 138"/>
                <a:gd name="T6" fmla="*/ 272 w 272"/>
                <a:gd name="T7" fmla="*/ 0 h 138"/>
                <a:gd name="T8" fmla="*/ 125 w 272"/>
                <a:gd name="T9" fmla="*/ 102 h 138"/>
                <a:gd name="T10" fmla="*/ 126 w 272"/>
                <a:gd name="T11" fmla="*/ 63 h 138"/>
                <a:gd name="T12" fmla="*/ 0 w 272"/>
                <a:gd name="T13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138">
                  <a:moveTo>
                    <a:pt x="0" y="138"/>
                  </a:moveTo>
                  <a:lnTo>
                    <a:pt x="147" y="36"/>
                  </a:lnTo>
                  <a:lnTo>
                    <a:pt x="146" y="75"/>
                  </a:lnTo>
                  <a:lnTo>
                    <a:pt x="272" y="0"/>
                  </a:lnTo>
                  <a:lnTo>
                    <a:pt x="125" y="102"/>
                  </a:lnTo>
                  <a:lnTo>
                    <a:pt x="126" y="63"/>
                  </a:lnTo>
                  <a:lnTo>
                    <a:pt x="0" y="138"/>
                  </a:lnTo>
                  <a:close/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맑은 고딕" pitchFamily="50" charset="-127"/>
              </a:rPr>
              <a:t>2</a:t>
            </a:r>
            <a:r>
              <a:rPr lang="en-US" dirty="0" smtClean="0">
                <a:latin typeface="맑은 고딕" pitchFamily="50" charset="-127"/>
              </a:rPr>
              <a:t>. </a:t>
            </a:r>
            <a:r>
              <a:rPr lang="ko-KR" altLang="en-US" smtClean="0">
                <a:latin typeface="맑은 고딕" pitchFamily="50" charset="-127"/>
              </a:rPr>
              <a:t>아시아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24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3" name="그룹 12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5" name="이등변 삼각형 14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" name="이등변 삼각형 15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altLang="ko-KR" kern="0" dirty="0" smtClean="0">
                  <a:latin typeface="맑은 고딕" pitchFamily="50" charset="-127"/>
                </a:rPr>
                <a:t>2.1 </a:t>
              </a:r>
              <a:r>
                <a:rPr lang="ko-KR" altLang="en-US" kern="0" smtClean="0">
                  <a:latin typeface="맑은 고딕" pitchFamily="50" charset="-127"/>
                </a:rPr>
                <a:t>재해 복구 영상 송출</a:t>
              </a:r>
              <a:endParaRPr lang="en-US" altLang="ko-KR" kern="0" dirty="0">
                <a:latin typeface="맑은 고딕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25" name="직사각형 24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66180" y="1802030"/>
              <a:ext cx="4607289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ko-KR" altLang="en-US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재난현장으로 </a:t>
              </a:r>
              <a:r>
                <a:rPr lang="ko-KR" altLang="en-US" sz="1600" b="1" spc="-100" dirty="0" err="1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모바일</a:t>
              </a:r>
              <a:r>
                <a:rPr lang="ko-KR" altLang="en-US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 통신이 </a:t>
              </a:r>
              <a:r>
                <a:rPr lang="ko-KR" altLang="en-US" sz="1600" b="1" spc="-100" dirty="0" err="1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원할하지</a:t>
              </a:r>
              <a:r>
                <a:rPr lang="ko-KR" altLang="en-US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 않은 상황 극복</a:t>
              </a:r>
              <a:endParaRPr lang="en-US" altLang="ko-KR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7" name="그림 26" descr="Untitled-1-04.png"/>
            <p:cNvPicPr>
              <a:picLocks noChangeAspect="1"/>
            </p:cNvPicPr>
            <p:nvPr/>
          </p:nvPicPr>
          <p:blipFill>
            <a:blip r:embed="rId111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5203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맑은 고딕" pitchFamily="50" charset="-127"/>
              </a:rPr>
              <a:t>2</a:t>
            </a:r>
            <a:r>
              <a:rPr lang="en-US" dirty="0" smtClean="0">
                <a:latin typeface="맑은 고딕" pitchFamily="50" charset="-127"/>
              </a:rPr>
              <a:t>. </a:t>
            </a:r>
            <a:r>
              <a:rPr lang="ko-KR" altLang="en-US" smtClean="0">
                <a:latin typeface="맑은 고딕" pitchFamily="50" charset="-127"/>
              </a:rPr>
              <a:t>아시아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25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3" name="그룹 12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5" name="이등변 삼각형 14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" name="이등변 삼각형 15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altLang="ko-KR" kern="0" dirty="0" smtClean="0">
                  <a:latin typeface="맑은 고딕" pitchFamily="50" charset="-127"/>
                </a:rPr>
                <a:t>2.2 </a:t>
              </a:r>
              <a:r>
                <a:rPr lang="en-US" altLang="ko-KR" b="0" dirty="0"/>
                <a:t>Plane Satellite Network VSAT</a:t>
              </a:r>
              <a:endParaRPr lang="en-US" altLang="ko-KR" kern="0" dirty="0">
                <a:latin typeface="맑은 고딕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25" name="직사각형 24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66180" y="1802030"/>
              <a:ext cx="2780151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ko-KR" altLang="en-US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항공기 </a:t>
              </a:r>
              <a:r>
                <a:rPr lang="en-US" altLang="ko-KR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&amp; </a:t>
              </a:r>
              <a:r>
                <a:rPr lang="ko-KR" altLang="en-US" sz="1600" b="1" spc="-10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인공 위성 통신 최적화</a:t>
              </a:r>
              <a:endParaRPr lang="en-US" altLang="ko-KR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7" name="그림 26" descr="Untitled-1-04.png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144" y="2673980"/>
            <a:ext cx="8498561" cy="3932261"/>
          </a:xfrm>
          <a:prstGeom prst="rect">
            <a:avLst/>
          </a:prstGeom>
        </p:spPr>
      </p:pic>
      <p:sp>
        <p:nvSpPr>
          <p:cNvPr id="1006" name="내용 개체 틀 7"/>
          <p:cNvSpPr>
            <a:spLocks/>
          </p:cNvSpPr>
          <p:nvPr/>
        </p:nvSpPr>
        <p:spPr bwMode="auto">
          <a:xfrm>
            <a:off x="390952" y="1792874"/>
            <a:ext cx="892222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</a:rPr>
              <a:t>Asia Satellite ground Station to </a:t>
            </a:r>
            <a:r>
              <a:rPr lang="en-US" altLang="ko-KR" sz="1400" dirty="0" smtClean="0">
                <a:latin typeface="+mn-ea"/>
              </a:rPr>
              <a:t>Satellite</a:t>
            </a:r>
            <a:r>
              <a:rPr lang="ko-KR" altLang="en-US" sz="1400" smtClean="0">
                <a:latin typeface="+mn-ea"/>
              </a:rPr>
              <a:t>의 </a:t>
            </a:r>
            <a:r>
              <a:rPr lang="en-US" altLang="ko-KR" sz="1400" dirty="0" smtClean="0">
                <a:latin typeface="+mn-ea"/>
              </a:rPr>
              <a:t>2Mbps </a:t>
            </a:r>
            <a:r>
              <a:rPr lang="ko-KR" altLang="en-US" sz="1400" smtClean="0">
                <a:latin typeface="+mn-ea"/>
              </a:rPr>
              <a:t>대역폭을 임대하여 사용</a:t>
            </a:r>
            <a:endParaRPr lang="en-US" altLang="ko-KR" sz="1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latin typeface="+mn-ea"/>
              </a:rPr>
              <a:t>열악한 품질 환경에서 </a:t>
            </a:r>
            <a:r>
              <a:rPr lang="en-US" altLang="ko-KR" sz="1400" dirty="0" smtClean="0">
                <a:latin typeface="+mn-ea"/>
              </a:rPr>
              <a:t>x2 </a:t>
            </a:r>
            <a:r>
              <a:rPr lang="ko-KR" altLang="en-US" sz="1400" smtClean="0">
                <a:latin typeface="+mn-ea"/>
              </a:rPr>
              <a:t>효율 </a:t>
            </a:r>
            <a:endParaRPr lang="en-US" altLang="ko-KR" sz="1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+mn-ea"/>
              </a:rPr>
              <a:t>Small box </a:t>
            </a:r>
            <a:r>
              <a:rPr lang="ko-KR" altLang="en-US" sz="1400" smtClean="0">
                <a:latin typeface="+mn-ea"/>
              </a:rPr>
              <a:t>사이즈와 </a:t>
            </a:r>
            <a:r>
              <a:rPr lang="en-US" altLang="ko-KR" sz="1400" dirty="0" smtClean="0">
                <a:latin typeface="+mn-ea"/>
              </a:rPr>
              <a:t>D/C </a:t>
            </a:r>
            <a:r>
              <a:rPr lang="ko-KR" altLang="en-US" sz="1400" smtClean="0">
                <a:latin typeface="+mn-ea"/>
              </a:rPr>
              <a:t>전원 구성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91084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맑은 고딕" pitchFamily="50" charset="-127"/>
              </a:rPr>
              <a:t>2</a:t>
            </a:r>
            <a:r>
              <a:rPr lang="en-US" dirty="0" smtClean="0">
                <a:latin typeface="맑은 고딕" pitchFamily="50" charset="-127"/>
              </a:rPr>
              <a:t>. </a:t>
            </a:r>
            <a:r>
              <a:rPr lang="ko-KR" altLang="en-US" smtClean="0">
                <a:latin typeface="맑은 고딕" pitchFamily="50" charset="-127"/>
              </a:rPr>
              <a:t>아시아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26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3" name="그룹 12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5" name="이등변 삼각형 14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" name="이등변 삼각형 15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altLang="ko-KR" kern="0" dirty="0" smtClean="0">
                  <a:latin typeface="맑은 고딕" pitchFamily="50" charset="-127"/>
                </a:rPr>
                <a:t>2.3 </a:t>
              </a:r>
              <a:r>
                <a:rPr lang="ko-KR" altLang="en-US" kern="0" smtClean="0">
                  <a:latin typeface="맑은 고딕" pitchFamily="50" charset="-127"/>
                </a:rPr>
                <a:t>대학</a:t>
              </a:r>
              <a:endParaRPr lang="en-US" altLang="ko-KR" kern="0" dirty="0">
                <a:latin typeface="맑은 고딕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25" name="직사각형 24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66180" y="1802030"/>
              <a:ext cx="266424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ko-KR" altLang="en-US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교내 </a:t>
              </a:r>
              <a:r>
                <a:rPr lang="en-US" altLang="ko-KR" sz="1600" b="1" spc="-100" dirty="0" err="1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wi-fi</a:t>
              </a:r>
              <a:r>
                <a:rPr lang="en-US" altLang="ko-KR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1600" b="1" spc="-10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및 외부 인터넷 강의</a:t>
              </a:r>
              <a:endParaRPr lang="en-US" altLang="ko-KR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7" name="그림 26" descr="Untitled-1-04.png"/>
            <p:cNvPicPr>
              <a:picLocks noChangeAspect="1"/>
            </p:cNvPicPr>
            <p:nvPr/>
          </p:nvPicPr>
          <p:blipFill>
            <a:blip r:embed="rId4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sp>
        <p:nvSpPr>
          <p:cNvPr id="1006" name="내용 개체 틀 7"/>
          <p:cNvSpPr>
            <a:spLocks/>
          </p:cNvSpPr>
          <p:nvPr/>
        </p:nvSpPr>
        <p:spPr bwMode="auto">
          <a:xfrm>
            <a:off x="390952" y="1792874"/>
            <a:ext cx="892222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+mn-ea"/>
              </a:rPr>
              <a:t>https, HTTP/2, SPDY </a:t>
            </a:r>
            <a:r>
              <a:rPr lang="ko-KR" altLang="en-US" sz="1400" smtClean="0">
                <a:latin typeface="+mn-ea"/>
              </a:rPr>
              <a:t>등의 프로토콜에 대한 가속의 필요성</a:t>
            </a:r>
            <a:endParaRPr lang="en-US" altLang="ko-KR" sz="1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>
                <a:latin typeface="+mn-ea"/>
              </a:rPr>
              <a:t>교내 사용자는 외부 웹 접속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>
                <a:latin typeface="+mn-ea"/>
              </a:rPr>
              <a:t>다운로드 </a:t>
            </a:r>
            <a:r>
              <a:rPr lang="ko-KR" altLang="en-US" sz="1400" smtClean="0">
                <a:latin typeface="+mn-ea"/>
              </a:rPr>
              <a:t>개선</a:t>
            </a:r>
            <a:endParaRPr lang="en-US" altLang="ko-KR" sz="1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>
                <a:latin typeface="+mn-ea"/>
              </a:rPr>
              <a:t>기존 </a:t>
            </a:r>
            <a:r>
              <a:rPr lang="en-US" altLang="ko-KR" sz="1400" dirty="0" err="1">
                <a:latin typeface="+mn-ea"/>
              </a:rPr>
              <a:t>BlueCoat</a:t>
            </a:r>
            <a:r>
              <a:rPr lang="en-US" altLang="ko-KR" sz="1400" dirty="0">
                <a:latin typeface="+mn-ea"/>
              </a:rPr>
              <a:t> </a:t>
            </a:r>
            <a:r>
              <a:rPr lang="ko-KR" altLang="en-US" sz="1400">
                <a:latin typeface="+mn-ea"/>
              </a:rPr>
              <a:t>캐쉬 가속기와 </a:t>
            </a:r>
            <a:r>
              <a:rPr lang="ko-KR" altLang="en-US" sz="1400" smtClean="0">
                <a:latin typeface="+mn-ea"/>
              </a:rPr>
              <a:t>연동</a:t>
            </a:r>
            <a:endParaRPr lang="en-US" altLang="ko-KR" sz="1400" dirty="0">
              <a:latin typeface="+mn-ea"/>
            </a:endParaRPr>
          </a:p>
        </p:txBody>
      </p:sp>
      <p:pic>
        <p:nvPicPr>
          <p:cNvPr id="17" name="Picture 61" descr="6599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7" y="4900652"/>
            <a:ext cx="1530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66"/>
          <p:cNvSpPr>
            <a:spLocks/>
          </p:cNvSpPr>
          <p:nvPr/>
        </p:nvSpPr>
        <p:spPr bwMode="auto">
          <a:xfrm>
            <a:off x="6692901" y="2603265"/>
            <a:ext cx="1152525" cy="1441450"/>
          </a:xfrm>
          <a:prstGeom prst="flowChartConnector">
            <a:avLst/>
          </a:prstGeom>
          <a:solidFill>
            <a:srgbClr val="FF00FF">
              <a:alpha val="1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  <a:sym typeface="Gill Sans" charset="0"/>
            </a:endParaRPr>
          </a:p>
        </p:txBody>
      </p:sp>
      <p:sp>
        <p:nvSpPr>
          <p:cNvPr id="19" name="AutoShape 63"/>
          <p:cNvSpPr>
            <a:spLocks/>
          </p:cNvSpPr>
          <p:nvPr/>
        </p:nvSpPr>
        <p:spPr bwMode="auto">
          <a:xfrm>
            <a:off x="3524251" y="2353946"/>
            <a:ext cx="1152525" cy="1441450"/>
          </a:xfrm>
          <a:prstGeom prst="flowChartConnector">
            <a:avLst/>
          </a:prstGeom>
          <a:solidFill>
            <a:srgbClr val="FF00FF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  <a:sym typeface="Gill Sans" charset="0"/>
            </a:endParaRPr>
          </a:p>
        </p:txBody>
      </p:sp>
      <p:sp>
        <p:nvSpPr>
          <p:cNvPr id="20" name="Shape 244"/>
          <p:cNvSpPr>
            <a:spLocks noChangeShapeType="1"/>
          </p:cNvSpPr>
          <p:nvPr/>
        </p:nvSpPr>
        <p:spPr bwMode="auto">
          <a:xfrm flipV="1">
            <a:off x="931864" y="3162065"/>
            <a:ext cx="7153275" cy="17462"/>
          </a:xfrm>
          <a:prstGeom prst="line">
            <a:avLst/>
          </a:prstGeom>
          <a:noFill/>
          <a:ln w="15875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1" name="Shape 248"/>
          <p:cNvSpPr>
            <a:spLocks noChangeArrowheads="1"/>
          </p:cNvSpPr>
          <p:nvPr/>
        </p:nvSpPr>
        <p:spPr bwMode="auto">
          <a:xfrm>
            <a:off x="320676" y="3468452"/>
            <a:ext cx="7556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r>
              <a:rPr lang="en-US" altLang="ko-KR" sz="1200" dirty="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Server1 </a:t>
            </a:r>
          </a:p>
        </p:txBody>
      </p:sp>
      <p:sp>
        <p:nvSpPr>
          <p:cNvPr id="22" name="Shape 251"/>
          <p:cNvSpPr>
            <a:spLocks noChangeArrowheads="1"/>
          </p:cNvSpPr>
          <p:nvPr/>
        </p:nvSpPr>
        <p:spPr bwMode="auto">
          <a:xfrm>
            <a:off x="7989889" y="3503377"/>
            <a:ext cx="10795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r>
              <a:rPr lang="en-US" altLang="ko-KR" sz="120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Router</a:t>
            </a:r>
          </a:p>
        </p:txBody>
      </p:sp>
      <p:sp>
        <p:nvSpPr>
          <p:cNvPr id="23" name="Shape 253"/>
          <p:cNvSpPr>
            <a:spLocks noChangeArrowheads="1"/>
          </p:cNvSpPr>
          <p:nvPr/>
        </p:nvSpPr>
        <p:spPr bwMode="auto">
          <a:xfrm>
            <a:off x="5900739" y="3468452"/>
            <a:ext cx="590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r>
              <a:rPr lang="en-US" altLang="ko-KR" sz="120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Firewall </a:t>
            </a:r>
          </a:p>
        </p:txBody>
      </p:sp>
      <p:sp>
        <p:nvSpPr>
          <p:cNvPr id="28" name="Shape 254"/>
          <p:cNvSpPr>
            <a:spLocks noChangeArrowheads="1"/>
          </p:cNvSpPr>
          <p:nvPr/>
        </p:nvSpPr>
        <p:spPr bwMode="auto">
          <a:xfrm>
            <a:off x="2863851" y="3466865"/>
            <a:ext cx="5889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r>
              <a:rPr lang="en-US" altLang="ko-KR" sz="120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Edge Switch</a:t>
            </a:r>
          </a:p>
        </p:txBody>
      </p:sp>
      <p:pic>
        <p:nvPicPr>
          <p:cNvPr id="29" name="Juniper sr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4" y="2963627"/>
            <a:ext cx="4762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" name="Shape 259"/>
          <p:cNvSpPr>
            <a:spLocks noChangeArrowheads="1"/>
          </p:cNvSpPr>
          <p:nvPr/>
        </p:nvSpPr>
        <p:spPr bwMode="auto">
          <a:xfrm>
            <a:off x="4676776" y="3323990"/>
            <a:ext cx="7191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r>
              <a:rPr lang="en-US" altLang="ko-KR" sz="120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Traffic shaping </a:t>
            </a:r>
          </a:p>
        </p:txBody>
      </p:sp>
      <p:grpSp>
        <p:nvGrpSpPr>
          <p:cNvPr id="31" name="群組 19"/>
          <p:cNvGrpSpPr>
            <a:grpSpLocks/>
          </p:cNvGrpSpPr>
          <p:nvPr/>
        </p:nvGrpSpPr>
        <p:grpSpPr bwMode="auto">
          <a:xfrm>
            <a:off x="7632701" y="4293158"/>
            <a:ext cx="1676400" cy="1101725"/>
            <a:chOff x="6637338" y="1382713"/>
            <a:chExt cx="1928812" cy="1101725"/>
          </a:xfrm>
        </p:grpSpPr>
        <p:pic>
          <p:nvPicPr>
            <p:cNvPr id="32" name="image4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338" y="1382713"/>
              <a:ext cx="1928812" cy="110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3" name="Shape 113"/>
            <p:cNvSpPr>
              <a:spLocks noChangeArrowheads="1"/>
            </p:cNvSpPr>
            <p:nvPr/>
          </p:nvSpPr>
          <p:spPr bwMode="auto">
            <a:xfrm>
              <a:off x="7044654" y="1901826"/>
              <a:ext cx="1143406" cy="2616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buClr>
                  <a:srgbClr val="0061A0"/>
                </a:buClr>
                <a:buFont typeface="Helvetica Neue UltraLight"/>
                <a:buNone/>
                <a:defRPr/>
              </a:pPr>
              <a:r>
                <a:rPr lang="en-US" sz="1700" dirty="0">
                  <a:solidFill>
                    <a:srgbClr val="000000"/>
                  </a:solidFill>
                  <a:latin typeface="Arial Unicode MS" panose="020B0604020202020204" pitchFamily="50" charset="-127"/>
                  <a:ea typeface="Arial Unicode MS" panose="020B0604020202020204" pitchFamily="50" charset="-127"/>
                  <a:cs typeface="Arial Unicode MS" panose="020B0604020202020204" pitchFamily="50" charset="-127"/>
                  <a:sym typeface="Helvetica Neue"/>
                </a:rPr>
                <a:t>Internet</a:t>
              </a:r>
            </a:p>
          </p:txBody>
        </p:sp>
      </p:grpSp>
      <p:cxnSp>
        <p:nvCxnSpPr>
          <p:cNvPr id="34" name="直線接點 2"/>
          <p:cNvCxnSpPr>
            <a:cxnSpLocks noChangeShapeType="1"/>
          </p:cNvCxnSpPr>
          <p:nvPr/>
        </p:nvCxnSpPr>
        <p:spPr bwMode="auto">
          <a:xfrm>
            <a:off x="2583079" y="3156836"/>
            <a:ext cx="6135" cy="670391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線接點 31"/>
          <p:cNvCxnSpPr>
            <a:cxnSpLocks noChangeShapeType="1"/>
          </p:cNvCxnSpPr>
          <p:nvPr/>
        </p:nvCxnSpPr>
        <p:spPr bwMode="auto">
          <a:xfrm>
            <a:off x="5684839" y="2353946"/>
            <a:ext cx="0" cy="129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線接點 32"/>
          <p:cNvCxnSpPr>
            <a:cxnSpLocks noChangeShapeType="1"/>
          </p:cNvCxnSpPr>
          <p:nvPr/>
        </p:nvCxnSpPr>
        <p:spPr bwMode="auto">
          <a:xfrm>
            <a:off x="8449471" y="3341136"/>
            <a:ext cx="0" cy="2301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Shape 254"/>
          <p:cNvSpPr>
            <a:spLocks noChangeArrowheads="1"/>
          </p:cNvSpPr>
          <p:nvPr/>
        </p:nvSpPr>
        <p:spPr bwMode="auto">
          <a:xfrm>
            <a:off x="1220789" y="3466865"/>
            <a:ext cx="7921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r>
              <a:rPr lang="en-US" altLang="ko-KR" sz="120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Core Switch1</a:t>
            </a:r>
          </a:p>
        </p:txBody>
      </p:sp>
      <p:pic>
        <p:nvPicPr>
          <p:cNvPr id="39" name="Juniper srx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4" y="2963627"/>
            <a:ext cx="4318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" name="Shape 253"/>
          <p:cNvSpPr>
            <a:spLocks noChangeArrowheads="1"/>
          </p:cNvSpPr>
          <p:nvPr/>
        </p:nvSpPr>
        <p:spPr bwMode="auto">
          <a:xfrm>
            <a:off x="3668714" y="3395427"/>
            <a:ext cx="879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r>
              <a:rPr lang="en-US" altLang="ko-KR" sz="120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Cache Appliance </a:t>
            </a:r>
          </a:p>
        </p:txBody>
      </p:sp>
      <p:graphicFrame>
        <p:nvGraphicFramePr>
          <p:cNvPr id="41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674687"/>
              </p:ext>
            </p:extLst>
          </p:nvPr>
        </p:nvGraphicFramePr>
        <p:xfrm>
          <a:off x="7975603" y="5497396"/>
          <a:ext cx="4524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Visio" r:id="rId9" imgW="452743" imgH="434970" progId="Visio.Drawing.11">
                  <p:embed/>
                </p:oleObj>
              </mc:Choice>
              <mc:Fallback>
                <p:oleObj name="Visio" r:id="rId9" imgW="452743" imgH="4349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5603" y="5497396"/>
                        <a:ext cx="4524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744705"/>
              </p:ext>
            </p:extLst>
          </p:nvPr>
        </p:nvGraphicFramePr>
        <p:xfrm>
          <a:off x="7904165" y="3956281"/>
          <a:ext cx="3952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Visio" r:id="rId11" imgW="394664" imgH="394470" progId="Visio.Drawing.11">
                  <p:embed/>
                </p:oleObj>
              </mc:Choice>
              <mc:Fallback>
                <p:oleObj name="Visio" r:id="rId11" imgW="394664" imgH="3944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4165" y="3956281"/>
                        <a:ext cx="39528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81927"/>
              </p:ext>
            </p:extLst>
          </p:nvPr>
        </p:nvGraphicFramePr>
        <p:xfrm>
          <a:off x="8679659" y="3957552"/>
          <a:ext cx="3952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Visio" r:id="rId13" imgW="394664" imgH="394470" progId="Visio.Drawing.11">
                  <p:embed/>
                </p:oleObj>
              </mc:Choice>
              <mc:Fallback>
                <p:oleObj name="Visio" r:id="rId13" imgW="394664" imgH="3944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9659" y="3957552"/>
                        <a:ext cx="3952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16158"/>
              </p:ext>
            </p:extLst>
          </p:nvPr>
        </p:nvGraphicFramePr>
        <p:xfrm>
          <a:off x="8725695" y="5474230"/>
          <a:ext cx="4524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Visio" r:id="rId15" imgW="452743" imgH="434970" progId="Visio.Drawing.11">
                  <p:embed/>
                </p:oleObj>
              </mc:Choice>
              <mc:Fallback>
                <p:oleObj name="Visio" r:id="rId15" imgW="452743" imgH="4349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5695" y="5474230"/>
                        <a:ext cx="4524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6"/>
          <p:cNvSpPr>
            <a:spLocks/>
          </p:cNvSpPr>
          <p:nvPr/>
        </p:nvSpPr>
        <p:spPr bwMode="auto">
          <a:xfrm>
            <a:off x="6837364" y="3395427"/>
            <a:ext cx="95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r>
              <a:rPr lang="en-US" altLang="ko-KR" sz="120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Teclo Appliance1</a:t>
            </a:r>
          </a:p>
        </p:txBody>
      </p:sp>
      <p:sp>
        <p:nvSpPr>
          <p:cNvPr id="46" name="AutoShape 48" descr="data:image/jpeg;base64,/9j/4AAQSkZJRgABAQAAAQABAAD/2wCEAAkGBw8QDw8REhEREA8PDhASEBAQEBcQEhAOFBIWGBQRFBYYHSggGBoxJxUUITEjJSksLi4uFx8zODMsNygtLiwBCgoKDg0MFw8PFCwcFB8sLCssLCwsLCwsLCssLCssKyssKywsKywrKzcsLCssLCsrLCwrKyssKywrKysrKyssK//AABEIAKgBLAMBIgACEQEDEQH/xAAcAAEAAQUBAQAAAAAAAAAAAAAABgEDBQcIAgT/xABKEAABAwIBBQ0DCAgEBwAAAAAAAQIDBBEFEiExUVIGBxMUFyJBYYGRktHTU3GUMmNydZOhsbIjJSaCs8HD8CRzg6IIFTM1QkRl/8QAFQEBAQAAAAAAAAAAAAAAAAAAAAH/xAAWEQEBAQAAAAAAAAAAAAAAAAAAEQH/2gAMAwEAAhEDEQA/AN4gAAAAAAAAAAAAAAAAAAAAAAAAAAAAAAAAAAAAAAAAAAAAAAAAAAAAAAAAAAAAAAAAAAAAAAAAAAAWkqGZax5TeERqPVl+cjFWyOtqzAXQAAAAAAAAAAAAAAAAAAAAAAAAAAAAAAACi6M2no95UAYPcbiktVSNfOiNqGPkjma3QkjHLo7Mle0zhGcHXgMSrINDahramPVfRJ2qqr4STAAAAAAAAAAAAIzCif8AO5F6Vw1EX3JM234qSYjES/rx/wBWf1mAScAAAAAAAAAAAABHpsSldi8VKx1oY6KSedLIuU5z0ZGir0LmVe0kJEtxi8PV4rWaUkqkp41+ap22unUqu+4lpMAAFAAAAAAAAAAAAAAAAEX3XrwE9DWaEim4KVfmpEzqvuTL7yUGL3TUHGKOoitdyxqrPpt5zU70RO087lK/jFFTyKt3ZCMevSr2c1VX32v2gZYAAAAAAAAAACLRL+vn/Va/xoyUkUjX9fu+q3fxogJWAAAAAAAAAABj90GIJTUlRP7KF7k63I3mp32MgQ/fJcskNLRJpr62GJyJp4FrkdI7ss0DI7g6BafDaRi/LdEkr76cuVVet+vnW7DPlGoiIiJmREsidRUAAAAAAAAAAAAAAAAAAABFdyn6Crr6PQjZeHiT5t9r26kRY099yVES3SLxbEaCq0MlVaaboSzr5Cr4lX9wCWgAAAAAAAAAARJv/f1+rHfxYyWkQv8AtAn1c787AJeAAAAAAAAAABDJ/wDE7oIm6WYbROkXUlRPzUTwqi9hM1UhW9v+ndiVev8A7la5sa66eFMmP8zk7AJqAAAAAAAAAAAAAAAAAAAAAGB3cYfw9BO1PlRt4VutFZnW3XbKTtM8UVEVLLnRdKdQGP3PYhxmkgm0q+NMu3tG816d6OMiQ7cLJwEtbQuv/h51fFfpifot3I798mIAAAAAAAAAhau/aNE/+cv5k8iaEFkdbdMxNeHqn8wJ0AAAAAAAAAAMDu7xPiuG1kt7OSFzGL85JzGr3uv2HvcVhvFcOo4VSzmwNc9NUr+e/wC9ykd3zHcYnwvDkzpVVrXyt1wRZ3ovYqr2E9AAAAAAAAAAAAAAAAAAAAAAAAAhG6NeKYvR1KZmVTVp5et90yb9vBp7mqTZFuRnfHoFmw6Vzc0lOqTsXVkfKXwq5exDJbl8SSqo4Jktz2Je2dEcmZzexbp2AZUAAAAAAAAgNQv7Tw9dE78rifGvax6JuppkvnWjfZP9OTyUDYQAAAAAAAAB82I1CRQyyKtkZG5yrqsmkCDYSvHN0lTLpjw6kSNvVNMuZU/d4ROw2EQLeegV1JU1jvl19bNJf5tjshG9ipJ3k9AAAAAAAAAAAAAAAAAAAAAAANIb5FSyXHHNerZIIsPjRjX2fGkrnqrlai5sqypddOYwvF6XYp/BH5BY31jyItJVIudq00101pwbrmjN7jdZUYVI2KVkstDUORXNRjldTyLmWVnVtN7Uz3R3zvipU0Mhv1Nj8j0nF9iHuYQjoaN6ORHIt0ciKi60XQp6Od0ZTezg92Qwo6On9nD3MKR0SDnCSGDoZD4WFri0WxF3MBHSguczup4diLuYW3U8OxF4WAjptVQ58xvdBMuNpicccjo4qpGRsSNyq6ljTg3ZP0mq9U+mYRYIdiLwtCsi2Y+5oHTcE7Xsa9qorHtRzV1tVLop7yk1nLboYdiPwtPKwxbEfhaB1NlJrQplprTvOWHQw7MfhaW3QRbMfhaEdV5aa07xwjdad5ye6CLZj8LTwsEWzH4UA6y4Vu0nehqjfa3VySsmoKVsitaicamaxyo+6panjW2fW5UzZrZ89tQup4tmPwoOCZqb9wHRW9dI1uD0TVXIVrZUVrua5FSZ97oufr7SVcYZtt8SHIr6eNc6tZ3IW5KaOy81ncgHYQIfvTVnC4PRorsqSNj2OarrvajZXtZlIudEs1LdViYAAAAAAAAAAAAAAAAADzJ8lfcejxM1Va5E0q1UT32A5JwzmsfbNZLpbNnLFNlyPYzhWty3tblySK2Nl1tlPd0Nz516DNYlgctFUTUsmS6RjWqro15qtciKllciL06jHphXv8TQMkm52RcyV2Hrq/WMbUXNe6ZSoYyvopYWxuWoifwqK7IgqOFdGlmraS2Zq861tbXdtxMOXov4kC0LtS+JPMDHcM/ad4lPvwivkZJ8mObKbk5FTwjmJnRbpkvaqLm0ovSqdJRaBdS97fM88QXr72geMQrXvke6zY7r8iFXJG2yInNynKts19K6T5VmftO8Sn28QXr72+Z4dh69f+3zA+XhX7TvEpdo6p0crH2bLkr/ANOa6xvuipZ6IqLbPfSmgucRXr+7zPK0K61+7zA9YvVOfM5ciKGyI1WU2UkSqirzkRzlW+fX0aNJ80FQrXZSoj0yXpkvVVRcpitvmVFul7p1ohf4gv8AdvMolA7r+7zA+nHK9Xua3gKaBWJn4qj2tfdG2ysp7tFurSt7mLV7ta959K0Dv7t5jiDtf4eYF/G6pXuj/RQQWjvamR7Ueirmc/Lct3ZuiyGOy3a17z6eIO1/h5lHULtf4eYFjhF1r3lcpda95e4k7+7eY4m7X+HmRVnKXWpk4cEkdGx/GKRqPa1Ua+qa16ZTkTJVq50XPdfcvuPi4o488TdrA+rEsKfToxXTQSZaqiJBOkqpbpciaD5qVy8/P/4/zKcVXWXIocm/Wlio2t/w9InDYj/lU35pTdZqbeHwOWKKesVzFiqmpGxiXy0dFI9FV2a1s66FNsgAAAAAAAAAAAAAAAAAABrPdzve1dZXvqoJadGyQxscyZXtVHMzXRWtW6aCOO3qsX28P+3mT+ibvAGjuSjGNvD/AIib0CnJPjG3h/xE3oG8gBo3knxjbw/4ib0CnJLi+3QfETegbzAGjOSXF9ug+Im9AckuL7dB8RN6BvMAaLXejxfboPiJvQKckWL7dB8RN6BvUAaJ5IsX26D4ib0Cqb0eL7dB8RN6BvUAaKXeixfboPiJvQKckOL+0oPiJvQN7ADRHJBi/tKD4ib0CnI/i/tKD7eb0DfAA0NyPYv7Sg+3m9ApyO4v7Sg+3m9A30ANC8juL+1oPt5vQKcjmMe1oPt5vRN9gDQXI1i/taD7eb0S9FvL4mqc+oo2/RdK/wDFiG9wBgtxGAuw+ggpXPSR8fCK57Us1XPkc+yIvRzrdhnQ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4524376" y="33874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endParaRPr lang="de-DE" altLang="ko-KR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7" name="AutoShape 50" descr="data:image/jpeg;base64,/9j/4AAQSkZJRgABAQAAAQABAAD/2wCEAAkGBw8QDw8REhEREA8PDhASEBAQEBcQEhAOFBIWGBQRFBYYHSggGBoxJxUUITEjJSksLi4uFx8zODMsNygtLiwBCgoKDg0MFw8PFCwcFB8sLCssLCwsLCwsLCssLCssKyssKywsKywrKzcsLCssLCsrLCwrKyssKywrKysrKyssK//AABEIAKgBLAMBIgACEQEDEQH/xAAcAAEAAQUBAQAAAAAAAAAAAAAABgEDBQcIAgT/xABKEAABAwIBBQ0DCAgEBwAAAAAAAQIDBBEFEiExUVIGBxMUFyJBYYGRktHTU3GUMmNydZOhsbIjJSaCs8HD8CRzg6IIFTM1QkRl/8QAFQEBAQAAAAAAAAAAAAAAAAAAAAH/xAAWEQEBAQAAAAAAAAAAAAAAAAAAEQH/2gAMAwEAAhEDEQA/AN4gAAAAAAAAAAAAAAAAAAAAAAAAAAAAAAAAAAAAAAAAAAAAAAAAAAAAAAAAAAAAAAAAAAAAAAAAAAAWkqGZax5TeERqPVl+cjFWyOtqzAXQAAAAAAAAAAAAAAAAAAAAAAAAAAAAAAACi6M2no95UAYPcbiktVSNfOiNqGPkjma3QkjHLo7Mle0zhGcHXgMSrINDahramPVfRJ2qqr4STAAAAAAAAAAAAIzCif8AO5F6Vw1EX3JM234qSYjES/rx/wBWf1mAScAAAAAAAAAAAABHpsSldi8VKx1oY6KSedLIuU5z0ZGir0LmVe0kJEtxi8PV4rWaUkqkp41+ap22unUqu+4lpMAAFAAAAAAAAAAAAAAAAEX3XrwE9DWaEim4KVfmpEzqvuTL7yUGL3TUHGKOoitdyxqrPpt5zU70RO087lK/jFFTyKt3ZCMevSr2c1VX32v2gZYAAAAAAAAAACLRL+vn/Va/xoyUkUjX9fu+q3fxogJWAAAAAAAAAABj90GIJTUlRP7KF7k63I3mp32MgQ/fJcskNLRJpr62GJyJp4FrkdI7ss0DI7g6BafDaRi/LdEkr76cuVVet+vnW7DPlGoiIiJmREsidRUAAAAAAAAAAAAAAAAAAABFdyn6Crr6PQjZeHiT5t9r26kRY099yVES3SLxbEaCq0MlVaaboSzr5Cr4lX9wCWgAAAAAAAAAARJv/f1+rHfxYyWkQv8AtAn1c787AJeAAAAAAAAAABDJ/wDE7oIm6WYbROkXUlRPzUTwqi9hM1UhW9v+ndiVev8A7la5sa66eFMmP8zk7AJqAAAAAAAAAAAAAAAAAAAAAGB3cYfw9BO1PlRt4VutFZnW3XbKTtM8UVEVLLnRdKdQGP3PYhxmkgm0q+NMu3tG816d6OMiQ7cLJwEtbQuv/h51fFfpifot3I798mIAAAAAAAAAhau/aNE/+cv5k8iaEFkdbdMxNeHqn8wJ0AAAAAAAAAAMDu7xPiuG1kt7OSFzGL85JzGr3uv2HvcVhvFcOo4VSzmwNc9NUr+e/wC9ykd3zHcYnwvDkzpVVrXyt1wRZ3ovYqr2E9AAAAAAAAAAAAAAAAAAAAAAAAAhG6NeKYvR1KZmVTVp5et90yb9vBp7mqTZFuRnfHoFmw6Vzc0lOqTsXVkfKXwq5exDJbl8SSqo4Jktz2Je2dEcmZzexbp2AZUAAAAAAAAgNQv7Tw9dE78rifGvax6JuppkvnWjfZP9OTyUDYQAAAAAAAAB82I1CRQyyKtkZG5yrqsmkCDYSvHN0lTLpjw6kSNvVNMuZU/d4ROw2EQLeegV1JU1jvl19bNJf5tjshG9ipJ3k9AAAAAAAAAAAAAAAAAAAAAAANIb5FSyXHHNerZIIsPjRjX2fGkrnqrlai5sqypddOYwvF6XYp/BH5BY31jyItJVIudq00101pwbrmjN7jdZUYVI2KVkstDUORXNRjldTyLmWVnVtN7Uz3R3zvipU0Mhv1Nj8j0nF9iHuYQjoaN6ORHIt0ciKi60XQp6Od0ZTezg92Qwo6On9nD3MKR0SDnCSGDoZD4WFri0WxF3MBHSguczup4diLuYW3U8OxF4WAjptVQ58xvdBMuNpicccjo4qpGRsSNyq6ljTg3ZP0mq9U+mYRYIdiLwtCsi2Y+5oHTcE7Xsa9qorHtRzV1tVLop7yk1nLboYdiPwtPKwxbEfhaB1NlJrQplprTvOWHQw7MfhaW3QRbMfhaEdV5aa07xwjdad5ye6CLZj8LTwsEWzH4UA6y4Vu0nehqjfa3VySsmoKVsitaicamaxyo+6panjW2fW5UzZrZ89tQup4tmPwoOCZqb9wHRW9dI1uD0TVXIVrZUVrua5FSZ97oufr7SVcYZtt8SHIr6eNc6tZ3IW5KaOy81ncgHYQIfvTVnC4PRorsqSNj2OarrvajZXtZlIudEs1LdViYAAAAAAAAAAAAAAAAADzJ8lfcejxM1Va5E0q1UT32A5JwzmsfbNZLpbNnLFNlyPYzhWty3tblySK2Nl1tlPd0Nz516DNYlgctFUTUsmS6RjWqro15qtciKllciL06jHphXv8TQMkm52RcyV2Hrq/WMbUXNe6ZSoYyvopYWxuWoifwqK7IgqOFdGlmraS2Zq861tbXdtxMOXov4kC0LtS+JPMDHcM/ad4lPvwivkZJ8mObKbk5FTwjmJnRbpkvaqLm0ovSqdJRaBdS97fM88QXr72geMQrXvke6zY7r8iFXJG2yInNynKts19K6T5VmftO8Sn28QXr72+Z4dh69f+3zA+XhX7TvEpdo6p0crH2bLkr/ANOa6xvuipZ6IqLbPfSmgucRXr+7zPK0K61+7zA9YvVOfM5ciKGyI1WU2UkSqirzkRzlW+fX0aNJ80FQrXZSoj0yXpkvVVRcpitvmVFul7p1ohf4gv8AdvMolA7r+7zA+nHK9Xua3gKaBWJn4qj2tfdG2ysp7tFurSt7mLV7ta959K0Dv7t5jiDtf4eYF/G6pXuj/RQQWjvamR7Ueirmc/Lct3ZuiyGOy3a17z6eIO1/h5lHULtf4eYFjhF1r3lcpda95e4k7+7eY4m7X+HmRVnKXWpk4cEkdGx/GKRqPa1Ua+qa16ZTkTJVq50XPdfcvuPi4o488TdrA+rEsKfToxXTQSZaqiJBOkqpbpciaD5qVy8/P/4/zKcVXWXIocm/Wlio2t/w9InDYj/lU35pTdZqbeHwOWKKesVzFiqmpGxiXy0dFI9FV2a1s66FNsgAAAAAAAAAAAAAAAAAABrPdzve1dZXvqoJadGyQxscyZXtVHMzXRWtW6aCOO3qsX28P+3mT+ibvAGjuSjGNvD/AIib0CnJPjG3h/xE3oG8gBo3knxjbw/4ib0CnJLi+3QfETegbzAGjOSXF9ug+Im9AckuL7dB8RN6BvMAaLXejxfboPiJvQKckWL7dB8RN6BvUAaJ5IsX26D4ib0Cqb0eL7dB8RN6BvUAaKXeixfboPiJvQKckOL+0oPiJvQN7ADRHJBi/tKD4ib0CnI/i/tKD7eb0DfAA0NyPYv7Sg+3m9ApyO4v7Sg+3m9A30ANC8juL+1oPt5vQKcjmMe1oPt5vRN9gDQXI1i/taD7eb0S9FvL4mqc+oo2/RdK/wDFiG9wBgtxGAuw+ggpXPSR8fCK57Us1XPkc+yIvRzrdhnQ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4524376" y="33874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endParaRPr lang="de-DE" altLang="ko-KR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8" name="AutoShape 52" descr="Image result for wireless access point"/>
          <p:cNvSpPr>
            <a:spLocks noChangeAspect="1" noChangeArrowheads="1"/>
          </p:cNvSpPr>
          <p:nvPr/>
        </p:nvSpPr>
        <p:spPr bwMode="auto">
          <a:xfrm>
            <a:off x="4524376" y="33874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endParaRPr lang="de-DE" altLang="ko-KR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49" name="Shape 259"/>
          <p:cNvSpPr>
            <a:spLocks noChangeArrowheads="1"/>
          </p:cNvSpPr>
          <p:nvPr/>
        </p:nvSpPr>
        <p:spPr bwMode="auto">
          <a:xfrm>
            <a:off x="7881145" y="5913202"/>
            <a:ext cx="1296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marL="2286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r>
              <a:rPr lang="en-US" altLang="ko-KR" sz="1400" dirty="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Online &amp; Distance</a:t>
            </a:r>
          </a:p>
          <a:p>
            <a:pPr algn="ctr" eaLnBrk="1" hangingPunct="1"/>
            <a:r>
              <a:rPr lang="en-US" altLang="ko-KR" sz="1400" dirty="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Learning</a:t>
            </a:r>
          </a:p>
        </p:txBody>
      </p:sp>
      <p:pic>
        <p:nvPicPr>
          <p:cNvPr id="50" name="Picture 6" descr="C:\Users\ecoffey\AppData\Local\Temp\Rar$DRa0.281\Cisco Icons November\30072_Device_server_3156\Png_256\30072_Device_server_3156_unknown_25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4" y="2819165"/>
            <a:ext cx="4540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 descr="C:\Users\ecoffey\AppData\Local\Temp\Rar$DRa0.200\Cisco Icons November\30080_Device_switch_3062\Png_256\30080_Device_switch_3062_unknown_25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6" y="3035065"/>
            <a:ext cx="647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 descr="C:\Users\ecoffey\AppData\Local\Temp\Rar$DRa0.200\Cisco Icons November\30080_Device_switch_3062\Png_256\30080_Device_switch_3062_unknown_25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4" y="2892190"/>
            <a:ext cx="6477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 descr="C:\Users\ecoffey\AppData\Local\Temp\Rar$DRa0.963\Cisco Icons November\30029_Device_firewall_3130\Png_256\30029_Device_firewall_3130_unknown_25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6" y="2819165"/>
            <a:ext cx="4381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6" descr="C:\Users\ecoffey\AppData\Local\Temp\Rar$DRa0.583\Cisco Icons November\30067_Device_router_3057\Png_256\30067_Device_router_3057_unknown_25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6" y="2963627"/>
            <a:ext cx="7921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Bild 7" descr="Server B-Series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2963627"/>
            <a:ext cx="723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0" descr="6599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12" y="4827154"/>
            <a:ext cx="1556539" cy="15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Bild 7" descr="Server B-Series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3719277"/>
            <a:ext cx="723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 descr="C:\Users\ecoffey\AppData\Local\Temp\Rar$DRa0.200\Cisco Icons November\30080_Device_switch_3062\Png_256\30080_Device_switch_3062_unknown_25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9" y="4366977"/>
            <a:ext cx="647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Shape 244"/>
          <p:cNvSpPr>
            <a:spLocks noChangeShapeType="1"/>
          </p:cNvSpPr>
          <p:nvPr/>
        </p:nvSpPr>
        <p:spPr bwMode="auto">
          <a:xfrm>
            <a:off x="1939926" y="3287477"/>
            <a:ext cx="215900" cy="576263"/>
          </a:xfrm>
          <a:prstGeom prst="line">
            <a:avLst/>
          </a:prstGeom>
          <a:noFill/>
          <a:ln w="15875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3" name="Rectangle 46"/>
          <p:cNvSpPr>
            <a:spLocks/>
          </p:cNvSpPr>
          <p:nvPr/>
        </p:nvSpPr>
        <p:spPr bwMode="auto">
          <a:xfrm>
            <a:off x="1343026" y="3935177"/>
            <a:ext cx="95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r>
              <a:rPr lang="en-US" altLang="ko-KR" sz="120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Teclo Appliance2</a:t>
            </a:r>
          </a:p>
        </p:txBody>
      </p:sp>
      <p:sp>
        <p:nvSpPr>
          <p:cNvPr id="64" name="Shape 244"/>
          <p:cNvSpPr>
            <a:spLocks noChangeShapeType="1"/>
          </p:cNvSpPr>
          <p:nvPr/>
        </p:nvSpPr>
        <p:spPr bwMode="auto">
          <a:xfrm>
            <a:off x="2444751" y="4079640"/>
            <a:ext cx="287338" cy="287337"/>
          </a:xfrm>
          <a:prstGeom prst="line">
            <a:avLst/>
          </a:prstGeom>
          <a:noFill/>
          <a:ln w="15875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5" name="Shape 254"/>
          <p:cNvSpPr>
            <a:spLocks noChangeArrowheads="1"/>
          </p:cNvSpPr>
          <p:nvPr/>
        </p:nvSpPr>
        <p:spPr bwMode="auto">
          <a:xfrm>
            <a:off x="3163889" y="4222515"/>
            <a:ext cx="7921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r>
              <a:rPr lang="en-US" altLang="ko-KR" sz="120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Core Switch2</a:t>
            </a:r>
          </a:p>
        </p:txBody>
      </p:sp>
      <p:sp>
        <p:nvSpPr>
          <p:cNvPr id="66" name="Shape 244"/>
          <p:cNvSpPr>
            <a:spLocks noChangeShapeType="1"/>
          </p:cNvSpPr>
          <p:nvPr/>
        </p:nvSpPr>
        <p:spPr bwMode="auto">
          <a:xfrm>
            <a:off x="2589214" y="4582877"/>
            <a:ext cx="491578" cy="792163"/>
          </a:xfrm>
          <a:prstGeom prst="line">
            <a:avLst/>
          </a:prstGeom>
          <a:noFill/>
          <a:ln w="15875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67" name="Shape 244"/>
          <p:cNvSpPr>
            <a:spLocks noChangeShapeType="1"/>
          </p:cNvSpPr>
          <p:nvPr/>
        </p:nvSpPr>
        <p:spPr bwMode="auto">
          <a:xfrm flipH="1">
            <a:off x="1939925" y="4582878"/>
            <a:ext cx="649287" cy="1423790"/>
          </a:xfrm>
          <a:prstGeom prst="line">
            <a:avLst/>
          </a:prstGeom>
          <a:noFill/>
          <a:ln w="15875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ko-KR" altLang="en-US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133074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맑은 고딕" pitchFamily="50" charset="-127"/>
              </a:rPr>
              <a:t>2</a:t>
            </a:r>
            <a:r>
              <a:rPr lang="en-US" dirty="0" smtClean="0">
                <a:latin typeface="맑은 고딕" pitchFamily="50" charset="-127"/>
              </a:rPr>
              <a:t>. </a:t>
            </a:r>
            <a:r>
              <a:rPr lang="ko-KR" altLang="en-US" smtClean="0">
                <a:latin typeface="맑은 고딕" pitchFamily="50" charset="-127"/>
              </a:rPr>
              <a:t>아시아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27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3" name="그룹 12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5" name="이등변 삼각형 14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" name="이등변 삼각형 15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altLang="ko-KR" kern="0" dirty="0" smtClean="0">
                  <a:latin typeface="맑은 고딕" pitchFamily="50" charset="-127"/>
                </a:rPr>
                <a:t>2.4 </a:t>
              </a:r>
              <a:r>
                <a:rPr lang="ko-KR" altLang="en-US" kern="0" smtClean="0">
                  <a:latin typeface="맑은 고딕" pitchFamily="50" charset="-127"/>
                </a:rPr>
                <a:t>호텔</a:t>
              </a:r>
              <a:endParaRPr lang="en-US" altLang="ko-KR" kern="0" dirty="0">
                <a:latin typeface="맑은 고딕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25" name="직사각형 24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66180" y="1802030"/>
              <a:ext cx="856422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CDN </a:t>
              </a:r>
              <a:r>
                <a:rPr lang="ko-KR" altLang="en-US" sz="1600" b="1" spc="-10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연동</a:t>
              </a:r>
              <a:endParaRPr lang="en-US" altLang="ko-KR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7" name="그림 26" descr="Untitled-1-04.png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sp>
        <p:nvSpPr>
          <p:cNvPr id="1006" name="내용 개체 틀 7"/>
          <p:cNvSpPr>
            <a:spLocks/>
          </p:cNvSpPr>
          <p:nvPr/>
        </p:nvSpPr>
        <p:spPr bwMode="auto">
          <a:xfrm>
            <a:off x="390952" y="1792874"/>
            <a:ext cx="892222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400" dirty="0" err="1" smtClean="0">
                <a:latin typeface="+mn-ea"/>
              </a:rPr>
              <a:t>싱가폴에</a:t>
            </a:r>
            <a:r>
              <a:rPr lang="ko-KR" altLang="en-US" sz="1400" dirty="0" smtClean="0">
                <a:latin typeface="+mn-ea"/>
              </a:rPr>
              <a:t> 본사</a:t>
            </a:r>
            <a:r>
              <a:rPr lang="en-US" altLang="ko-KR" sz="1400" dirty="0" smtClean="0">
                <a:latin typeface="+mn-ea"/>
              </a:rPr>
              <a:t>/</a:t>
            </a:r>
            <a:r>
              <a:rPr lang="ko-KR" altLang="en-US" sz="1400" smtClean="0">
                <a:latin typeface="+mn-ea"/>
              </a:rPr>
              <a:t>데이터센터가 있으며 호주에 </a:t>
            </a:r>
            <a:r>
              <a:rPr lang="en-US" altLang="ko-KR" sz="1400" dirty="0" smtClean="0">
                <a:latin typeface="+mn-ea"/>
              </a:rPr>
              <a:t>40</a:t>
            </a:r>
            <a:r>
              <a:rPr lang="ko-KR" altLang="en-US" sz="1400" smtClean="0">
                <a:latin typeface="+mn-ea"/>
              </a:rPr>
              <a:t>개 이상의 호텔 체인망 보유 업체</a:t>
            </a:r>
            <a:endParaRPr lang="en-US" altLang="ko-KR" sz="1400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+mn-ea"/>
              </a:rPr>
              <a:t>CDN </a:t>
            </a:r>
            <a:r>
              <a:rPr lang="ko-KR" altLang="en-US" sz="1400" smtClean="0">
                <a:latin typeface="+mn-ea"/>
              </a:rPr>
              <a:t>서비스를 통한 예약 시스템 응답시간 개선 </a:t>
            </a:r>
            <a:r>
              <a:rPr lang="en-US" altLang="ko-KR" sz="1400" dirty="0" smtClean="0">
                <a:latin typeface="+mn-ea"/>
                <a:sym typeface="Wingdings" panose="05000000000000000000" pitchFamily="2" charset="2"/>
              </a:rPr>
              <a:t> </a:t>
            </a:r>
            <a:r>
              <a:rPr lang="ko-KR" altLang="en-US" sz="1400" smtClean="0">
                <a:latin typeface="+mn-ea"/>
                <a:sym typeface="Wingdings" panose="05000000000000000000" pitchFamily="2" charset="2"/>
              </a:rPr>
              <a:t>평균 </a:t>
            </a:r>
            <a:r>
              <a:rPr lang="en-US" altLang="ko-KR" sz="1400" dirty="0" smtClean="0">
                <a:latin typeface="+mn-ea"/>
                <a:sym typeface="Wingdings" panose="05000000000000000000" pitchFamily="2" charset="2"/>
              </a:rPr>
              <a:t>30% </a:t>
            </a:r>
            <a:r>
              <a:rPr lang="ko-KR" altLang="en-US" sz="1400" smtClean="0">
                <a:latin typeface="+mn-ea"/>
                <a:sym typeface="Wingdings" panose="05000000000000000000" pitchFamily="2" charset="2"/>
              </a:rPr>
              <a:t>이상 향상</a:t>
            </a:r>
            <a:endParaRPr lang="en-US" altLang="ko-KR" sz="1400" dirty="0" smtClean="0">
              <a:latin typeface="+mn-ea"/>
              <a:sym typeface="Wingdings" panose="05000000000000000000" pitchFamily="2" charset="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+mn-ea"/>
                <a:sym typeface="Wingdings" panose="05000000000000000000" pitchFamily="2" charset="2"/>
              </a:rPr>
              <a:t>Dynamic data </a:t>
            </a:r>
            <a:r>
              <a:rPr lang="ko-KR" altLang="en-US" sz="1400" smtClean="0">
                <a:latin typeface="+mn-ea"/>
                <a:sym typeface="Wingdings" panose="05000000000000000000" pitchFamily="2" charset="2"/>
              </a:rPr>
              <a:t>의 </a:t>
            </a:r>
            <a:r>
              <a:rPr lang="en-US" altLang="ko-KR" sz="1400" dirty="0" smtClean="0">
                <a:latin typeface="+mn-ea"/>
                <a:sym typeface="Wingdings" panose="05000000000000000000" pitchFamily="2" charset="2"/>
              </a:rPr>
              <a:t>end-to-end </a:t>
            </a:r>
            <a:r>
              <a:rPr lang="ko-KR" altLang="en-US" sz="1400" smtClean="0">
                <a:latin typeface="+mn-ea"/>
                <a:sym typeface="Wingdings" panose="05000000000000000000" pitchFamily="2" charset="2"/>
              </a:rPr>
              <a:t>가속</a:t>
            </a:r>
            <a:endParaRPr lang="en-US" altLang="ko-KR" sz="1400" dirty="0" smtClean="0">
              <a:latin typeface="+mn-ea"/>
            </a:endParaRPr>
          </a:p>
        </p:txBody>
      </p:sp>
      <p:cxnSp>
        <p:nvCxnSpPr>
          <p:cNvPr id="57" name="Gewinkelte Verbindung 8221"/>
          <p:cNvCxnSpPr>
            <a:cxnSpLocks noChangeShapeType="1"/>
            <a:endCxn id="62" idx="1"/>
          </p:cNvCxnSpPr>
          <p:nvPr/>
        </p:nvCxnSpPr>
        <p:spPr bwMode="auto">
          <a:xfrm flipV="1">
            <a:off x="1599845" y="4400550"/>
            <a:ext cx="863600" cy="684213"/>
          </a:xfrm>
          <a:prstGeom prst="bentConnector3">
            <a:avLst>
              <a:gd name="adj1" fmla="val -20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Gewinkelte Verbindung 8217"/>
          <p:cNvCxnSpPr>
            <a:cxnSpLocks noChangeShapeType="1"/>
          </p:cNvCxnSpPr>
          <p:nvPr/>
        </p:nvCxnSpPr>
        <p:spPr bwMode="auto">
          <a:xfrm rot="5400000" flipH="1" flipV="1">
            <a:off x="951351" y="5372894"/>
            <a:ext cx="792163" cy="504825"/>
          </a:xfrm>
          <a:prstGeom prst="bentConnector3">
            <a:avLst>
              <a:gd name="adj1" fmla="val 119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2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45" y="42211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0" descr="C:\Users\ecoffey\AppData\Local\Temp\Rar$DRa0.608\30080_Device_switch_unknown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82" y="5013325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0" descr="C:\Users\ecoffey\AppData\Local\Temp\Rar$DRa0.324\30072_Device_serv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" y="54451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0" descr="C:\Users\ecoffey\AppData\Local\Temp\Rar$DRa0.324\30072_Device_serv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32" y="5605463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0" descr="C:\Users\ecoffey\AppData\Local\Temp\Rar$DRa0.324\30072_Device_server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0" y="5732463"/>
            <a:ext cx="4873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feld 42"/>
          <p:cNvSpPr txBox="1">
            <a:spLocks noChangeArrowheads="1"/>
          </p:cNvSpPr>
          <p:nvPr/>
        </p:nvSpPr>
        <p:spPr bwMode="auto">
          <a:xfrm>
            <a:off x="807682" y="5084763"/>
            <a:ext cx="71913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Core Switch1</a:t>
            </a:r>
          </a:p>
        </p:txBody>
      </p:sp>
      <p:sp>
        <p:nvSpPr>
          <p:cNvPr id="73" name="Textfeld 43"/>
          <p:cNvSpPr txBox="1">
            <a:spLocks noChangeArrowheads="1"/>
          </p:cNvSpPr>
          <p:nvPr/>
        </p:nvSpPr>
        <p:spPr bwMode="auto">
          <a:xfrm>
            <a:off x="1526820" y="5100638"/>
            <a:ext cx="93503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MGMT</a:t>
            </a:r>
          </a:p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LAN</a:t>
            </a:r>
          </a:p>
        </p:txBody>
      </p:sp>
      <p:sp>
        <p:nvSpPr>
          <p:cNvPr id="74" name="Textfeld 44"/>
          <p:cNvSpPr txBox="1">
            <a:spLocks noChangeArrowheads="1"/>
          </p:cNvSpPr>
          <p:nvPr/>
        </p:nvSpPr>
        <p:spPr bwMode="auto">
          <a:xfrm>
            <a:off x="1239482" y="4229100"/>
            <a:ext cx="9366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LAN</a:t>
            </a:r>
          </a:p>
        </p:txBody>
      </p:sp>
      <p:sp>
        <p:nvSpPr>
          <p:cNvPr id="75" name="Textfeld 45"/>
          <p:cNvSpPr txBox="1">
            <a:spLocks noChangeArrowheads="1"/>
          </p:cNvSpPr>
          <p:nvPr/>
        </p:nvSpPr>
        <p:spPr bwMode="auto">
          <a:xfrm>
            <a:off x="2247545" y="4076700"/>
            <a:ext cx="93662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Router R1</a:t>
            </a:r>
          </a:p>
        </p:txBody>
      </p:sp>
      <p:sp>
        <p:nvSpPr>
          <p:cNvPr id="76" name="Textfeld 46"/>
          <p:cNvSpPr txBox="1">
            <a:spLocks noChangeArrowheads="1"/>
          </p:cNvSpPr>
          <p:nvPr/>
        </p:nvSpPr>
        <p:spPr bwMode="auto">
          <a:xfrm>
            <a:off x="1887182" y="4437063"/>
            <a:ext cx="9366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WAN Accelerator</a:t>
            </a:r>
          </a:p>
        </p:txBody>
      </p:sp>
      <p:sp>
        <p:nvSpPr>
          <p:cNvPr id="77" name="Textfeld 47"/>
          <p:cNvSpPr txBox="1">
            <a:spLocks noChangeArrowheads="1"/>
          </p:cNvSpPr>
          <p:nvPr/>
        </p:nvSpPr>
        <p:spPr bwMode="auto">
          <a:xfrm>
            <a:off x="231419" y="6181725"/>
            <a:ext cx="15478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WAN Vmware Virtual</a:t>
            </a:r>
          </a:p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Server Farm ABC</a:t>
            </a:r>
          </a:p>
        </p:txBody>
      </p:sp>
      <p:sp>
        <p:nvSpPr>
          <p:cNvPr id="78" name="Ecken des Rechtecks auf der gleichen Seite abrunden 88"/>
          <p:cNvSpPr/>
          <p:nvPr/>
        </p:nvSpPr>
        <p:spPr bwMode="auto">
          <a:xfrm>
            <a:off x="375882" y="3644900"/>
            <a:ext cx="2663825" cy="2879725"/>
          </a:xfrm>
          <a:prstGeom prst="round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cxnSp>
        <p:nvCxnSpPr>
          <p:cNvPr id="79" name="Gerade Verbindung 89"/>
          <p:cNvCxnSpPr>
            <a:cxnSpLocks noChangeShapeType="1"/>
          </p:cNvCxnSpPr>
          <p:nvPr/>
        </p:nvCxnSpPr>
        <p:spPr bwMode="auto">
          <a:xfrm>
            <a:off x="375882" y="4076700"/>
            <a:ext cx="26638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Textfeld 90"/>
          <p:cNvSpPr txBox="1">
            <a:spLocks noChangeArrowheads="1"/>
          </p:cNvSpPr>
          <p:nvPr/>
        </p:nvSpPr>
        <p:spPr bwMode="auto">
          <a:xfrm>
            <a:off x="86957" y="3789363"/>
            <a:ext cx="3205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/>
            <a:r>
              <a:rPr lang="de-DE" altLang="ko-KR" sz="1200" b="1">
                <a:latin typeface="Helvetica Neue" charset="0"/>
              </a:rPr>
              <a:t>Data Center at Telstar SGP</a:t>
            </a:r>
          </a:p>
        </p:txBody>
      </p:sp>
      <p:pic>
        <p:nvPicPr>
          <p:cNvPr id="81" name="Picture 20" descr="C:\Users\ecoffey\AppData\Local\Temp\Rar$DRa0.295\30029_Device_firewall_unknown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82" y="4652963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Gewinkelte Verbindung 8219"/>
          <p:cNvCxnSpPr>
            <a:cxnSpLocks noChangeShapeType="1"/>
            <a:stCxn id="68" idx="3"/>
          </p:cNvCxnSpPr>
          <p:nvPr/>
        </p:nvCxnSpPr>
        <p:spPr bwMode="auto">
          <a:xfrm flipV="1">
            <a:off x="1725257" y="4508500"/>
            <a:ext cx="306388" cy="639763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3" name="Gewitterblitz 29"/>
          <p:cNvSpPr/>
          <p:nvPr/>
        </p:nvSpPr>
        <p:spPr bwMode="auto">
          <a:xfrm rot="5999631">
            <a:off x="3136545" y="4287838"/>
            <a:ext cx="279400" cy="869950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pic>
        <p:nvPicPr>
          <p:cNvPr id="84" name="Bild 1" descr="Server B-Serie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07" y="4221163"/>
            <a:ext cx="58896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feld 147"/>
          <p:cNvSpPr txBox="1">
            <a:spLocks noChangeArrowheads="1"/>
          </p:cNvSpPr>
          <p:nvPr/>
        </p:nvSpPr>
        <p:spPr bwMode="auto">
          <a:xfrm>
            <a:off x="1021995" y="4724400"/>
            <a:ext cx="57626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Firewall</a:t>
            </a:r>
          </a:p>
        </p:txBody>
      </p:sp>
      <p:sp>
        <p:nvSpPr>
          <p:cNvPr id="86" name="Wolke 2"/>
          <p:cNvSpPr/>
          <p:nvPr/>
        </p:nvSpPr>
        <p:spPr bwMode="auto">
          <a:xfrm>
            <a:off x="3763247" y="4349750"/>
            <a:ext cx="1282700" cy="503237"/>
          </a:xfrm>
          <a:prstGeom prst="cloud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sp>
        <p:nvSpPr>
          <p:cNvPr id="87" name="Wolke 19"/>
          <p:cNvSpPr/>
          <p:nvPr/>
        </p:nvSpPr>
        <p:spPr bwMode="auto">
          <a:xfrm>
            <a:off x="7795497" y="3702050"/>
            <a:ext cx="1511300" cy="719137"/>
          </a:xfrm>
          <a:prstGeom prst="cloud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sp>
        <p:nvSpPr>
          <p:cNvPr id="88" name="Wolke 20"/>
          <p:cNvSpPr/>
          <p:nvPr/>
        </p:nvSpPr>
        <p:spPr bwMode="auto">
          <a:xfrm>
            <a:off x="5922247" y="5502275"/>
            <a:ext cx="1512888" cy="719137"/>
          </a:xfrm>
          <a:prstGeom prst="cloud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sp>
        <p:nvSpPr>
          <p:cNvPr id="90" name="Gewitterblitz 25"/>
          <p:cNvSpPr/>
          <p:nvPr/>
        </p:nvSpPr>
        <p:spPr bwMode="auto">
          <a:xfrm rot="16200000">
            <a:off x="5579348" y="3862387"/>
            <a:ext cx="254000" cy="1152525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sp>
        <p:nvSpPr>
          <p:cNvPr id="91" name="Textfeld 32"/>
          <p:cNvSpPr txBox="1">
            <a:spLocks noChangeArrowheads="1"/>
          </p:cNvSpPr>
          <p:nvPr/>
        </p:nvSpPr>
        <p:spPr bwMode="auto">
          <a:xfrm>
            <a:off x="7795497" y="3773487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/>
            <a:r>
              <a:rPr lang="de-DE" altLang="ko-KR" sz="900" b="1">
                <a:latin typeface="Helvetica Neue" charset="0"/>
              </a:rPr>
              <a:t>Webpagetest.org</a:t>
            </a:r>
          </a:p>
          <a:p>
            <a:pPr algn="ctr"/>
            <a:r>
              <a:rPr lang="de-DE" altLang="ko-KR" sz="900" b="1">
                <a:latin typeface="Helvetica Neue" charset="0"/>
              </a:rPr>
              <a:t>Australia at Sweden</a:t>
            </a:r>
          </a:p>
        </p:txBody>
      </p:sp>
      <p:sp>
        <p:nvSpPr>
          <p:cNvPr id="92" name="Textfeld 33"/>
          <p:cNvSpPr txBox="1">
            <a:spLocks noChangeArrowheads="1"/>
          </p:cNvSpPr>
          <p:nvPr/>
        </p:nvSpPr>
        <p:spPr bwMode="auto">
          <a:xfrm>
            <a:off x="3618785" y="4464050"/>
            <a:ext cx="1511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/>
            <a:r>
              <a:rPr lang="de-DE" altLang="ko-KR" sz="1000" b="1">
                <a:latin typeface="Helvetica Neue" charset="0"/>
              </a:rPr>
              <a:t>Internet</a:t>
            </a:r>
          </a:p>
        </p:txBody>
      </p:sp>
      <p:sp>
        <p:nvSpPr>
          <p:cNvPr id="93" name="Textfeld 34"/>
          <p:cNvSpPr txBox="1">
            <a:spLocks noChangeArrowheads="1"/>
          </p:cNvSpPr>
          <p:nvPr/>
        </p:nvSpPr>
        <p:spPr bwMode="auto">
          <a:xfrm>
            <a:off x="6066710" y="3908425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/>
            <a:r>
              <a:rPr lang="de-DE" altLang="ko-KR" sz="900" b="1">
                <a:latin typeface="Helvetica Neue" charset="0"/>
              </a:rPr>
              <a:t>CDN Static Data cachin at Sydney</a:t>
            </a:r>
          </a:p>
        </p:txBody>
      </p:sp>
      <p:sp>
        <p:nvSpPr>
          <p:cNvPr id="94" name="Textfeld 35"/>
          <p:cNvSpPr txBox="1">
            <a:spLocks noChangeArrowheads="1"/>
          </p:cNvSpPr>
          <p:nvPr/>
        </p:nvSpPr>
        <p:spPr bwMode="auto">
          <a:xfrm>
            <a:off x="5995272" y="6230937"/>
            <a:ext cx="1511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Tester3 at Perth</a:t>
            </a:r>
          </a:p>
        </p:txBody>
      </p:sp>
      <p:sp>
        <p:nvSpPr>
          <p:cNvPr id="95" name="Textfeld 36"/>
          <p:cNvSpPr txBox="1">
            <a:spLocks noChangeArrowheads="1"/>
          </p:cNvSpPr>
          <p:nvPr/>
        </p:nvSpPr>
        <p:spPr bwMode="auto">
          <a:xfrm>
            <a:off x="6571535" y="4997450"/>
            <a:ext cx="1079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Tester 3 </a:t>
            </a:r>
          </a:p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at Melbourne</a:t>
            </a:r>
          </a:p>
        </p:txBody>
      </p:sp>
      <p:cxnSp>
        <p:nvCxnSpPr>
          <p:cNvPr id="96" name="Gewinkelte Verbindung 8199"/>
          <p:cNvCxnSpPr>
            <a:cxnSpLocks noChangeShapeType="1"/>
            <a:stCxn id="98" idx="3"/>
          </p:cNvCxnSpPr>
          <p:nvPr/>
        </p:nvCxnSpPr>
        <p:spPr bwMode="auto">
          <a:xfrm rot="16200000" flipH="1">
            <a:off x="5775403" y="4779169"/>
            <a:ext cx="1236663" cy="2095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Gewinkelte Verbindung 8201"/>
          <p:cNvCxnSpPr>
            <a:cxnSpLocks noChangeShapeType="1"/>
            <a:stCxn id="98" idx="4"/>
          </p:cNvCxnSpPr>
          <p:nvPr/>
        </p:nvCxnSpPr>
        <p:spPr bwMode="auto">
          <a:xfrm rot="16200000" flipH="1">
            <a:off x="6840616" y="4331494"/>
            <a:ext cx="647700" cy="684212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" name="Oval 8206"/>
          <p:cNvSpPr>
            <a:spLocks noChangeArrowheads="1"/>
          </p:cNvSpPr>
          <p:nvPr/>
        </p:nvSpPr>
        <p:spPr bwMode="auto">
          <a:xfrm>
            <a:off x="6066710" y="3773487"/>
            <a:ext cx="1512887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endParaRPr lang="de-DE" altLang="ko-KR"/>
          </a:p>
        </p:txBody>
      </p:sp>
      <p:sp>
        <p:nvSpPr>
          <p:cNvPr id="99" name="Textfeld 81"/>
          <p:cNvSpPr txBox="1">
            <a:spLocks noChangeArrowheads="1"/>
          </p:cNvSpPr>
          <p:nvPr/>
        </p:nvSpPr>
        <p:spPr bwMode="auto">
          <a:xfrm rot="2276535">
            <a:off x="4568110" y="5281612"/>
            <a:ext cx="936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20MB intranet</a:t>
            </a:r>
          </a:p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connecttion</a:t>
            </a:r>
          </a:p>
        </p:txBody>
      </p:sp>
      <p:sp>
        <p:nvSpPr>
          <p:cNvPr id="100" name="Ecken des Rechtecks auf der gleichen Seite abrunden 8208"/>
          <p:cNvSpPr/>
          <p:nvPr/>
        </p:nvSpPr>
        <p:spPr bwMode="auto">
          <a:xfrm>
            <a:off x="5779372" y="3125787"/>
            <a:ext cx="3527425" cy="3311525"/>
          </a:xfrm>
          <a:prstGeom prst="round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cxnSp>
        <p:nvCxnSpPr>
          <p:cNvPr id="101" name="Gerade Verbindung 8210"/>
          <p:cNvCxnSpPr>
            <a:cxnSpLocks noChangeShapeType="1"/>
          </p:cNvCxnSpPr>
          <p:nvPr/>
        </p:nvCxnSpPr>
        <p:spPr bwMode="auto">
          <a:xfrm>
            <a:off x="5779372" y="3629025"/>
            <a:ext cx="35274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Textfeld 87"/>
          <p:cNvSpPr txBox="1">
            <a:spLocks noChangeArrowheads="1"/>
          </p:cNvSpPr>
          <p:nvPr/>
        </p:nvSpPr>
        <p:spPr bwMode="auto">
          <a:xfrm>
            <a:off x="5850810" y="3281362"/>
            <a:ext cx="3313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/>
            <a:r>
              <a:rPr lang="de-DE" altLang="ko-KR" sz="1200" b="1">
                <a:latin typeface="Helvetica Neue" charset="0"/>
              </a:rPr>
              <a:t>Australia with 30 - 40 Hotels</a:t>
            </a:r>
          </a:p>
        </p:txBody>
      </p:sp>
      <p:pic>
        <p:nvPicPr>
          <p:cNvPr id="103" name="Picture 20" descr="C:\Users\ecoffey\AppData\Local\Temp\Rar$DRa0.608\30080_Device_switch_unknown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35" y="4781550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" name="Gerade Verbindung 66"/>
          <p:cNvCxnSpPr>
            <a:cxnSpLocks noChangeShapeType="1"/>
          </p:cNvCxnSpPr>
          <p:nvPr/>
        </p:nvCxnSpPr>
        <p:spPr bwMode="auto">
          <a:xfrm>
            <a:off x="6498510" y="5780087"/>
            <a:ext cx="6667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5" name="Picture 20" descr="C:\Users\ecoffey\AppData\Local\Temp\Rar$DRa1.653\30059_Device_laptop_3145_unknown_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872" y="5645150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20" descr="C:\Users\ecoffey\AppData\Local\Temp\Rar$DRa1.653\30059_Device_laptop_3145_unknown_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97" y="4781550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20" descr="C:\Users\ecoffey\AppData\Local\Temp\Rar$DRa0.608\30080_Device_switch_unknown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35" y="5645150"/>
            <a:ext cx="2682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Gewitterblitz 26"/>
          <p:cNvSpPr/>
          <p:nvPr/>
        </p:nvSpPr>
        <p:spPr bwMode="auto">
          <a:xfrm rot="19138696">
            <a:off x="5117385" y="4722812"/>
            <a:ext cx="254000" cy="1152525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sp>
        <p:nvSpPr>
          <p:cNvPr id="109" name="Gewitterblitz 27"/>
          <p:cNvSpPr/>
          <p:nvPr/>
        </p:nvSpPr>
        <p:spPr bwMode="auto">
          <a:xfrm rot="17635244">
            <a:off x="5509498" y="4338637"/>
            <a:ext cx="254000" cy="1152525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sp>
        <p:nvSpPr>
          <p:cNvPr id="110" name="Textfeld 82"/>
          <p:cNvSpPr txBox="1">
            <a:spLocks noChangeArrowheads="1"/>
          </p:cNvSpPr>
          <p:nvPr/>
        </p:nvSpPr>
        <p:spPr bwMode="auto">
          <a:xfrm>
            <a:off x="4771310" y="4078287"/>
            <a:ext cx="11509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Latency 130ms,</a:t>
            </a:r>
          </a:p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0.15%</a:t>
            </a:r>
          </a:p>
        </p:txBody>
      </p:sp>
    </p:spTree>
    <p:extLst>
      <p:ext uri="{BB962C8B-B14F-4D97-AF65-F5344CB8AC3E}">
        <p14:creationId xmlns:p14="http://schemas.microsoft.com/office/powerpoint/2010/main" val="215328554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맑은 고딕" pitchFamily="50" charset="-127"/>
              </a:rPr>
              <a:t>2</a:t>
            </a:r>
            <a:r>
              <a:rPr lang="en-US" dirty="0" smtClean="0">
                <a:latin typeface="맑은 고딕" pitchFamily="50" charset="-127"/>
              </a:rPr>
              <a:t>. </a:t>
            </a:r>
            <a:r>
              <a:rPr lang="ko-KR" altLang="en-US" smtClean="0">
                <a:latin typeface="맑은 고딕" pitchFamily="50" charset="-127"/>
              </a:rPr>
              <a:t>아시아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28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3" name="그룹 12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5" name="이등변 삼각형 14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" name="이등변 삼각형 15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4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altLang="ko-KR" kern="0" dirty="0" smtClean="0">
                  <a:latin typeface="맑은 고딕" pitchFamily="50" charset="-127"/>
                </a:rPr>
                <a:t>2.5 </a:t>
              </a:r>
              <a:r>
                <a:rPr lang="ko-KR" altLang="en-US" kern="0" smtClean="0">
                  <a:latin typeface="맑은 고딕" pitchFamily="50" charset="-127"/>
                </a:rPr>
                <a:t>정부</a:t>
              </a:r>
              <a:endParaRPr lang="en-US" altLang="ko-KR" kern="0" dirty="0">
                <a:latin typeface="맑은 고딕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25" name="직사각형 24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66180" y="1802030"/>
              <a:ext cx="1556240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CCTV </a:t>
              </a:r>
              <a:r>
                <a:rPr lang="ko-KR" altLang="en-US" sz="1600" b="1" spc="-10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데이터 전송</a:t>
              </a:r>
              <a:endParaRPr lang="en-US" altLang="ko-KR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7" name="그림 26" descr="Untitled-1-04.png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sp>
        <p:nvSpPr>
          <p:cNvPr id="1006" name="내용 개체 틀 7"/>
          <p:cNvSpPr>
            <a:spLocks/>
          </p:cNvSpPr>
          <p:nvPr/>
        </p:nvSpPr>
        <p:spPr bwMode="auto">
          <a:xfrm>
            <a:off x="390952" y="1792874"/>
            <a:ext cx="892222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응급상황 </a:t>
            </a:r>
            <a:r>
              <a:rPr lang="ko-KR" altLang="en-US" sz="14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스트리밍</a:t>
            </a:r>
            <a:r>
              <a:rPr lang="ko-KR" altLang="en-US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데이터 전송 </a:t>
            </a:r>
            <a:endParaRPr lang="en-US" altLang="ko-KR" sz="14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Upload </a:t>
            </a:r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 20%, Download  47%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15</a:t>
            </a:r>
            <a:r>
              <a:rPr lang="ko-KR" altLang="en-US" sz="140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개 지역의 네트워크 취약 지역은 업로드 개선을</a:t>
            </a:r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40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위하여 사이별 </a:t>
            </a:r>
            <a:r>
              <a:rPr lang="en-US" altLang="ko-KR" sz="14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Teclo </a:t>
            </a:r>
            <a:r>
              <a:rPr lang="ko-KR" altLang="en-US" sz="140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  <a:sym typeface="Wingdings" panose="05000000000000000000" pitchFamily="2" charset="2"/>
              </a:rPr>
              <a:t>가속 구현</a:t>
            </a:r>
            <a:endParaRPr lang="en-US" altLang="ko-KR" sz="14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60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94" y="3284538"/>
            <a:ext cx="3587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1" y="37163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0" descr="C:\Users\ecoffey\AppData\Local\Temp\Rar$DRa1.653\30059_Device_laptop_3145_unknown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31" y="5661025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0" descr="C:\Users\ecoffey\AppData\Local\Temp\Rar$DRa1.653\30059_Device_laptop_3145_unknown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31" y="5445125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0" descr="C:\Users\ecoffey\AppData\Local\Temp\Rar$DRa1.653\30059_Device_laptop_3145_unknown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06" y="5805488"/>
            <a:ext cx="288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0" descr="C:\Users\ecoffey\AppData\Local\Temp\Rar$DRa0.608\30080_Device_switch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44" y="4868863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0" descr="C:\Users\ecoffey\AppData\Local\Temp\Rar$DRa0.324\30072_Device_server_unknown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" y="5140325"/>
            <a:ext cx="3905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0" descr="C:\Users\ecoffey\AppData\Local\Temp\Rar$DRa0.324\30072_Device_server_unknown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" y="5300663"/>
            <a:ext cx="3905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0" descr="C:\Users\ecoffey\AppData\Local\Temp\Rar$DRa0.324\30072_Device_server_unknown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" y="5429250"/>
            <a:ext cx="3921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feld 26"/>
          <p:cNvSpPr txBox="1">
            <a:spLocks noChangeArrowheads="1"/>
          </p:cNvSpPr>
          <p:nvPr/>
        </p:nvSpPr>
        <p:spPr bwMode="auto">
          <a:xfrm>
            <a:off x="573881" y="5805488"/>
            <a:ext cx="12255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WAN Vmware Virtual</a:t>
            </a:r>
          </a:p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Server Farm ABC</a:t>
            </a:r>
          </a:p>
        </p:txBody>
      </p:sp>
      <p:sp>
        <p:nvSpPr>
          <p:cNvPr id="113" name="Textfeld 27"/>
          <p:cNvSpPr txBox="1">
            <a:spLocks noChangeArrowheads="1"/>
          </p:cNvSpPr>
          <p:nvPr/>
        </p:nvSpPr>
        <p:spPr bwMode="auto">
          <a:xfrm>
            <a:off x="1078706" y="5092700"/>
            <a:ext cx="7207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Core Switch1</a:t>
            </a:r>
          </a:p>
        </p:txBody>
      </p:sp>
      <p:sp>
        <p:nvSpPr>
          <p:cNvPr id="114" name="Textfeld 28"/>
          <p:cNvSpPr txBox="1">
            <a:spLocks noChangeArrowheads="1"/>
          </p:cNvSpPr>
          <p:nvPr/>
        </p:nvSpPr>
        <p:spPr bwMode="auto">
          <a:xfrm>
            <a:off x="2302669" y="4983163"/>
            <a:ext cx="7921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Edge</a:t>
            </a:r>
          </a:p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Switch2</a:t>
            </a:r>
          </a:p>
        </p:txBody>
      </p:sp>
      <p:sp>
        <p:nvSpPr>
          <p:cNvPr id="115" name="Textfeld 29"/>
          <p:cNvSpPr txBox="1">
            <a:spLocks noChangeArrowheads="1"/>
          </p:cNvSpPr>
          <p:nvPr/>
        </p:nvSpPr>
        <p:spPr bwMode="auto">
          <a:xfrm>
            <a:off x="1726406" y="4551363"/>
            <a:ext cx="9366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MGMT</a:t>
            </a:r>
          </a:p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LAN</a:t>
            </a:r>
          </a:p>
        </p:txBody>
      </p:sp>
      <p:sp>
        <p:nvSpPr>
          <p:cNvPr id="116" name="Textfeld 30"/>
          <p:cNvSpPr txBox="1">
            <a:spLocks noChangeArrowheads="1"/>
          </p:cNvSpPr>
          <p:nvPr/>
        </p:nvSpPr>
        <p:spPr bwMode="auto">
          <a:xfrm>
            <a:off x="1080294" y="4724400"/>
            <a:ext cx="9350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LAN</a:t>
            </a:r>
          </a:p>
        </p:txBody>
      </p:sp>
      <p:pic>
        <p:nvPicPr>
          <p:cNvPr id="117" name="Bild 31" descr="Server B-Serie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06" y="4365625"/>
            <a:ext cx="5905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feld 32"/>
          <p:cNvSpPr txBox="1">
            <a:spLocks noChangeArrowheads="1"/>
          </p:cNvSpPr>
          <p:nvPr/>
        </p:nvSpPr>
        <p:spPr bwMode="auto">
          <a:xfrm>
            <a:off x="934244" y="4005263"/>
            <a:ext cx="5762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Edge</a:t>
            </a:r>
          </a:p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Switch1</a:t>
            </a:r>
          </a:p>
        </p:txBody>
      </p:sp>
      <p:sp>
        <p:nvSpPr>
          <p:cNvPr id="119" name="Textfeld 33"/>
          <p:cNvSpPr txBox="1">
            <a:spLocks noChangeArrowheads="1"/>
          </p:cNvSpPr>
          <p:nvPr/>
        </p:nvSpPr>
        <p:spPr bwMode="auto">
          <a:xfrm>
            <a:off x="356394" y="4437063"/>
            <a:ext cx="93503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WAN Accelerator</a:t>
            </a:r>
          </a:p>
        </p:txBody>
      </p:sp>
      <p:sp>
        <p:nvSpPr>
          <p:cNvPr id="120" name="Textfeld 34"/>
          <p:cNvSpPr txBox="1">
            <a:spLocks noChangeArrowheads="1"/>
          </p:cNvSpPr>
          <p:nvPr/>
        </p:nvSpPr>
        <p:spPr bwMode="auto">
          <a:xfrm>
            <a:off x="1870869" y="4289425"/>
            <a:ext cx="5762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WAN</a:t>
            </a:r>
          </a:p>
        </p:txBody>
      </p:sp>
      <p:sp>
        <p:nvSpPr>
          <p:cNvPr id="121" name="Textfeld 35"/>
          <p:cNvSpPr txBox="1">
            <a:spLocks noChangeArrowheads="1"/>
          </p:cNvSpPr>
          <p:nvPr/>
        </p:nvSpPr>
        <p:spPr bwMode="auto">
          <a:xfrm>
            <a:off x="2591594" y="4005263"/>
            <a:ext cx="93503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Router R1</a:t>
            </a:r>
          </a:p>
        </p:txBody>
      </p:sp>
      <p:sp>
        <p:nvSpPr>
          <p:cNvPr id="122" name="Textfeld 36"/>
          <p:cNvSpPr txBox="1">
            <a:spLocks noChangeArrowheads="1"/>
          </p:cNvSpPr>
          <p:nvPr/>
        </p:nvSpPr>
        <p:spPr bwMode="auto">
          <a:xfrm>
            <a:off x="2302669" y="3213100"/>
            <a:ext cx="9366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Router R2</a:t>
            </a:r>
          </a:p>
        </p:txBody>
      </p:sp>
      <p:sp>
        <p:nvSpPr>
          <p:cNvPr id="123" name="Textfeld 37"/>
          <p:cNvSpPr txBox="1">
            <a:spLocks noChangeArrowheads="1"/>
          </p:cNvSpPr>
          <p:nvPr/>
        </p:nvSpPr>
        <p:spPr bwMode="auto">
          <a:xfrm>
            <a:off x="573881" y="3284538"/>
            <a:ext cx="9366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SonicWall</a:t>
            </a:r>
          </a:p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NSA220 &amp; VPN-1 start here </a:t>
            </a:r>
          </a:p>
        </p:txBody>
      </p:sp>
      <p:sp>
        <p:nvSpPr>
          <p:cNvPr id="124" name="Ecken des Rechtecks auf der gleichen Seite abrunden 38"/>
          <p:cNvSpPr/>
          <p:nvPr/>
        </p:nvSpPr>
        <p:spPr bwMode="auto">
          <a:xfrm>
            <a:off x="465931" y="2636838"/>
            <a:ext cx="3492500" cy="3887787"/>
          </a:xfrm>
          <a:prstGeom prst="round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cxnSp>
        <p:nvCxnSpPr>
          <p:cNvPr id="125" name="Gerade Verbindung 39"/>
          <p:cNvCxnSpPr>
            <a:cxnSpLocks noChangeShapeType="1"/>
          </p:cNvCxnSpPr>
          <p:nvPr/>
        </p:nvCxnSpPr>
        <p:spPr bwMode="auto">
          <a:xfrm>
            <a:off x="465931" y="3141663"/>
            <a:ext cx="34925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" name="Gewinkelte Verbindung 14335"/>
          <p:cNvCxnSpPr>
            <a:cxnSpLocks noChangeShapeType="1"/>
            <a:stCxn id="139" idx="2"/>
            <a:endCxn id="65" idx="1"/>
          </p:cNvCxnSpPr>
          <p:nvPr/>
        </p:nvCxnSpPr>
        <p:spPr bwMode="auto">
          <a:xfrm rot="16200000" flipH="1">
            <a:off x="2288382" y="5216525"/>
            <a:ext cx="811212" cy="655637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Gewinkelte Verbindung 14340"/>
          <p:cNvCxnSpPr>
            <a:cxnSpLocks noChangeShapeType="1"/>
            <a:stCxn id="139" idx="2"/>
            <a:endCxn id="64" idx="1"/>
          </p:cNvCxnSpPr>
          <p:nvPr/>
        </p:nvCxnSpPr>
        <p:spPr bwMode="auto">
          <a:xfrm rot="16200000" flipH="1">
            <a:off x="2505075" y="4999832"/>
            <a:ext cx="450850" cy="728662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Gewinkelte Verbindung 14342"/>
          <p:cNvCxnSpPr>
            <a:cxnSpLocks noChangeShapeType="1"/>
            <a:endCxn id="66" idx="2"/>
          </p:cNvCxnSpPr>
          <p:nvPr/>
        </p:nvCxnSpPr>
        <p:spPr bwMode="auto">
          <a:xfrm flipV="1">
            <a:off x="1294606" y="5138738"/>
            <a:ext cx="422275" cy="377825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Gewinkelte Verbindung 14346"/>
          <p:cNvCxnSpPr>
            <a:cxnSpLocks noChangeShapeType="1"/>
            <a:endCxn id="141" idx="2"/>
          </p:cNvCxnSpPr>
          <p:nvPr/>
        </p:nvCxnSpPr>
        <p:spPr bwMode="auto">
          <a:xfrm rot="16200000" flipV="1">
            <a:off x="1366044" y="3860800"/>
            <a:ext cx="504825" cy="730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Gewinkelte Verbindung 14352"/>
          <p:cNvCxnSpPr>
            <a:cxnSpLocks noChangeShapeType="1"/>
            <a:endCxn id="66" idx="1"/>
          </p:cNvCxnSpPr>
          <p:nvPr/>
        </p:nvCxnSpPr>
        <p:spPr bwMode="auto">
          <a:xfrm rot="5400000">
            <a:off x="1443038" y="4791869"/>
            <a:ext cx="350837" cy="73025"/>
          </a:xfrm>
          <a:prstGeom prst="bentConnector4">
            <a:avLst>
              <a:gd name="adj1" fmla="val 30787"/>
              <a:gd name="adj2" fmla="val 41746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Textfeld 65"/>
          <p:cNvSpPr txBox="1">
            <a:spLocks noChangeArrowheads="1"/>
          </p:cNvSpPr>
          <p:nvPr/>
        </p:nvSpPr>
        <p:spPr bwMode="auto">
          <a:xfrm>
            <a:off x="3021806" y="6321425"/>
            <a:ext cx="10810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ELCB&amp;CCU</a:t>
            </a:r>
          </a:p>
        </p:txBody>
      </p:sp>
      <p:sp>
        <p:nvSpPr>
          <p:cNvPr id="132" name="Textfeld 66"/>
          <p:cNvSpPr txBox="1">
            <a:spLocks noChangeArrowheads="1"/>
          </p:cNvSpPr>
          <p:nvPr/>
        </p:nvSpPr>
        <p:spPr bwMode="auto">
          <a:xfrm>
            <a:off x="2950369" y="5949950"/>
            <a:ext cx="9366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PC- 1</a:t>
            </a:r>
          </a:p>
        </p:txBody>
      </p:sp>
      <p:sp>
        <p:nvSpPr>
          <p:cNvPr id="133" name="Rechteck 14357"/>
          <p:cNvSpPr>
            <a:spLocks noChangeArrowheads="1"/>
          </p:cNvSpPr>
          <p:nvPr/>
        </p:nvSpPr>
        <p:spPr bwMode="auto">
          <a:xfrm>
            <a:off x="2158206" y="6165850"/>
            <a:ext cx="288925" cy="142875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endParaRPr lang="de-DE" altLang="ko-KR"/>
          </a:p>
        </p:txBody>
      </p:sp>
      <p:cxnSp>
        <p:nvCxnSpPr>
          <p:cNvPr id="134" name="Gekrümmte Verbindung 14363"/>
          <p:cNvCxnSpPr>
            <a:cxnSpLocks noChangeShapeType="1"/>
            <a:stCxn id="133" idx="3"/>
          </p:cNvCxnSpPr>
          <p:nvPr/>
        </p:nvCxnSpPr>
        <p:spPr bwMode="auto">
          <a:xfrm>
            <a:off x="2447131" y="6237288"/>
            <a:ext cx="792163" cy="1889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Gewitterblitz 89"/>
          <p:cNvSpPr/>
          <p:nvPr/>
        </p:nvSpPr>
        <p:spPr bwMode="auto">
          <a:xfrm rot="5999631">
            <a:off x="3623469" y="3927475"/>
            <a:ext cx="279400" cy="869950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sp>
        <p:nvSpPr>
          <p:cNvPr id="136" name="Rechteck 183"/>
          <p:cNvSpPr>
            <a:spLocks noChangeArrowheads="1"/>
          </p:cNvSpPr>
          <p:nvPr/>
        </p:nvSpPr>
        <p:spPr bwMode="auto">
          <a:xfrm>
            <a:off x="2231231" y="6237288"/>
            <a:ext cx="46038" cy="460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endParaRPr lang="de-DE" altLang="ko-KR"/>
          </a:p>
        </p:txBody>
      </p:sp>
      <p:sp>
        <p:nvSpPr>
          <p:cNvPr id="137" name="Rechteck 224"/>
          <p:cNvSpPr>
            <a:spLocks noChangeArrowheads="1"/>
          </p:cNvSpPr>
          <p:nvPr/>
        </p:nvSpPr>
        <p:spPr bwMode="auto">
          <a:xfrm>
            <a:off x="2329656" y="6237288"/>
            <a:ext cx="44450" cy="460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endParaRPr lang="de-DE" altLang="ko-KR"/>
          </a:p>
        </p:txBody>
      </p:sp>
      <p:cxnSp>
        <p:nvCxnSpPr>
          <p:cNvPr id="138" name="Gewinkelte Verbindung 227"/>
          <p:cNvCxnSpPr>
            <a:cxnSpLocks noChangeShapeType="1"/>
            <a:endCxn id="63" idx="1"/>
          </p:cNvCxnSpPr>
          <p:nvPr/>
        </p:nvCxnSpPr>
        <p:spPr bwMode="auto">
          <a:xfrm>
            <a:off x="2374106" y="5013325"/>
            <a:ext cx="1152525" cy="792163"/>
          </a:xfrm>
          <a:prstGeom prst="bentConnector3">
            <a:avLst>
              <a:gd name="adj1" fmla="val -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9" name="Picture 20" descr="C:\Users\ecoffey\AppData\Local\Temp\Rar$DRa0.608\30080_Device_switch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1" y="4868863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0" name="Gewinkelte Verbindung 239"/>
          <p:cNvCxnSpPr>
            <a:cxnSpLocks noChangeShapeType="1"/>
            <a:stCxn id="141" idx="0"/>
          </p:cNvCxnSpPr>
          <p:nvPr/>
        </p:nvCxnSpPr>
        <p:spPr bwMode="auto">
          <a:xfrm rot="16200000" flipH="1">
            <a:off x="2266950" y="2672557"/>
            <a:ext cx="71437" cy="1441450"/>
          </a:xfrm>
          <a:prstGeom prst="bentConnector4">
            <a:avLst>
              <a:gd name="adj1" fmla="val 250148"/>
              <a:gd name="adj2" fmla="val 55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1" name="Picture 20" descr="C:\Users\ecoffey\AppData\Local\Temp\Rar$DRa0.295\30029_Device_firewall_unknown_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69" y="3357563"/>
            <a:ext cx="2873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2" name="Gewinkelte Verbindung 14344"/>
          <p:cNvCxnSpPr>
            <a:cxnSpLocks noChangeShapeType="1"/>
            <a:stCxn id="145" idx="3"/>
            <a:endCxn id="61" idx="1"/>
          </p:cNvCxnSpPr>
          <p:nvPr/>
        </p:nvCxnSpPr>
        <p:spPr bwMode="auto">
          <a:xfrm flipV="1">
            <a:off x="1780381" y="3897313"/>
            <a:ext cx="1098550" cy="2428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Gewinkelte Verbindung 247"/>
          <p:cNvCxnSpPr>
            <a:cxnSpLocks noChangeShapeType="1"/>
            <a:stCxn id="66" idx="3"/>
          </p:cNvCxnSpPr>
          <p:nvPr/>
        </p:nvCxnSpPr>
        <p:spPr bwMode="auto">
          <a:xfrm flipV="1">
            <a:off x="1851819" y="4652963"/>
            <a:ext cx="90487" cy="350837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Gewinkelte Verbindung 253"/>
          <p:cNvCxnSpPr>
            <a:cxnSpLocks noChangeShapeType="1"/>
          </p:cNvCxnSpPr>
          <p:nvPr/>
        </p:nvCxnSpPr>
        <p:spPr bwMode="auto">
          <a:xfrm rot="16200000" flipV="1">
            <a:off x="1654969" y="4149725"/>
            <a:ext cx="287338" cy="2873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5" name="Picture 20" descr="C:\Users\ecoffey\AppData\Local\Temp\Rar$DRa0.608\30080_Device_switch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506" y="4005263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Wolke 3"/>
          <p:cNvSpPr/>
          <p:nvPr/>
        </p:nvSpPr>
        <p:spPr bwMode="auto">
          <a:xfrm>
            <a:off x="4136764" y="3969382"/>
            <a:ext cx="1284288" cy="504825"/>
          </a:xfrm>
          <a:prstGeom prst="cloud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 dirty="0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pic>
        <p:nvPicPr>
          <p:cNvPr id="147" name="Bild 19" descr="towe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52" y="3609020"/>
            <a:ext cx="2873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" name="Gewitterblitz 83"/>
          <p:cNvSpPr/>
          <p:nvPr/>
        </p:nvSpPr>
        <p:spPr bwMode="auto">
          <a:xfrm rot="16200000">
            <a:off x="5689897" y="3267075"/>
            <a:ext cx="254000" cy="1152525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sp>
        <p:nvSpPr>
          <p:cNvPr id="149" name="Gewitterblitz 87"/>
          <p:cNvSpPr/>
          <p:nvPr/>
        </p:nvSpPr>
        <p:spPr bwMode="auto">
          <a:xfrm rot="19138696">
            <a:off x="5422900" y="4235450"/>
            <a:ext cx="254000" cy="1150938"/>
          </a:xfrm>
          <a:prstGeom prst="lightningBolt">
            <a:avLst/>
          </a:prstGeom>
          <a:solidFill>
            <a:srgbClr val="FFFF00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sp>
        <p:nvSpPr>
          <p:cNvPr id="150" name="Textfeld 93"/>
          <p:cNvSpPr txBox="1">
            <a:spLocks noChangeArrowheads="1"/>
          </p:cNvSpPr>
          <p:nvPr/>
        </p:nvSpPr>
        <p:spPr bwMode="auto">
          <a:xfrm rot="1308686">
            <a:off x="4724511" y="4979193"/>
            <a:ext cx="935038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 dirty="0">
                <a:latin typeface="Helvetica" panose="020B0604020202020204" pitchFamily="34" charset="0"/>
              </a:rPr>
              <a:t>Running managed VPN by Telefom at Intranet</a:t>
            </a:r>
          </a:p>
        </p:txBody>
      </p:sp>
      <p:sp>
        <p:nvSpPr>
          <p:cNvPr id="151" name="Ecken des Rechtecks auf der gleichen Seite abrunden 95"/>
          <p:cNvSpPr/>
          <p:nvPr/>
        </p:nvSpPr>
        <p:spPr bwMode="auto">
          <a:xfrm>
            <a:off x="6516688" y="2924175"/>
            <a:ext cx="2159000" cy="1441450"/>
          </a:xfrm>
          <a:prstGeom prst="round2Same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de-DE">
              <a:latin typeface="Gill Sans" charset="0"/>
              <a:ea typeface="MS PGothic" charset="0"/>
              <a:cs typeface="MS PGothic" charset="0"/>
              <a:sym typeface="Gill Sans" charset="0"/>
            </a:endParaRPr>
          </a:p>
        </p:txBody>
      </p:sp>
      <p:cxnSp>
        <p:nvCxnSpPr>
          <p:cNvPr id="152" name="Gerade Verbindung 96"/>
          <p:cNvCxnSpPr>
            <a:cxnSpLocks noChangeShapeType="1"/>
          </p:cNvCxnSpPr>
          <p:nvPr/>
        </p:nvCxnSpPr>
        <p:spPr bwMode="auto">
          <a:xfrm>
            <a:off x="6516688" y="3213100"/>
            <a:ext cx="2159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" name="Textfeld 97"/>
          <p:cNvSpPr txBox="1">
            <a:spLocks noChangeArrowheads="1"/>
          </p:cNvSpPr>
          <p:nvPr/>
        </p:nvSpPr>
        <p:spPr bwMode="auto">
          <a:xfrm>
            <a:off x="5410200" y="2924175"/>
            <a:ext cx="42021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/>
            <a:r>
              <a:rPr lang="de-DE" altLang="ko-KR" sz="1200" b="1" dirty="0">
                <a:latin typeface="Helvetica Neue" charset="0"/>
              </a:rPr>
              <a:t>TP Blk </a:t>
            </a:r>
            <a:r>
              <a:rPr lang="de-DE" altLang="ko-KR" sz="1200" b="1" dirty="0" smtClean="0">
                <a:latin typeface="Helvetica Neue" charset="0"/>
              </a:rPr>
              <a:t>701 ~ 715</a:t>
            </a:r>
            <a:endParaRPr lang="de-DE" altLang="ko-KR" sz="1200" b="1" dirty="0">
              <a:latin typeface="Helvetica Neue" charset="0"/>
            </a:endParaRPr>
          </a:p>
        </p:txBody>
      </p:sp>
      <p:sp>
        <p:nvSpPr>
          <p:cNvPr id="154" name="Textfeld 118"/>
          <p:cNvSpPr txBox="1">
            <a:spLocks noChangeArrowheads="1"/>
          </p:cNvSpPr>
          <p:nvPr/>
        </p:nvSpPr>
        <p:spPr bwMode="auto">
          <a:xfrm>
            <a:off x="7596188" y="3284538"/>
            <a:ext cx="5762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Lift A</a:t>
            </a:r>
          </a:p>
        </p:txBody>
      </p:sp>
      <p:sp>
        <p:nvSpPr>
          <p:cNvPr id="155" name="Textfeld 123"/>
          <p:cNvSpPr txBox="1">
            <a:spLocks noChangeArrowheads="1"/>
          </p:cNvSpPr>
          <p:nvPr/>
        </p:nvSpPr>
        <p:spPr bwMode="auto">
          <a:xfrm>
            <a:off x="6732588" y="3860800"/>
            <a:ext cx="5762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30m</a:t>
            </a:r>
          </a:p>
        </p:txBody>
      </p:sp>
      <p:sp>
        <p:nvSpPr>
          <p:cNvPr id="156" name="Textfeld 125"/>
          <p:cNvSpPr txBox="1">
            <a:spLocks noChangeArrowheads="1"/>
          </p:cNvSpPr>
          <p:nvPr/>
        </p:nvSpPr>
        <p:spPr bwMode="auto">
          <a:xfrm>
            <a:off x="5940425" y="3357563"/>
            <a:ext cx="5762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3G / Wifi</a:t>
            </a:r>
          </a:p>
        </p:txBody>
      </p:sp>
      <p:sp>
        <p:nvSpPr>
          <p:cNvPr id="157" name="Rechteck 57"/>
          <p:cNvSpPr>
            <a:spLocks noChangeArrowheads="1"/>
          </p:cNvSpPr>
          <p:nvPr/>
        </p:nvSpPr>
        <p:spPr bwMode="auto">
          <a:xfrm>
            <a:off x="7740650" y="3500438"/>
            <a:ext cx="287338" cy="1444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endParaRPr lang="de-DE" altLang="ko-KR"/>
          </a:p>
        </p:txBody>
      </p:sp>
      <p:cxnSp>
        <p:nvCxnSpPr>
          <p:cNvPr id="158" name="Gerade Verbindung 59"/>
          <p:cNvCxnSpPr>
            <a:cxnSpLocks noChangeShapeType="1"/>
          </p:cNvCxnSpPr>
          <p:nvPr/>
        </p:nvCxnSpPr>
        <p:spPr bwMode="auto">
          <a:xfrm>
            <a:off x="7812088" y="3644900"/>
            <a:ext cx="1444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9" name="Textfeld 129"/>
          <p:cNvSpPr txBox="1">
            <a:spLocks noChangeArrowheads="1"/>
          </p:cNvSpPr>
          <p:nvPr/>
        </p:nvSpPr>
        <p:spPr bwMode="auto">
          <a:xfrm>
            <a:off x="7667625" y="3500438"/>
            <a:ext cx="360363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ko-KR" sz="600" b="1">
                <a:latin typeface="Helvetica Neue" charset="0"/>
              </a:rPr>
              <a:t>TV1</a:t>
            </a:r>
          </a:p>
        </p:txBody>
      </p:sp>
      <p:cxnSp>
        <p:nvCxnSpPr>
          <p:cNvPr id="160" name="Gewinkelte Verbindung 140"/>
          <p:cNvCxnSpPr>
            <a:cxnSpLocks noChangeShapeType="1"/>
            <a:stCxn id="168" idx="0"/>
            <a:endCxn id="195" idx="1"/>
          </p:cNvCxnSpPr>
          <p:nvPr/>
        </p:nvCxnSpPr>
        <p:spPr bwMode="auto">
          <a:xfrm rot="16200000" flipH="1">
            <a:off x="6682582" y="5242718"/>
            <a:ext cx="711200" cy="684213"/>
          </a:xfrm>
          <a:prstGeom prst="bentConnector4">
            <a:avLst>
              <a:gd name="adj1" fmla="val 1472"/>
              <a:gd name="adj2" fmla="val 91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Gewinkelte Verbindung 141"/>
          <p:cNvCxnSpPr>
            <a:cxnSpLocks noChangeShapeType="1"/>
            <a:stCxn id="174" idx="2"/>
            <a:endCxn id="195" idx="3"/>
          </p:cNvCxnSpPr>
          <p:nvPr/>
        </p:nvCxnSpPr>
        <p:spPr bwMode="auto">
          <a:xfrm rot="5400000">
            <a:off x="7693820" y="5282406"/>
            <a:ext cx="614362" cy="701675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Gewinkelte Verbindung 142"/>
          <p:cNvCxnSpPr>
            <a:cxnSpLocks noChangeShapeType="1"/>
            <a:stCxn id="171" idx="2"/>
          </p:cNvCxnSpPr>
          <p:nvPr/>
        </p:nvCxnSpPr>
        <p:spPr bwMode="auto">
          <a:xfrm rot="16200000" flipH="1">
            <a:off x="7289800" y="5715001"/>
            <a:ext cx="433387" cy="365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3" name="Textfeld 143"/>
          <p:cNvSpPr txBox="1">
            <a:spLocks noChangeArrowheads="1"/>
          </p:cNvSpPr>
          <p:nvPr/>
        </p:nvSpPr>
        <p:spPr bwMode="auto">
          <a:xfrm>
            <a:off x="6443663" y="5021263"/>
            <a:ext cx="5762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Lift A</a:t>
            </a:r>
          </a:p>
        </p:txBody>
      </p:sp>
      <p:sp>
        <p:nvSpPr>
          <p:cNvPr id="164" name="Textfeld 144"/>
          <p:cNvSpPr txBox="1">
            <a:spLocks noChangeArrowheads="1"/>
          </p:cNvSpPr>
          <p:nvPr/>
        </p:nvSpPr>
        <p:spPr bwMode="auto">
          <a:xfrm>
            <a:off x="7235825" y="5165725"/>
            <a:ext cx="5762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Lift B </a:t>
            </a:r>
          </a:p>
        </p:txBody>
      </p:sp>
      <p:sp>
        <p:nvSpPr>
          <p:cNvPr id="165" name="Textfeld 145"/>
          <p:cNvSpPr txBox="1">
            <a:spLocks noChangeArrowheads="1"/>
          </p:cNvSpPr>
          <p:nvPr/>
        </p:nvSpPr>
        <p:spPr bwMode="auto">
          <a:xfrm>
            <a:off x="8101013" y="4932363"/>
            <a:ext cx="574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Lift C</a:t>
            </a:r>
          </a:p>
        </p:txBody>
      </p:sp>
      <p:sp>
        <p:nvSpPr>
          <p:cNvPr id="166" name="Rechteck 146"/>
          <p:cNvSpPr>
            <a:spLocks noChangeArrowheads="1"/>
          </p:cNvSpPr>
          <p:nvPr/>
        </p:nvSpPr>
        <p:spPr bwMode="auto">
          <a:xfrm>
            <a:off x="6588125" y="5229225"/>
            <a:ext cx="287338" cy="14446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endParaRPr lang="de-DE" altLang="ko-KR"/>
          </a:p>
        </p:txBody>
      </p:sp>
      <p:cxnSp>
        <p:nvCxnSpPr>
          <p:cNvPr id="167" name="Gerade Verbindung 147"/>
          <p:cNvCxnSpPr>
            <a:cxnSpLocks noChangeShapeType="1"/>
          </p:cNvCxnSpPr>
          <p:nvPr/>
        </p:nvCxnSpPr>
        <p:spPr bwMode="auto">
          <a:xfrm>
            <a:off x="6659563" y="5373688"/>
            <a:ext cx="1444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Textfeld 148"/>
          <p:cNvSpPr txBox="1">
            <a:spLocks noChangeArrowheads="1"/>
          </p:cNvSpPr>
          <p:nvPr/>
        </p:nvSpPr>
        <p:spPr bwMode="auto">
          <a:xfrm>
            <a:off x="6516688" y="5229225"/>
            <a:ext cx="3587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ko-KR" sz="600" b="1">
                <a:latin typeface="Helvetica Neue" charset="0"/>
              </a:rPr>
              <a:t>TV1</a:t>
            </a:r>
          </a:p>
        </p:txBody>
      </p:sp>
      <p:sp>
        <p:nvSpPr>
          <p:cNvPr id="169" name="Rechteck 149"/>
          <p:cNvSpPr>
            <a:spLocks noChangeArrowheads="1"/>
          </p:cNvSpPr>
          <p:nvPr/>
        </p:nvSpPr>
        <p:spPr bwMode="auto">
          <a:xfrm>
            <a:off x="7380288" y="5373688"/>
            <a:ext cx="287337" cy="14287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endParaRPr lang="de-DE" altLang="ko-KR"/>
          </a:p>
        </p:txBody>
      </p:sp>
      <p:cxnSp>
        <p:nvCxnSpPr>
          <p:cNvPr id="170" name="Gerade Verbindung 150"/>
          <p:cNvCxnSpPr>
            <a:cxnSpLocks noChangeShapeType="1"/>
          </p:cNvCxnSpPr>
          <p:nvPr/>
        </p:nvCxnSpPr>
        <p:spPr bwMode="auto">
          <a:xfrm>
            <a:off x="7451725" y="5516563"/>
            <a:ext cx="1444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1" name="Textfeld 151"/>
          <p:cNvSpPr txBox="1">
            <a:spLocks noChangeArrowheads="1"/>
          </p:cNvSpPr>
          <p:nvPr/>
        </p:nvSpPr>
        <p:spPr bwMode="auto">
          <a:xfrm>
            <a:off x="7308850" y="5348288"/>
            <a:ext cx="358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ko-KR" sz="600" b="1">
                <a:latin typeface="Helvetica Neue" charset="0"/>
              </a:rPr>
              <a:t>TV2</a:t>
            </a:r>
          </a:p>
        </p:txBody>
      </p:sp>
      <p:sp>
        <p:nvSpPr>
          <p:cNvPr id="172" name="Rechteck 152"/>
          <p:cNvSpPr>
            <a:spLocks noChangeArrowheads="1"/>
          </p:cNvSpPr>
          <p:nvPr/>
        </p:nvSpPr>
        <p:spPr bwMode="auto">
          <a:xfrm>
            <a:off x="8243888" y="5148263"/>
            <a:ext cx="288925" cy="144462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 eaLnBrk="1" hangingPunct="1"/>
            <a:endParaRPr lang="de-DE" altLang="ko-KR"/>
          </a:p>
        </p:txBody>
      </p:sp>
      <p:cxnSp>
        <p:nvCxnSpPr>
          <p:cNvPr id="173" name="Gerade Verbindung 153"/>
          <p:cNvCxnSpPr>
            <a:cxnSpLocks noChangeShapeType="1"/>
          </p:cNvCxnSpPr>
          <p:nvPr/>
        </p:nvCxnSpPr>
        <p:spPr bwMode="auto">
          <a:xfrm>
            <a:off x="8316913" y="5292725"/>
            <a:ext cx="142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" name="Textfeld 154"/>
          <p:cNvSpPr txBox="1">
            <a:spLocks noChangeArrowheads="1"/>
          </p:cNvSpPr>
          <p:nvPr/>
        </p:nvSpPr>
        <p:spPr bwMode="auto">
          <a:xfrm>
            <a:off x="8172450" y="5157788"/>
            <a:ext cx="3603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de-DE" altLang="ko-KR" sz="600" b="1">
                <a:latin typeface="Helvetica Neue" charset="0"/>
              </a:rPr>
              <a:t>TV3</a:t>
            </a:r>
          </a:p>
        </p:txBody>
      </p:sp>
      <p:pic>
        <p:nvPicPr>
          <p:cNvPr id="175" name="Bild 155" descr="unnamed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00438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Textfeld 158"/>
          <p:cNvSpPr txBox="1">
            <a:spLocks noChangeArrowheads="1"/>
          </p:cNvSpPr>
          <p:nvPr/>
        </p:nvSpPr>
        <p:spPr bwMode="auto">
          <a:xfrm>
            <a:off x="6804025" y="6237288"/>
            <a:ext cx="5762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30m</a:t>
            </a:r>
          </a:p>
        </p:txBody>
      </p:sp>
      <p:sp>
        <p:nvSpPr>
          <p:cNvPr id="177" name="Textfeld 159"/>
          <p:cNvSpPr txBox="1">
            <a:spLocks noChangeArrowheads="1"/>
          </p:cNvSpPr>
          <p:nvPr/>
        </p:nvSpPr>
        <p:spPr bwMode="auto">
          <a:xfrm>
            <a:off x="6372225" y="5876925"/>
            <a:ext cx="5762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90m</a:t>
            </a:r>
          </a:p>
        </p:txBody>
      </p:sp>
      <p:sp>
        <p:nvSpPr>
          <p:cNvPr id="178" name="Textfeld 160"/>
          <p:cNvSpPr txBox="1">
            <a:spLocks noChangeArrowheads="1"/>
          </p:cNvSpPr>
          <p:nvPr/>
        </p:nvSpPr>
        <p:spPr bwMode="auto">
          <a:xfrm>
            <a:off x="8243888" y="5884863"/>
            <a:ext cx="431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90m</a:t>
            </a:r>
          </a:p>
        </p:txBody>
      </p:sp>
      <p:sp>
        <p:nvSpPr>
          <p:cNvPr id="179" name="Textfeld 161"/>
          <p:cNvSpPr txBox="1">
            <a:spLocks noChangeArrowheads="1"/>
          </p:cNvSpPr>
          <p:nvPr/>
        </p:nvSpPr>
        <p:spPr bwMode="auto">
          <a:xfrm>
            <a:off x="5724525" y="5300663"/>
            <a:ext cx="576263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3G/WiFi</a:t>
            </a:r>
          </a:p>
        </p:txBody>
      </p:sp>
      <p:sp>
        <p:nvSpPr>
          <p:cNvPr id="180" name="Textfeld 162"/>
          <p:cNvSpPr txBox="1">
            <a:spLocks noChangeArrowheads="1"/>
          </p:cNvSpPr>
          <p:nvPr/>
        </p:nvSpPr>
        <p:spPr bwMode="auto">
          <a:xfrm>
            <a:off x="8459788" y="4941888"/>
            <a:ext cx="576262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Cam C</a:t>
            </a:r>
          </a:p>
        </p:txBody>
      </p:sp>
      <p:sp>
        <p:nvSpPr>
          <p:cNvPr id="181" name="Textfeld 163"/>
          <p:cNvSpPr txBox="1">
            <a:spLocks noChangeArrowheads="1"/>
          </p:cNvSpPr>
          <p:nvPr/>
        </p:nvSpPr>
        <p:spPr bwMode="auto">
          <a:xfrm>
            <a:off x="7308850" y="4868863"/>
            <a:ext cx="5762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Cam B</a:t>
            </a:r>
          </a:p>
        </p:txBody>
      </p:sp>
      <p:sp>
        <p:nvSpPr>
          <p:cNvPr id="182" name="Textfeld 164"/>
          <p:cNvSpPr txBox="1">
            <a:spLocks noChangeArrowheads="1"/>
          </p:cNvSpPr>
          <p:nvPr/>
        </p:nvSpPr>
        <p:spPr bwMode="auto">
          <a:xfrm>
            <a:off x="6084888" y="4868863"/>
            <a:ext cx="5746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>
                <a:latin typeface="Helvetica" panose="020B0604020202020204" pitchFamily="34" charset="0"/>
              </a:rPr>
              <a:t>Cam A</a:t>
            </a:r>
          </a:p>
        </p:txBody>
      </p:sp>
      <p:pic>
        <p:nvPicPr>
          <p:cNvPr id="183" name="Bild 60" descr="MiLe69gia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941888"/>
            <a:ext cx="2889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Bild 166" descr="MiLe69gia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5076825"/>
            <a:ext cx="288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Bild 167" descr="MiLe69gia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13325"/>
            <a:ext cx="288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Bild 169" descr="MiLe69gia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357563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Bild 175" descr="Server B-Series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21388"/>
            <a:ext cx="2889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8" name="Gewinkelte Verbindung 71"/>
          <p:cNvCxnSpPr>
            <a:cxnSpLocks noChangeShapeType="1"/>
            <a:endCxn id="157" idx="2"/>
          </p:cNvCxnSpPr>
          <p:nvPr/>
        </p:nvCxnSpPr>
        <p:spPr bwMode="auto">
          <a:xfrm flipV="1">
            <a:off x="6516688" y="3644900"/>
            <a:ext cx="1368425" cy="4318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9" name="Gewinkelte Verbindung 75"/>
          <p:cNvCxnSpPr>
            <a:cxnSpLocks noChangeShapeType="1"/>
            <a:stCxn id="179" idx="2"/>
            <a:endCxn id="187" idx="2"/>
          </p:cNvCxnSpPr>
          <p:nvPr/>
        </p:nvCxnSpPr>
        <p:spPr bwMode="auto">
          <a:xfrm rot="16200000" flipH="1">
            <a:off x="6630194" y="5028406"/>
            <a:ext cx="565150" cy="1798638"/>
          </a:xfrm>
          <a:prstGeom prst="bentConnector3">
            <a:avLst>
              <a:gd name="adj1" fmla="val 140412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0" name="Gewinkelte Verbindung 98"/>
          <p:cNvCxnSpPr>
            <a:cxnSpLocks noChangeShapeType="1"/>
            <a:stCxn id="187" idx="1"/>
            <a:endCxn id="195" idx="2"/>
          </p:cNvCxnSpPr>
          <p:nvPr/>
        </p:nvCxnSpPr>
        <p:spPr bwMode="auto">
          <a:xfrm rot="10800000">
            <a:off x="7515225" y="6075363"/>
            <a:ext cx="152400" cy="41275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1" name="Bild 99" descr="21373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5516563"/>
            <a:ext cx="2492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Bild 188" descr="21373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516563"/>
            <a:ext cx="2508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Bild 189" descr="21373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516563"/>
            <a:ext cx="2508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Bild 176" descr="Server B-Series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933825"/>
            <a:ext cx="3968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20" descr="C:\Users\ecoffey\AppData\Local\Temp\Rar$DRa0.608\30080_Device_switch_unknown_6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05488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Bild 157" descr="unnamed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661025"/>
            <a:ext cx="215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" name="Textfeld 4"/>
          <p:cNvSpPr txBox="1">
            <a:spLocks noChangeArrowheads="1"/>
          </p:cNvSpPr>
          <p:nvPr/>
        </p:nvSpPr>
        <p:spPr bwMode="auto">
          <a:xfrm>
            <a:off x="4019466" y="4076700"/>
            <a:ext cx="1512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/>
            <a:r>
              <a:rPr lang="de-DE" altLang="ko-KR" sz="1000" b="1" dirty="0">
                <a:latin typeface="Helvetica Neue" charset="0"/>
              </a:rPr>
              <a:t>Internet</a:t>
            </a:r>
          </a:p>
        </p:txBody>
      </p:sp>
      <p:sp>
        <p:nvSpPr>
          <p:cNvPr id="198" name="Textfeld 84"/>
          <p:cNvSpPr txBox="1">
            <a:spLocks noChangeArrowheads="1"/>
          </p:cNvSpPr>
          <p:nvPr/>
        </p:nvSpPr>
        <p:spPr bwMode="auto">
          <a:xfrm>
            <a:off x="3983273" y="3429000"/>
            <a:ext cx="93503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de-DE" altLang="ko-KR" sz="900" dirty="0">
                <a:latin typeface="Helvetica" panose="020B0604020202020204" pitchFamily="34" charset="0"/>
              </a:rPr>
              <a:t>10MB intranet</a:t>
            </a:r>
          </a:p>
          <a:p>
            <a:pPr algn="ctr">
              <a:lnSpc>
                <a:spcPct val="90000"/>
              </a:lnSpc>
            </a:pPr>
            <a:r>
              <a:rPr lang="de-DE" altLang="ko-KR" sz="900" dirty="0">
                <a:latin typeface="Helvetica" panose="020B0604020202020204" pitchFamily="34" charset="0"/>
              </a:rPr>
              <a:t>connecttion</a:t>
            </a:r>
          </a:p>
        </p:txBody>
      </p:sp>
      <p:cxnSp>
        <p:nvCxnSpPr>
          <p:cNvPr id="199" name="Gekrümmte Verbindung 14366"/>
          <p:cNvCxnSpPr>
            <a:cxnSpLocks noChangeShapeType="1"/>
          </p:cNvCxnSpPr>
          <p:nvPr/>
        </p:nvCxnSpPr>
        <p:spPr bwMode="auto">
          <a:xfrm>
            <a:off x="3405423" y="4581525"/>
            <a:ext cx="2588184" cy="115808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0" name="Gerade Verbindung 62"/>
          <p:cNvCxnSpPr>
            <a:cxnSpLocks noChangeShapeType="1"/>
          </p:cNvCxnSpPr>
          <p:nvPr/>
        </p:nvCxnSpPr>
        <p:spPr bwMode="auto">
          <a:xfrm flipH="1" flipV="1">
            <a:off x="3910248" y="3573462"/>
            <a:ext cx="719138" cy="431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직사각형 4"/>
          <p:cNvSpPr/>
          <p:nvPr/>
        </p:nvSpPr>
        <p:spPr>
          <a:xfrm>
            <a:off x="7596188" y="3807509"/>
            <a:ext cx="719931" cy="497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8497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3188804" y="2204864"/>
            <a:ext cx="5868652" cy="3528392"/>
          </a:xfrm>
          <a:prstGeom prst="roundRect">
            <a:avLst>
              <a:gd name="adj" fmla="val 5644"/>
            </a:avLst>
          </a:prstGeom>
          <a:solidFill>
            <a:schemeClr val="tx1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3102376" y="2371138"/>
            <a:ext cx="5517508" cy="573436"/>
            <a:chOff x="3102376" y="2371138"/>
            <a:chExt cx="5517508" cy="573436"/>
          </a:xfrm>
        </p:grpSpPr>
        <p:sp>
          <p:nvSpPr>
            <p:cNvPr id="5" name="Title 3"/>
            <p:cNvSpPr txBox="1">
              <a:spLocks/>
            </p:cNvSpPr>
            <p:nvPr/>
          </p:nvSpPr>
          <p:spPr>
            <a:xfrm>
              <a:off x="4152376" y="2541864"/>
              <a:ext cx="4467508" cy="299506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b="0" cap="none" baseline="0">
                  <a:solidFill>
                    <a:schemeClr val="tx2"/>
                  </a:solidFill>
                  <a:latin typeface="Museo For Dell" pitchFamily="2" charset="0"/>
                  <a:ea typeface="맑은 고딕" pitchFamily="50" charset="-127"/>
                  <a:cs typeface="+mj-c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9pPr>
            </a:lstStyle>
            <a:p>
              <a:pPr>
                <a:lnSpc>
                  <a:spcPts val="2300"/>
                </a:lnSpc>
              </a:pPr>
              <a:r>
                <a:rPr lang="en-US" altLang="ko-KR" sz="2800" b="1" kern="0" spc="-100" dirty="0" smtClean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78000">
                        <a:schemeClr val="bg1">
                          <a:lumMod val="50000"/>
                        </a:schemeClr>
                      </a:gs>
                    </a:gsLst>
                    <a:lin ang="10800000" scaled="1"/>
                  </a:gradFill>
                  <a:latin typeface="맑은 고딕" pitchFamily="50" charset="-127"/>
                </a:rPr>
                <a:t>WAN </a:t>
              </a:r>
              <a:r>
                <a:rPr lang="ko-KR" altLang="en-US" sz="2800" b="1" kern="0" spc="-100" smtClean="0">
                  <a:gradFill>
                    <a:gsLst>
                      <a:gs pos="0">
                        <a:schemeClr val="bg1">
                          <a:lumMod val="50000"/>
                        </a:schemeClr>
                      </a:gs>
                      <a:gs pos="78000">
                        <a:schemeClr val="bg1">
                          <a:lumMod val="50000"/>
                        </a:schemeClr>
                      </a:gs>
                    </a:gsLst>
                    <a:lin ang="10800000" scaled="1"/>
                  </a:gradFill>
                  <a:latin typeface="맑은 고딕" pitchFamily="50" charset="-127"/>
                </a:rPr>
                <a:t>가속 기술 동향</a:t>
              </a:r>
              <a:endParaRPr lang="en-US" altLang="ko-KR" sz="2800" b="1" kern="0" spc="-1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78000">
                      <a:schemeClr val="bg1">
                        <a:lumMod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3459302" y="2371138"/>
              <a:ext cx="573436" cy="573436"/>
            </a:xfrm>
            <a:prstGeom prst="roundRect">
              <a:avLst>
                <a:gd name="adj" fmla="val 695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3102376" y="2427011"/>
              <a:ext cx="1266106" cy="498598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sp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000" b="0" cap="none" baseline="0">
                  <a:solidFill>
                    <a:schemeClr val="tx2"/>
                  </a:solidFill>
                  <a:latin typeface="Museo For Dell" pitchFamily="2" charset="0"/>
                  <a:ea typeface="맑은 고딕" pitchFamily="50" charset="-127"/>
                  <a:cs typeface="+mj-cs"/>
                </a:defRPr>
              </a:lvl1pPr>
              <a:lvl2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accent1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accent1"/>
                  </a:solidFill>
                  <a:latin typeface="Arial Black" pitchFamily="34" charset="0"/>
                </a:defRPr>
              </a:lvl9pPr>
            </a:lstStyle>
            <a:p>
              <a:pPr algn="ctr"/>
              <a:r>
                <a:rPr lang="en-US" altLang="ko-KR" sz="3600" b="1" kern="0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</a:rPr>
                <a:t>1</a:t>
              </a:r>
              <a:endParaRPr lang="en-US" altLang="ko-KR" sz="2400" b="1" kern="0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57964" y="3107060"/>
            <a:ext cx="4352153" cy="2067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1) </a:t>
            </a:r>
            <a:r>
              <a:rPr lang="ko-KR" altLang="en-US" sz="1700" b="1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솔루션 동향</a:t>
            </a:r>
          </a:p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sz="1700" b="1" dirty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) BMW Bandwidth Management</a:t>
            </a:r>
            <a:endParaRPr lang="en-US" altLang="ko-KR" sz="1700" b="1" dirty="0" smtClean="0">
              <a:gradFill>
                <a:gsLst>
                  <a:gs pos="0">
                    <a:schemeClr val="bg2">
                      <a:lumMod val="50000"/>
                      <a:lumOff val="50000"/>
                    </a:schemeClr>
                  </a:gs>
                  <a:gs pos="78000">
                    <a:schemeClr val="bg2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atin typeface="맑은 고딕" pitchFamily="50" charset="-127"/>
              <a:ea typeface="맑은 고딕" pitchFamily="50" charset="-127"/>
            </a:endParaRPr>
          </a:p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1700" b="1" dirty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) Reverse Proxy Technology &amp; </a:t>
            </a: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Caching</a:t>
            </a:r>
          </a:p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4) Load-Balancing  (ADC</a:t>
            </a: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en-US" altLang="ko-KR" sz="1700" b="1" dirty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) Caching &amp; Compression</a:t>
            </a:r>
            <a:endParaRPr lang="en-US" altLang="ko-KR" sz="1700" b="1" dirty="0" smtClean="0">
              <a:gradFill>
                <a:gsLst>
                  <a:gs pos="0">
                    <a:schemeClr val="bg2">
                      <a:lumMod val="50000"/>
                      <a:lumOff val="50000"/>
                    </a:schemeClr>
                  </a:gs>
                  <a:gs pos="78000">
                    <a:schemeClr val="bg2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atin typeface="맑은 고딕" pitchFamily="50" charset="-127"/>
              <a:ea typeface="맑은 고딕" pitchFamily="50" charset="-127"/>
            </a:endParaRPr>
          </a:p>
          <a:p>
            <a:pPr marL="0" lvl="1">
              <a:lnSpc>
                <a:spcPts val="1920"/>
              </a:lnSpc>
              <a:spcBef>
                <a:spcPts val="300"/>
              </a:spcBef>
              <a:spcAft>
                <a:spcPts val="500"/>
              </a:spcAft>
            </a:pPr>
            <a:r>
              <a:rPr lang="en-US" altLang="ko-KR" sz="1700" b="1" dirty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6) Optimized </a:t>
            </a:r>
            <a:r>
              <a:rPr lang="en-US" altLang="ko-KR" sz="1700" b="1" dirty="0" smtClean="0">
                <a:gradFill>
                  <a:gsLst>
                    <a:gs pos="0">
                      <a:schemeClr val="bg2">
                        <a:lumMod val="50000"/>
                        <a:lumOff val="50000"/>
                      </a:schemeClr>
                    </a:gs>
                    <a:gs pos="78000">
                      <a:schemeClr val="bg2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rPr>
              <a:t>TCP</a:t>
            </a:r>
            <a:endParaRPr lang="en-US" altLang="ko-KR" sz="1700" b="1" dirty="0">
              <a:gradFill>
                <a:gsLst>
                  <a:gs pos="0">
                    <a:schemeClr val="bg2">
                      <a:lumMod val="50000"/>
                      <a:lumOff val="50000"/>
                    </a:schemeClr>
                  </a:gs>
                  <a:gs pos="78000">
                    <a:schemeClr val="bg2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99231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4"/>
          <p:cNvSpPr txBox="1">
            <a:spLocks/>
          </p:cNvSpPr>
          <p:nvPr/>
        </p:nvSpPr>
        <p:spPr>
          <a:xfrm>
            <a:off x="4196916" y="4460862"/>
            <a:ext cx="2448272" cy="1527175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  <a:defRPr sz="2200">
                <a:solidFill>
                  <a:schemeClr val="bg2"/>
                </a:solidFill>
                <a:latin typeface="Museo Sans For Dell" pitchFamily="2" charset="0"/>
                <a:ea typeface="가는각진제목체" pitchFamily="18" charset="-127"/>
                <a:cs typeface="+mn-cs"/>
              </a:defRPr>
            </a:lvl1pPr>
            <a:lvl2pPr marL="574675" indent="-2238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 baseline="0">
                <a:solidFill>
                  <a:schemeClr val="bg2"/>
                </a:solidFill>
                <a:latin typeface="Museo Sans For Dell" pitchFamily="2" charset="0"/>
                <a:ea typeface="가는각진제목체" pitchFamily="18" charset="-127"/>
              </a:defRPr>
            </a:lvl2pPr>
            <a:lvl3pPr marL="909638" indent="-22066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Sans For Dell" pitchFamily="2" charset="0"/>
              <a:buChar char="›"/>
              <a:defRPr sz="1600">
                <a:solidFill>
                  <a:schemeClr val="bg2"/>
                </a:solidFill>
                <a:latin typeface="Museo Sans For Dell" pitchFamily="2" charset="0"/>
                <a:ea typeface="가는각진제목체" pitchFamily="18" charset="-127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ko-KR" b="1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QA@onv.co.kr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100" b="1" kern="0" dirty="0" smtClean="0">
              <a:solidFill>
                <a:schemeClr val="tx1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b="1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070-4888-6315</a:t>
            </a:r>
            <a:endParaRPr lang="ko-KR" altLang="en-US" b="1" kern="0" dirty="0">
              <a:solidFill>
                <a:schemeClr val="tx1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4508" y="6043859"/>
            <a:ext cx="9144000" cy="416920"/>
          </a:xfrm>
          <a:prstGeom prst="rect">
            <a:avLst/>
          </a:prstGeom>
          <a:solidFill>
            <a:schemeClr val="tx2">
              <a:lumMod val="6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127000" algn="ctr" latinLnBrk="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Rix모던고딕 M" pitchFamily="18" charset="-127"/>
              <a:buChar char="-"/>
            </a:pP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840" y="4354447"/>
            <a:ext cx="828092" cy="6227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0852" y="5301208"/>
            <a:ext cx="654129" cy="44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783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맑은 고딕" pitchFamily="50" charset="-127"/>
              </a:rPr>
              <a:t>1. </a:t>
            </a:r>
            <a:r>
              <a:rPr lang="en-US" altLang="ko-KR" dirty="0">
                <a:latin typeface="맑은 고딕" pitchFamily="50" charset="-127"/>
              </a:rPr>
              <a:t>WAN </a:t>
            </a:r>
            <a:r>
              <a:rPr lang="ko-KR" altLang="en-US">
                <a:latin typeface="맑은 고딕" pitchFamily="50" charset="-127"/>
              </a:rPr>
              <a:t>가속 기술 동향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3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4" name="그룹 13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6" name="이등변 삼각형 15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이등변 삼각형 16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altLang="ko-KR" dirty="0" smtClean="0">
                  <a:latin typeface="맑은 고딕" pitchFamily="50" charset="-127"/>
                </a:rPr>
                <a:t>1.1 </a:t>
              </a:r>
              <a:r>
                <a:rPr lang="ko-KR" altLang="en-US" smtClean="0">
                  <a:latin typeface="맑은 고딕" pitchFamily="50" charset="-127"/>
                </a:rPr>
                <a:t>솔루션 동향</a:t>
              </a:r>
              <a:endParaRPr lang="en-US" altLang="ko-KR" dirty="0">
                <a:latin typeface="맑은 고딕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381000" y="1207477"/>
            <a:ext cx="9144000" cy="416920"/>
            <a:chOff x="342144" y="1728403"/>
            <a:chExt cx="9182856" cy="416920"/>
          </a:xfrm>
        </p:grpSpPr>
        <p:sp>
          <p:nvSpPr>
            <p:cNvPr id="19" name="직사각형 18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666180" y="1802030"/>
              <a:ext cx="3338949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defRPr/>
              </a:pPr>
              <a:r>
                <a:rPr lang="en-US" altLang="ko-KR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WAN </a:t>
              </a:r>
              <a:r>
                <a:rPr lang="ko-KR" altLang="en-US" sz="1600" b="1" spc="-10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구간의 가속을 위한 기술 및 업체</a:t>
              </a:r>
              <a:endParaRPr lang="ko-KR" altLang="en-US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1" name="그림 20" descr="Untitled-1-04.png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sp>
        <p:nvSpPr>
          <p:cNvPr id="1004" name="Pentagon 4"/>
          <p:cNvSpPr/>
          <p:nvPr/>
        </p:nvSpPr>
        <p:spPr>
          <a:xfrm>
            <a:off x="777400" y="1916832"/>
            <a:ext cx="8712104" cy="789712"/>
          </a:xfrm>
          <a:prstGeom prst="homePlate">
            <a:avLst/>
          </a:prstGeom>
          <a:solidFill>
            <a:srgbClr val="EEEE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noAutofit/>
          </a:bodyPr>
          <a:lstStyle/>
          <a:p>
            <a:pPr marL="2057400" marR="0" lvl="0" indent="-171450" defTabSz="914400" eaLnBrk="1" fontAlgn="auto" latinLnBrk="0" hangingPunct="1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Museo Sans For Dell"/>
            </a:endParaRPr>
          </a:p>
        </p:txBody>
      </p:sp>
      <p:sp>
        <p:nvSpPr>
          <p:cNvPr id="1031" name="Pentagon 4"/>
          <p:cNvSpPr/>
          <p:nvPr/>
        </p:nvSpPr>
        <p:spPr>
          <a:xfrm>
            <a:off x="777400" y="2776004"/>
            <a:ext cx="8712104" cy="789712"/>
          </a:xfrm>
          <a:prstGeom prst="homePlate">
            <a:avLst/>
          </a:prstGeom>
          <a:solidFill>
            <a:srgbClr val="EEEE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noAutofit/>
          </a:bodyPr>
          <a:lstStyle/>
          <a:p>
            <a:pPr marL="2057400" marR="0" lvl="0" indent="-171450" defTabSz="914400" eaLnBrk="1" fontAlgn="auto" latinLnBrk="0" hangingPunct="1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Museo Sans For Dell"/>
            </a:endParaRPr>
          </a:p>
        </p:txBody>
      </p:sp>
      <p:sp>
        <p:nvSpPr>
          <p:cNvPr id="1032" name="Pentagon 4"/>
          <p:cNvSpPr/>
          <p:nvPr/>
        </p:nvSpPr>
        <p:spPr>
          <a:xfrm>
            <a:off x="777400" y="3635176"/>
            <a:ext cx="8712104" cy="789712"/>
          </a:xfrm>
          <a:prstGeom prst="homePlate">
            <a:avLst/>
          </a:prstGeom>
          <a:solidFill>
            <a:srgbClr val="EEEE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noAutofit/>
          </a:bodyPr>
          <a:lstStyle/>
          <a:p>
            <a:pPr marL="2057400" marR="0" lvl="0" indent="-171450" defTabSz="914400" eaLnBrk="1" fontAlgn="auto" latinLnBrk="0" hangingPunct="1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Museo Sans For Dell"/>
            </a:endParaRPr>
          </a:p>
        </p:txBody>
      </p:sp>
      <p:sp>
        <p:nvSpPr>
          <p:cNvPr id="1033" name="Pentagon 4"/>
          <p:cNvSpPr/>
          <p:nvPr/>
        </p:nvSpPr>
        <p:spPr>
          <a:xfrm>
            <a:off x="777400" y="4489593"/>
            <a:ext cx="8712104" cy="789712"/>
          </a:xfrm>
          <a:prstGeom prst="homePlate">
            <a:avLst/>
          </a:prstGeom>
          <a:solidFill>
            <a:srgbClr val="EEEE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noAutofit/>
          </a:bodyPr>
          <a:lstStyle/>
          <a:p>
            <a:pPr marL="2057400" marR="0" lvl="0" indent="-171450" defTabSz="914400" eaLnBrk="1" fontAlgn="auto" latinLnBrk="0" hangingPunct="1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Museo Sans For Dell"/>
            </a:endParaRPr>
          </a:p>
        </p:txBody>
      </p:sp>
      <p:sp>
        <p:nvSpPr>
          <p:cNvPr id="1034" name="Pentagon 4"/>
          <p:cNvSpPr/>
          <p:nvPr/>
        </p:nvSpPr>
        <p:spPr>
          <a:xfrm>
            <a:off x="777400" y="5344010"/>
            <a:ext cx="8712104" cy="789712"/>
          </a:xfrm>
          <a:prstGeom prst="homePlate">
            <a:avLst/>
          </a:prstGeom>
          <a:solidFill>
            <a:srgbClr val="EEEE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noAutofit/>
          </a:bodyPr>
          <a:lstStyle/>
          <a:p>
            <a:pPr marL="2057400" marR="0" lvl="0" indent="-171450" defTabSz="914400" eaLnBrk="1" fontAlgn="auto" latinLnBrk="0" hangingPunct="1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Museo Sans For Dell"/>
            </a:endParaRPr>
          </a:p>
        </p:txBody>
      </p:sp>
      <p:sp>
        <p:nvSpPr>
          <p:cNvPr id="1035" name="Rounded Rectangle 7"/>
          <p:cNvSpPr/>
          <p:nvPr/>
        </p:nvSpPr>
        <p:spPr>
          <a:xfrm>
            <a:off x="1168223" y="1956879"/>
            <a:ext cx="2197458" cy="718554"/>
          </a:xfrm>
          <a:prstGeom prst="roundRect">
            <a:avLst>
              <a:gd name="adj" fmla="val 4343"/>
            </a:avLst>
          </a:prstGeom>
          <a:solidFill>
            <a:srgbClr val="0085C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FFFFFF"/>
                </a:solidFill>
                <a:latin typeface="Museo Sans For Dell"/>
              </a:rPr>
              <a:t>Bandwidth Management </a:t>
            </a:r>
            <a:r>
              <a:rPr lang="en-US" sz="1400" b="1" kern="0" dirty="0" smtClean="0">
                <a:solidFill>
                  <a:srgbClr val="FFFFFF"/>
                </a:solidFill>
                <a:latin typeface="Museo Sans For Dell"/>
              </a:rPr>
              <a:t>Technology,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rPr>
              <a:t>QoS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For Dell"/>
            </a:endParaRPr>
          </a:p>
        </p:txBody>
      </p:sp>
      <p:sp>
        <p:nvSpPr>
          <p:cNvPr id="1036" name="Rounded Rectangle 11"/>
          <p:cNvSpPr/>
          <p:nvPr/>
        </p:nvSpPr>
        <p:spPr>
          <a:xfrm>
            <a:off x="1152225" y="3659766"/>
            <a:ext cx="2197458" cy="720000"/>
          </a:xfrm>
          <a:prstGeom prst="roundRect">
            <a:avLst>
              <a:gd name="adj" fmla="val 4343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400" b="1" dirty="0">
                <a:solidFill>
                  <a:srgbClr val="FFFFFF"/>
                </a:solidFill>
                <a:latin typeface="Museo Sans For Dell"/>
              </a:rPr>
              <a:t>Load-Balancing</a:t>
            </a:r>
          </a:p>
          <a:p>
            <a:pPr algn="ctr" fontAlgn="auto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400" b="1" dirty="0">
                <a:solidFill>
                  <a:srgbClr val="FFFFFF"/>
                </a:solidFill>
                <a:latin typeface="Museo Sans For Dell"/>
              </a:rPr>
              <a:t>Application Delivery Controller</a:t>
            </a:r>
          </a:p>
        </p:txBody>
      </p:sp>
      <p:sp>
        <p:nvSpPr>
          <p:cNvPr id="1037" name="Rounded Rectangle 22"/>
          <p:cNvSpPr/>
          <p:nvPr/>
        </p:nvSpPr>
        <p:spPr>
          <a:xfrm>
            <a:off x="1157543" y="2804108"/>
            <a:ext cx="2197458" cy="720000"/>
          </a:xfrm>
          <a:prstGeom prst="roundRect">
            <a:avLst>
              <a:gd name="adj" fmla="val 4343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Museo Sans For Dell"/>
              </a:rPr>
              <a:t>Reverse Proxy</a:t>
            </a:r>
          </a:p>
          <a:p>
            <a:pPr algn="ctr" fontAlgn="auto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Museo Sans For Dell"/>
              </a:rPr>
              <a:t>&amp; Caching</a:t>
            </a:r>
            <a:endParaRPr lang="en-US" sz="1400" b="1" dirty="0">
              <a:solidFill>
                <a:srgbClr val="FFFFFF"/>
              </a:solidFill>
              <a:latin typeface="Museo Sans For Dell"/>
            </a:endParaRPr>
          </a:p>
        </p:txBody>
      </p:sp>
      <p:sp>
        <p:nvSpPr>
          <p:cNvPr id="1038" name="Rounded Rectangle 15"/>
          <p:cNvSpPr/>
          <p:nvPr/>
        </p:nvSpPr>
        <p:spPr>
          <a:xfrm>
            <a:off x="1163562" y="4521906"/>
            <a:ext cx="2197458" cy="720000"/>
          </a:xfrm>
          <a:prstGeom prst="roundRect">
            <a:avLst>
              <a:gd name="adj" fmla="val 4343"/>
            </a:avLst>
          </a:prstGeom>
          <a:solidFill>
            <a:srgbClr val="B729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FFFF"/>
                </a:solidFill>
                <a:latin typeface="Museo Sans For Dell"/>
              </a:rPr>
              <a:t>Caching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kern="0" dirty="0">
                <a:solidFill>
                  <a:srgbClr val="FFFFFF"/>
                </a:solidFill>
                <a:latin typeface="Museo Sans For Dell"/>
              </a:rPr>
              <a:t>Compression</a:t>
            </a:r>
          </a:p>
        </p:txBody>
      </p:sp>
      <p:sp>
        <p:nvSpPr>
          <p:cNvPr id="1039" name="Rounded Rectangle 17"/>
          <p:cNvSpPr/>
          <p:nvPr/>
        </p:nvSpPr>
        <p:spPr>
          <a:xfrm>
            <a:off x="1152225" y="5355302"/>
            <a:ext cx="2197458" cy="720000"/>
          </a:xfrm>
          <a:prstGeom prst="roundRect">
            <a:avLst>
              <a:gd name="adj" fmla="val 4343"/>
            </a:avLst>
          </a:prstGeom>
          <a:solidFill>
            <a:srgbClr val="0085C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</a:rPr>
              <a:t>TCP Acceleration</a:t>
            </a:r>
          </a:p>
        </p:txBody>
      </p:sp>
      <p:sp>
        <p:nvSpPr>
          <p:cNvPr id="1040" name="TextBox 1039"/>
          <p:cNvSpPr txBox="1"/>
          <p:nvPr/>
        </p:nvSpPr>
        <p:spPr>
          <a:xfrm>
            <a:off x="3724507" y="1916832"/>
            <a:ext cx="5292588" cy="789712"/>
          </a:xfrm>
          <a:prstGeom prst="rect">
            <a:avLst/>
          </a:prstGeom>
          <a:noFill/>
        </p:spPr>
        <p:txBody>
          <a:bodyPr wrap="square" numCol="2" rtlCol="0" anchor="ctr">
            <a:noAutofit/>
          </a:bodyPr>
          <a:lstStyle/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1200" dirty="0" smtClean="0">
              <a:solidFill>
                <a:srgbClr val="444444"/>
              </a:solidFill>
              <a:latin typeface="Museo Sans For Dell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rgbClr val="444444"/>
                </a:solidFill>
                <a:latin typeface="Museo Sans For Dell"/>
              </a:rPr>
              <a:t>어플리케이션 단위의 대역폭 할당</a:t>
            </a:r>
            <a:endParaRPr lang="en-US" sz="1200" dirty="0" smtClean="0">
              <a:solidFill>
                <a:srgbClr val="444444"/>
              </a:solidFill>
              <a:latin typeface="Museo Sans For Dell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444444"/>
              </a:solidFill>
              <a:latin typeface="Museo Sans For Dell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444444"/>
              </a:solidFill>
              <a:latin typeface="Museo Sans For Dell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44444"/>
                </a:solidFill>
                <a:latin typeface="Museo Sans For Dell"/>
              </a:rPr>
              <a:t>L4, L7, </a:t>
            </a:r>
            <a:r>
              <a:rPr lang="en-US" sz="1200" dirty="0" err="1" smtClean="0">
                <a:solidFill>
                  <a:srgbClr val="444444"/>
                </a:solidFill>
                <a:latin typeface="Museo Sans For Dell"/>
              </a:rPr>
              <a:t>Packeteer</a:t>
            </a:r>
            <a:r>
              <a:rPr lang="en-US" sz="1200" dirty="0" smtClean="0">
                <a:solidFill>
                  <a:srgbClr val="444444"/>
                </a:solidFill>
                <a:latin typeface="Museo Sans For Dell"/>
              </a:rPr>
              <a:t> </a:t>
            </a:r>
            <a:endParaRPr lang="en-US" sz="1200" dirty="0">
              <a:solidFill>
                <a:srgbClr val="444444"/>
              </a:solidFill>
              <a:latin typeface="Museo Sans For Dell"/>
            </a:endParaRPr>
          </a:p>
        </p:txBody>
      </p:sp>
      <p:sp>
        <p:nvSpPr>
          <p:cNvPr id="1041" name="TextBox 1040"/>
          <p:cNvSpPr txBox="1"/>
          <p:nvPr/>
        </p:nvSpPr>
        <p:spPr>
          <a:xfrm>
            <a:off x="3724507" y="2776003"/>
            <a:ext cx="5292588" cy="789713"/>
          </a:xfrm>
          <a:prstGeom prst="rect">
            <a:avLst/>
          </a:prstGeom>
          <a:noFill/>
        </p:spPr>
        <p:txBody>
          <a:bodyPr wrap="square" numCol="2" rtlCol="0" anchor="ctr">
            <a:noAutofit/>
          </a:bodyPr>
          <a:lstStyle/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rgbClr val="444444"/>
                </a:solidFill>
                <a:latin typeface="Museo Sans For Dell"/>
              </a:rPr>
              <a:t>클라이언트는 별도의 </a:t>
            </a:r>
            <a:r>
              <a:rPr lang="ko-KR" altLang="en-US" sz="1200" dirty="0" err="1">
                <a:solidFill>
                  <a:srgbClr val="444444"/>
                </a:solidFill>
                <a:latin typeface="Museo Sans For Dell"/>
              </a:rPr>
              <a:t>프락시</a:t>
            </a:r>
            <a:r>
              <a:rPr lang="ko-KR" altLang="en-US" sz="1200" dirty="0">
                <a:solidFill>
                  <a:srgbClr val="444444"/>
                </a:solidFill>
                <a:latin typeface="Museo Sans For Dell"/>
              </a:rPr>
              <a:t> </a:t>
            </a:r>
            <a:r>
              <a:rPr lang="ko-KR" altLang="en-US" sz="1200" dirty="0" err="1">
                <a:solidFill>
                  <a:srgbClr val="444444"/>
                </a:solidFill>
                <a:latin typeface="Museo Sans For Dell"/>
              </a:rPr>
              <a:t>설정없이</a:t>
            </a:r>
            <a:r>
              <a:rPr lang="ko-KR" altLang="en-US" sz="1200" dirty="0">
                <a:solidFill>
                  <a:srgbClr val="444444"/>
                </a:solidFill>
                <a:latin typeface="Museo Sans For Dell"/>
              </a:rPr>
              <a:t> </a:t>
            </a:r>
            <a:r>
              <a:rPr lang="ko-KR" altLang="en-US" sz="1200" dirty="0" smtClean="0">
                <a:solidFill>
                  <a:srgbClr val="444444"/>
                </a:solidFill>
                <a:latin typeface="Museo Sans For Dell"/>
              </a:rPr>
              <a:t> 자동으로 </a:t>
            </a:r>
            <a:r>
              <a:rPr lang="ko-KR" altLang="en-US" sz="1200" dirty="0" err="1">
                <a:solidFill>
                  <a:srgbClr val="444444"/>
                </a:solidFill>
                <a:latin typeface="Museo Sans For Dell"/>
              </a:rPr>
              <a:t>매핑된</a:t>
            </a:r>
            <a:r>
              <a:rPr lang="ko-KR" altLang="en-US" sz="1200" dirty="0">
                <a:solidFill>
                  <a:srgbClr val="444444"/>
                </a:solidFill>
                <a:latin typeface="Museo Sans For Dell"/>
              </a:rPr>
              <a:t> </a:t>
            </a:r>
            <a:r>
              <a:rPr lang="ko-KR" altLang="en-US" sz="1200" dirty="0" err="1" smtClean="0">
                <a:solidFill>
                  <a:srgbClr val="444444"/>
                </a:solidFill>
                <a:latin typeface="Museo Sans For Dell"/>
              </a:rPr>
              <a:t>캐쉬된</a:t>
            </a:r>
            <a:r>
              <a:rPr lang="ko-KR" altLang="en-US" sz="1200" dirty="0" smtClean="0">
                <a:solidFill>
                  <a:srgbClr val="444444"/>
                </a:solidFill>
                <a:latin typeface="Museo Sans For Dell"/>
              </a:rPr>
              <a:t> </a:t>
            </a:r>
            <a:r>
              <a:rPr lang="ko-KR" altLang="en-US" sz="1200" dirty="0" err="1" smtClean="0">
                <a:solidFill>
                  <a:srgbClr val="444444"/>
                </a:solidFill>
                <a:latin typeface="Museo Sans For Dell"/>
              </a:rPr>
              <a:t>프록시</a:t>
            </a:r>
            <a:r>
              <a:rPr lang="ko-KR" altLang="en-US" sz="1200" dirty="0" smtClean="0">
                <a:solidFill>
                  <a:srgbClr val="444444"/>
                </a:solidFill>
                <a:latin typeface="Museo Sans For Dell"/>
              </a:rPr>
              <a:t> 서버에서 전달</a:t>
            </a:r>
            <a:endParaRPr lang="ko-KR" altLang="en-US" sz="1200" dirty="0">
              <a:solidFill>
                <a:srgbClr val="444444"/>
              </a:solidFill>
              <a:latin typeface="Museo Sans For Dell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TW" sz="1200" dirty="0" smtClean="0">
              <a:latin typeface="Helvetica Neue" charset="0"/>
              <a:ea typeface="Microsoft JhengHei" panose="020B0604030504040204" pitchFamily="34" charset="-120"/>
            </a:endParaRP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1200" dirty="0" err="1" smtClean="0">
                <a:latin typeface="Helvetica Neue" charset="0"/>
                <a:ea typeface="Microsoft JhengHei" panose="020B0604030504040204" pitchFamily="34" charset="-120"/>
              </a:rPr>
              <a:t>BlueCoat</a:t>
            </a:r>
            <a:r>
              <a:rPr lang="en-US" altLang="zh-TW" sz="1200" dirty="0">
                <a:latin typeface="Helvetica Neue" charset="0"/>
                <a:ea typeface="Microsoft JhengHei" panose="020B0604030504040204" pitchFamily="34" charset="-120"/>
              </a:rPr>
              <a:t>, </a:t>
            </a:r>
            <a:r>
              <a:rPr lang="en-US" altLang="zh-TW" sz="1200" dirty="0" err="1">
                <a:latin typeface="Helvetica Neue" charset="0"/>
                <a:ea typeface="Microsoft JhengHei" panose="020B0604030504040204" pitchFamily="34" charset="-120"/>
              </a:rPr>
              <a:t>PeerApp</a:t>
            </a:r>
            <a:endParaRPr lang="en-US" altLang="ko-KR" sz="1200" dirty="0">
              <a:solidFill>
                <a:srgbClr val="444444"/>
              </a:solidFill>
              <a:latin typeface="Museo Sans For Dell"/>
            </a:endParaRPr>
          </a:p>
        </p:txBody>
      </p:sp>
      <p:sp>
        <p:nvSpPr>
          <p:cNvPr id="1042" name="TextBox 1041"/>
          <p:cNvSpPr txBox="1"/>
          <p:nvPr/>
        </p:nvSpPr>
        <p:spPr>
          <a:xfrm>
            <a:off x="3724507" y="3630421"/>
            <a:ext cx="5292588" cy="794467"/>
          </a:xfrm>
          <a:prstGeom prst="rect">
            <a:avLst/>
          </a:prstGeom>
          <a:noFill/>
        </p:spPr>
        <p:txBody>
          <a:bodyPr wrap="square" numCol="2" rtlCol="0" anchor="ctr">
            <a:noAutofit/>
          </a:bodyPr>
          <a:lstStyle/>
          <a:p>
            <a:pPr marL="174625" indent="-174625" fontAlgn="auto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Font typeface="Arial" pitchFamily="34" charset="0"/>
              <a:buChar char="•"/>
            </a:pPr>
            <a:endParaRPr lang="en-US" altLang="ko-KR" sz="1200" dirty="0" smtClean="0">
              <a:solidFill>
                <a:srgbClr val="444444"/>
              </a:solidFill>
              <a:latin typeface="Museo Sans For Dell"/>
            </a:endParaRPr>
          </a:p>
          <a:p>
            <a:pPr marL="174625" indent="-174625" fontAlgn="auto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rgbClr val="444444"/>
                </a:solidFill>
                <a:latin typeface="Museo Sans For Dell"/>
              </a:rPr>
              <a:t>복수의 </a:t>
            </a:r>
            <a:r>
              <a:rPr lang="ko-KR" altLang="en-US" sz="1200" dirty="0" err="1" smtClean="0">
                <a:solidFill>
                  <a:srgbClr val="444444"/>
                </a:solidFill>
                <a:latin typeface="Museo Sans For Dell"/>
              </a:rPr>
              <a:t>서버팜을</a:t>
            </a:r>
            <a:r>
              <a:rPr lang="ko-KR" altLang="en-US" sz="1200" dirty="0" smtClean="0">
                <a:solidFill>
                  <a:srgbClr val="444444"/>
                </a:solidFill>
                <a:latin typeface="Museo Sans For Dell"/>
              </a:rPr>
              <a:t> </a:t>
            </a:r>
            <a:r>
              <a:rPr lang="ko-KR" altLang="en-US" sz="1200" dirty="0" err="1" smtClean="0">
                <a:solidFill>
                  <a:srgbClr val="444444"/>
                </a:solidFill>
                <a:latin typeface="Museo Sans For Dell"/>
              </a:rPr>
              <a:t>로드밸런싱</a:t>
            </a:r>
            <a:endParaRPr lang="en-US" altLang="ko-KR" sz="1200" dirty="0">
              <a:solidFill>
                <a:srgbClr val="444444"/>
              </a:solidFill>
              <a:latin typeface="Museo Sans For Dell"/>
            </a:endParaRPr>
          </a:p>
          <a:p>
            <a:pPr marL="174625" indent="-174625" fontAlgn="auto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444444"/>
                </a:solidFill>
                <a:latin typeface="Museo Sans For Dell"/>
              </a:rPr>
              <a:t>Server Load Balancing, SSL offload, Caching, Traffic shaping</a:t>
            </a:r>
            <a:endParaRPr lang="en-US" altLang="ko-KR" sz="1200" dirty="0" smtClean="0">
              <a:solidFill>
                <a:srgbClr val="444444"/>
              </a:solidFill>
              <a:latin typeface="Museo Sans For Dell"/>
            </a:endParaRPr>
          </a:p>
          <a:p>
            <a:pPr marL="174625" indent="-174625" fontAlgn="auto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Font typeface="Arial" pitchFamily="34" charset="0"/>
              <a:buChar char="•"/>
            </a:pPr>
            <a:endParaRPr lang="en-US" altLang="ko-KR" sz="1200" dirty="0" smtClean="0">
              <a:solidFill>
                <a:srgbClr val="444444"/>
              </a:solidFill>
              <a:latin typeface="Museo Sans For Dell"/>
            </a:endParaRPr>
          </a:p>
          <a:p>
            <a:pPr marL="174625" indent="-174625" fontAlgn="auto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Font typeface="Arial" pitchFamily="34" charset="0"/>
              <a:buChar char="•"/>
            </a:pPr>
            <a:r>
              <a:rPr lang="en-US" altLang="ko-KR" sz="1200" dirty="0" smtClean="0">
                <a:solidFill>
                  <a:srgbClr val="444444"/>
                </a:solidFill>
                <a:latin typeface="Museo Sans For Dell"/>
              </a:rPr>
              <a:t>F5, A10, </a:t>
            </a:r>
            <a:r>
              <a:rPr lang="en-US" altLang="ko-KR" sz="1200" dirty="0">
                <a:solidFill>
                  <a:srgbClr val="444444"/>
                </a:solidFill>
                <a:latin typeface="Museo Sans For Dell"/>
              </a:rPr>
              <a:t>Citrix </a:t>
            </a:r>
            <a:r>
              <a:rPr lang="en-US" altLang="ko-KR" sz="1200" dirty="0" err="1">
                <a:solidFill>
                  <a:srgbClr val="444444"/>
                </a:solidFill>
                <a:latin typeface="Museo Sans For Dell"/>
              </a:rPr>
              <a:t>Netscaler</a:t>
            </a:r>
            <a:r>
              <a:rPr lang="en-US" altLang="ko-KR" sz="1200" dirty="0">
                <a:solidFill>
                  <a:srgbClr val="444444"/>
                </a:solidFill>
                <a:latin typeface="Museo Sans For Dell"/>
              </a:rPr>
              <a:t>, </a:t>
            </a:r>
            <a:r>
              <a:rPr lang="en-US" altLang="ko-KR" sz="1200" dirty="0" err="1" smtClean="0">
                <a:solidFill>
                  <a:srgbClr val="444444"/>
                </a:solidFill>
                <a:latin typeface="Museo Sans For Dell"/>
              </a:rPr>
              <a:t>Radware</a:t>
            </a:r>
            <a:r>
              <a:rPr lang="en-US" altLang="ko-KR" sz="1200" dirty="0" smtClean="0">
                <a:solidFill>
                  <a:srgbClr val="444444"/>
                </a:solidFill>
                <a:latin typeface="Museo Sans For Dell"/>
              </a:rPr>
              <a:t>, Barracuda ….</a:t>
            </a:r>
            <a:endParaRPr lang="en-US" altLang="ko-KR" sz="1200" b="1" dirty="0">
              <a:solidFill>
                <a:srgbClr val="444444"/>
              </a:solidFill>
              <a:latin typeface="Museo Sans For Dell"/>
            </a:endParaRPr>
          </a:p>
        </p:txBody>
      </p:sp>
      <p:sp>
        <p:nvSpPr>
          <p:cNvPr id="1043" name="TextBox 1042"/>
          <p:cNvSpPr txBox="1"/>
          <p:nvPr/>
        </p:nvSpPr>
        <p:spPr>
          <a:xfrm>
            <a:off x="3724507" y="4484509"/>
            <a:ext cx="5292588" cy="794795"/>
          </a:xfrm>
          <a:prstGeom prst="rect">
            <a:avLst/>
          </a:prstGeom>
          <a:noFill/>
        </p:spPr>
        <p:txBody>
          <a:bodyPr wrap="square" numCol="2" rtlCol="0" anchor="ctr">
            <a:noAutofit/>
          </a:bodyPr>
          <a:lstStyle/>
          <a:p>
            <a:pPr marL="174625" indent="-174625" fontAlgn="auto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Font typeface="Arial" pitchFamily="34" charset="0"/>
              <a:buChar char="•"/>
            </a:pPr>
            <a:endParaRPr lang="en-US" altLang="ko-KR" sz="1200" dirty="0" smtClean="0">
              <a:solidFill>
                <a:srgbClr val="444444"/>
              </a:solidFill>
              <a:latin typeface="Museo Sans For Dell"/>
            </a:endParaRPr>
          </a:p>
          <a:p>
            <a:pPr marL="174625" indent="-174625" fontAlgn="auto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Font typeface="Arial" pitchFamily="34" charset="0"/>
              <a:buChar char="•"/>
            </a:pPr>
            <a:r>
              <a:rPr lang="ko-KR" altLang="en-US" sz="1200" dirty="0" smtClean="0">
                <a:solidFill>
                  <a:srgbClr val="444444"/>
                </a:solidFill>
                <a:latin typeface="Museo Sans For Dell"/>
              </a:rPr>
              <a:t>동일 데이터에 대한 </a:t>
            </a:r>
            <a:r>
              <a:rPr lang="ko-KR" altLang="en-US" sz="1200" dirty="0" err="1" smtClean="0">
                <a:solidFill>
                  <a:srgbClr val="444444"/>
                </a:solidFill>
                <a:latin typeface="Museo Sans For Dell"/>
              </a:rPr>
              <a:t>캐싱</a:t>
            </a:r>
            <a:r>
              <a:rPr lang="ko-KR" altLang="en-US" sz="1200" dirty="0" smtClean="0">
                <a:solidFill>
                  <a:srgbClr val="444444"/>
                </a:solidFill>
                <a:latin typeface="Museo Sans For Dell"/>
              </a:rPr>
              <a:t> 및 압축 전송</a:t>
            </a:r>
            <a:endParaRPr lang="en-US" altLang="ko-KR" sz="1200" dirty="0">
              <a:solidFill>
                <a:srgbClr val="444444"/>
              </a:solidFill>
              <a:latin typeface="Museo Sans For Dell"/>
            </a:endParaRPr>
          </a:p>
          <a:p>
            <a:pPr fontAlgn="auto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</a:pPr>
            <a:r>
              <a:rPr lang="en-US" altLang="ko-KR" sz="1200" dirty="0">
                <a:solidFill>
                  <a:srgbClr val="444444"/>
                </a:solidFill>
                <a:latin typeface="Museo Sans For Dell"/>
              </a:rPr>
              <a:t>		</a:t>
            </a:r>
          </a:p>
          <a:p>
            <a:pPr marL="174625" indent="-174625" fontAlgn="auto">
              <a:lnSpc>
                <a:spcPct val="90000"/>
              </a:lnSpc>
              <a:spcBef>
                <a:spcPts val="75"/>
              </a:spcBef>
              <a:spcAft>
                <a:spcPts val="75"/>
              </a:spcAft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444444"/>
                </a:solidFill>
                <a:latin typeface="Museo Sans For Dell"/>
              </a:rPr>
              <a:t>Riverbed, </a:t>
            </a:r>
            <a:r>
              <a:rPr lang="en-US" altLang="ko-KR" sz="1200" dirty="0" err="1">
                <a:solidFill>
                  <a:srgbClr val="444444"/>
                </a:solidFill>
                <a:latin typeface="Museo Sans For Dell"/>
              </a:rPr>
              <a:t>Silverpeak</a:t>
            </a:r>
            <a:r>
              <a:rPr lang="en-US" altLang="ko-KR" sz="1200" dirty="0">
                <a:solidFill>
                  <a:srgbClr val="444444"/>
                </a:solidFill>
                <a:latin typeface="Museo Sans For Dell"/>
              </a:rPr>
              <a:t>, </a:t>
            </a:r>
            <a:r>
              <a:rPr lang="en-US" altLang="ko-KR" sz="1200" dirty="0" err="1">
                <a:solidFill>
                  <a:srgbClr val="444444"/>
                </a:solidFill>
                <a:latin typeface="Museo Sans For Dell"/>
              </a:rPr>
              <a:t>Sanfor</a:t>
            </a:r>
            <a:endParaRPr lang="en-US" altLang="ko-KR" sz="1200" dirty="0">
              <a:solidFill>
                <a:srgbClr val="444444"/>
              </a:solidFill>
              <a:latin typeface="Museo Sans For Dell"/>
            </a:endParaRPr>
          </a:p>
        </p:txBody>
      </p:sp>
      <p:sp>
        <p:nvSpPr>
          <p:cNvPr id="1044" name="TextBox 1043"/>
          <p:cNvSpPr txBox="1"/>
          <p:nvPr/>
        </p:nvSpPr>
        <p:spPr>
          <a:xfrm>
            <a:off x="3724507" y="5338924"/>
            <a:ext cx="5292588" cy="794797"/>
          </a:xfrm>
          <a:prstGeom prst="rect">
            <a:avLst/>
          </a:prstGeom>
          <a:noFill/>
        </p:spPr>
        <p:txBody>
          <a:bodyPr wrap="square" numCol="2" rtlCol="0" anchor="ctr">
            <a:noAutofit/>
          </a:bodyPr>
          <a:lstStyle/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1200" dirty="0" smtClean="0">
              <a:solidFill>
                <a:srgbClr val="444444"/>
              </a:solidFill>
              <a:latin typeface="Museo Sans For Dell"/>
            </a:endParaRP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200" dirty="0" smtClean="0">
                <a:solidFill>
                  <a:srgbClr val="444444"/>
                </a:solidFill>
                <a:latin typeface="Museo Sans For Dell"/>
              </a:rPr>
              <a:t>Long Latency</a:t>
            </a:r>
            <a:r>
              <a:rPr lang="ko-KR" altLang="en-US" sz="1200" smtClean="0">
                <a:solidFill>
                  <a:srgbClr val="444444"/>
                </a:solidFill>
                <a:latin typeface="Museo Sans For Dell"/>
              </a:rPr>
              <a:t>에 대한 빠른</a:t>
            </a:r>
            <a:r>
              <a:rPr lang="en-US" altLang="ko-KR" sz="1200" dirty="0" smtClean="0">
                <a:solidFill>
                  <a:srgbClr val="444444"/>
                </a:solidFill>
                <a:latin typeface="Museo Sans For Dell"/>
              </a:rPr>
              <a:t> </a:t>
            </a:r>
            <a:r>
              <a:rPr lang="ko-KR" altLang="en-US" sz="1200" smtClean="0">
                <a:solidFill>
                  <a:srgbClr val="444444"/>
                </a:solidFill>
                <a:latin typeface="Museo Sans For Dell"/>
              </a:rPr>
              <a:t>반응</a:t>
            </a:r>
            <a:endParaRPr lang="en-US" altLang="ko-KR" sz="1200" dirty="0">
              <a:solidFill>
                <a:srgbClr val="444444"/>
              </a:solidFill>
              <a:latin typeface="Museo Sans For Dell"/>
            </a:endParaRP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1200" dirty="0" smtClean="0">
              <a:solidFill>
                <a:srgbClr val="444444"/>
              </a:solidFill>
              <a:latin typeface="Museo Sans For Dell"/>
            </a:endParaRP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1200" dirty="0" smtClean="0">
              <a:solidFill>
                <a:srgbClr val="444444"/>
              </a:solidFill>
              <a:latin typeface="Museo Sans For Dell"/>
            </a:endParaRP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1200" dirty="0" err="1" smtClean="0">
                <a:solidFill>
                  <a:srgbClr val="444444"/>
                </a:solidFill>
                <a:latin typeface="Museo Sans For Dell"/>
              </a:rPr>
              <a:t>FastSoft</a:t>
            </a:r>
            <a:r>
              <a:rPr lang="en-US" altLang="ko-KR" sz="1200" dirty="0" smtClean="0">
                <a:solidFill>
                  <a:srgbClr val="444444"/>
                </a:solidFill>
                <a:latin typeface="Museo Sans For Dell"/>
              </a:rPr>
              <a:t>, Teclo</a:t>
            </a:r>
            <a:endParaRPr lang="en-US" altLang="ko-KR" sz="1200" dirty="0">
              <a:solidFill>
                <a:srgbClr val="444444"/>
              </a:solidFill>
              <a:latin typeface="Museo Sans For Dell"/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250940" y="1916832"/>
            <a:ext cx="466478" cy="421689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969" y="176911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1990</a:t>
            </a:r>
            <a:endParaRPr lang="ko-KR" altLang="en-US" sz="12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9927" y="3808665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2004</a:t>
            </a:r>
            <a:endParaRPr lang="ko-KR" altLang="en-US" sz="12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739" y="557121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2010</a:t>
            </a:r>
            <a:endParaRPr lang="ko-KR" altLang="en-US" sz="120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23387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맑은 고딕" pitchFamily="50" charset="-127"/>
              </a:rPr>
              <a:t>1. WAN </a:t>
            </a:r>
            <a:r>
              <a:rPr lang="ko-KR" altLang="en-US">
                <a:latin typeface="맑은 고딕" pitchFamily="50" charset="-127"/>
              </a:rPr>
              <a:t>가속 기술 동향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4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4" name="그룹 13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6" name="이등변 삼각형 15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이등변 삼각형 16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kern="0" dirty="0" smtClean="0">
                  <a:latin typeface="맑은 고딕" pitchFamily="50" charset="-127"/>
                </a:rPr>
                <a:t>1.2 </a:t>
              </a:r>
              <a:r>
                <a:rPr lang="en-US" kern="0" dirty="0" smtClean="0">
                  <a:solidFill>
                    <a:schemeClr val="bg1"/>
                  </a:solidFill>
                  <a:latin typeface="맑은 고딕" pitchFamily="50" charset="-127"/>
                </a:rPr>
                <a:t>BMW </a:t>
              </a:r>
              <a:r>
                <a:rPr lang="en-US" altLang="ko-KR" kern="0" dirty="0">
                  <a:solidFill>
                    <a:schemeClr val="bg1"/>
                  </a:solidFill>
                  <a:latin typeface="맑은 고딕" pitchFamily="50" charset="-127"/>
                </a:rPr>
                <a:t>Bandwidth Management</a:t>
              </a:r>
              <a:endParaRPr lang="en-US" kern="0" dirty="0" smtClean="0">
                <a:solidFill>
                  <a:schemeClr val="bg1"/>
                </a:solidFill>
                <a:latin typeface="맑은 고딕" pitchFamily="50" charset="-127"/>
              </a:endParaRPr>
            </a:p>
          </p:txBody>
        </p:sp>
      </p:grpSp>
      <p:sp>
        <p:nvSpPr>
          <p:cNvPr id="34" name="모서리가 둥근 직사각형 33"/>
          <p:cNvSpPr/>
          <p:nvPr/>
        </p:nvSpPr>
        <p:spPr>
          <a:xfrm>
            <a:off x="390143" y="4977172"/>
            <a:ext cx="9134857" cy="1423628"/>
          </a:xfrm>
          <a:prstGeom prst="roundRect">
            <a:avLst>
              <a:gd name="adj" fmla="val 2099"/>
            </a:avLst>
          </a:prstGeom>
          <a:noFill/>
          <a:ln w="25400" cap="sq">
            <a:noFill/>
            <a:miter lim="800000"/>
          </a:ln>
          <a:effectLst>
            <a:outerShdw blurRad="635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488950" y="1200572"/>
            <a:ext cx="9036050" cy="502892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  <a:defRPr sz="2200">
                <a:solidFill>
                  <a:schemeClr val="bg2"/>
                </a:solidFill>
                <a:latin typeface="Museo Sans For Dell" pitchFamily="2" charset="0"/>
                <a:ea typeface="가는각진제목체" pitchFamily="18" charset="-127"/>
                <a:cs typeface="+mn-cs"/>
              </a:defRPr>
            </a:lvl1pPr>
            <a:lvl2pPr marL="574675" indent="-2238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 baseline="0">
                <a:solidFill>
                  <a:schemeClr val="bg2"/>
                </a:solidFill>
                <a:latin typeface="Museo Sans For Dell" pitchFamily="2" charset="0"/>
                <a:ea typeface="가는각진제목체" pitchFamily="18" charset="-127"/>
              </a:defRPr>
            </a:lvl2pPr>
            <a:lvl3pPr marL="909638" indent="-22066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Sans For Dell" pitchFamily="2" charset="0"/>
              <a:buChar char="›"/>
              <a:defRPr sz="1600">
                <a:solidFill>
                  <a:schemeClr val="bg2"/>
                </a:solidFill>
                <a:latin typeface="Museo Sans For Dell" pitchFamily="2" charset="0"/>
                <a:ea typeface="가는각진제목체" pitchFamily="18" charset="-127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ko-KR" altLang="en-US" sz="1400" kern="0" dirty="0" err="1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크리티컬</a:t>
            </a:r>
            <a:r>
              <a:rPr lang="ko-KR" altLang="en-US" sz="1400" kern="0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 어플리케이션에 높은 우선 순위와 대역폭 할당</a:t>
            </a:r>
            <a:endParaRPr lang="en-US" sz="1400" kern="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8521" y="5178770"/>
            <a:ext cx="8569383" cy="900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defTabSz="457200">
              <a:lnSpc>
                <a:spcPts val="2300"/>
              </a:lnSpc>
              <a:buClr>
                <a:srgbClr val="0085C3"/>
              </a:buClr>
              <a:buFont typeface="Wingdings" panose="05000000000000000000" pitchFamily="2" charset="2"/>
              <a:buChar char="Ø"/>
              <a:defRPr/>
            </a:pPr>
            <a:r>
              <a:rPr lang="en-US" altLang="ko-KR" sz="1600" b="1" kern="0" spc="-100" dirty="0" smtClean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78000">
                      <a:schemeClr val="bg1">
                        <a:lumMod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  <a:cs typeface="+mj-cs"/>
              </a:rPr>
              <a:t>1990</a:t>
            </a:r>
            <a:r>
              <a:rPr lang="ko-KR" altLang="en-US" sz="1600" b="1" kern="0" spc="-100" smtClean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78000">
                      <a:schemeClr val="bg1">
                        <a:lumMod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  <a:cs typeface="+mj-cs"/>
              </a:rPr>
              <a:t>년대에 인터넷</a:t>
            </a:r>
            <a:r>
              <a:rPr lang="en-US" altLang="ko-KR" sz="1600" b="1" kern="0" spc="-100" dirty="0" smtClean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78000">
                      <a:schemeClr val="bg1">
                        <a:lumMod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  <a:cs typeface="+mj-cs"/>
              </a:rPr>
              <a:t>, WAN</a:t>
            </a:r>
            <a:r>
              <a:rPr lang="ko-KR" altLang="en-US" sz="1600" b="1" kern="0" spc="-100" smtClean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78000">
                      <a:schemeClr val="bg1">
                        <a:lumMod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  <a:cs typeface="+mj-cs"/>
              </a:rPr>
              <a:t> 서비스 비용이 고가인 환경에서 사용</a:t>
            </a:r>
            <a:endParaRPr kumimoji="1" lang="en-US" altLang="ko-KR" sz="1400" spc="-50" dirty="0" smtClean="0">
              <a:solidFill>
                <a:schemeClr val="bg2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601663" lvl="2" indent="-144463" defTabSz="457200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90000"/>
              <a:buFont typeface="Arial" pitchFamily="34" charset="0"/>
              <a:buChar char="•"/>
              <a:tabLst>
                <a:tab pos="1028700" algn="l"/>
              </a:tabLst>
              <a:defRPr/>
            </a:pPr>
            <a:r>
              <a:rPr kumimoji="1" lang="ko-KR" altLang="en-US" sz="1400" spc="-5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업무 중요도가 낮은 서비스</a:t>
            </a:r>
            <a:r>
              <a:rPr kumimoji="1" lang="en-US" altLang="ko-KR" sz="1400" spc="-5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400" spc="-50" smtClean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예</a:t>
            </a:r>
            <a:r>
              <a:rPr kumimoji="1" lang="en-US" altLang="ko-KR" sz="1400" spc="-5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400" spc="-50" smtClean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파일전송</a:t>
            </a:r>
            <a:r>
              <a:rPr kumimoji="1" lang="en-US" altLang="ko-KR" sz="1400" spc="-5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400" spc="-50" smtClean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백업 등</a:t>
            </a:r>
            <a:r>
              <a:rPr kumimoji="1" lang="en-US" altLang="ko-KR" sz="1400" spc="-5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1" lang="ko-KR" altLang="en-US" sz="1400" spc="-50" smtClean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적은 파이프와 낮은 우선순위 제공</a:t>
            </a:r>
            <a:endParaRPr kumimoji="1" lang="en-US" sz="1400" spc="-50" dirty="0">
              <a:solidFill>
                <a:schemeClr val="bg2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64112" y="3573016"/>
            <a:ext cx="4560887" cy="8895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defTabSz="457200">
              <a:lnSpc>
                <a:spcPts val="2300"/>
              </a:lnSpc>
              <a:buClr>
                <a:srgbClr val="0085C3"/>
              </a:buClr>
              <a:buFont typeface="Wingdings" panose="05000000000000000000" pitchFamily="2" charset="2"/>
              <a:buChar char="Ø"/>
              <a:defRPr/>
            </a:pPr>
            <a:r>
              <a:rPr lang="en-US" sz="1600" b="1" kern="0" spc="-100" dirty="0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78000">
                      <a:schemeClr val="bg1">
                        <a:lumMod val="50000"/>
                      </a:schemeClr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  <a:cs typeface="+mj-cs"/>
              </a:rPr>
              <a:t>Object File System</a:t>
            </a:r>
          </a:p>
          <a:p>
            <a:pPr marL="601663" lvl="2" indent="-144463" defTabSz="457200">
              <a:lnSpc>
                <a:spcPts val="1800"/>
              </a:lnSpc>
              <a:spcBef>
                <a:spcPts val="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90000"/>
              <a:buFont typeface="Arial" pitchFamily="34" charset="0"/>
              <a:buChar char="•"/>
              <a:tabLst>
                <a:tab pos="1028700" algn="l"/>
              </a:tabLst>
              <a:defRPr/>
            </a:pPr>
            <a:r>
              <a:rPr kumimoji="1" lang="en-US" altLang="ko-KR" sz="1400" spc="-50" dirty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Object File System</a:t>
            </a:r>
            <a:r>
              <a:rPr kumimoji="1" lang="ko-KR" altLang="en-US" sz="1400" spc="-50" dirty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을 엔터프라이즈에 특화</a:t>
            </a:r>
            <a:r>
              <a:rPr kumimoji="1" lang="en-US" altLang="ko-KR" sz="1400" spc="-50" dirty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kumimoji="1" lang="en-US" altLang="ko-KR" sz="1400" spc="-50" dirty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kumimoji="1" lang="ko-KR" altLang="en-US" sz="1400" spc="-50" dirty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분산 파일 시스템 </a:t>
            </a:r>
            <a:r>
              <a:rPr kumimoji="1" lang="en-US" altLang="ko-KR" sz="1400" spc="-50" dirty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(NDFS</a:t>
            </a:r>
            <a:r>
              <a:rPr kumimoji="1" lang="en-US" altLang="ko-KR" sz="1400" spc="-5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en-US" altLang="ko-KR" sz="1400" spc="-50" dirty="0">
              <a:solidFill>
                <a:schemeClr val="bg2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68" y="1974740"/>
            <a:ext cx="3652837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 descr="bandwidth-management-quality-of-service-q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091284"/>
            <a:ext cx="27178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8"/>
          <p:cNvSpPr>
            <a:spLocks/>
          </p:cNvSpPr>
          <p:nvPr/>
        </p:nvSpPr>
        <p:spPr bwMode="auto">
          <a:xfrm>
            <a:off x="3856227" y="3593768"/>
            <a:ext cx="1655763" cy="430212"/>
          </a:xfrm>
          <a:prstGeom prst="borderCallout2">
            <a:avLst>
              <a:gd name="adj1" fmla="val 26569"/>
              <a:gd name="adj2" fmla="val 104602"/>
              <a:gd name="adj3" fmla="val 26569"/>
              <a:gd name="adj4" fmla="val 125981"/>
              <a:gd name="adj5" fmla="val -108856"/>
              <a:gd name="adj6" fmla="val 147745"/>
            </a:avLst>
          </a:prstGeom>
          <a:solidFill>
            <a:srgbClr val="BBDFE2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ＭＳ Ｐゴシック" charset="0"/>
                <a:sym typeface="Gill Sans" charset="0"/>
              </a:rPr>
              <a:t>Before Bandwidth Management</a:t>
            </a:r>
          </a:p>
        </p:txBody>
      </p:sp>
    </p:spTree>
    <p:extLst>
      <p:ext uri="{BB962C8B-B14F-4D97-AF65-F5344CB8AC3E}">
        <p14:creationId xmlns:p14="http://schemas.microsoft.com/office/powerpoint/2010/main" val="11106229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群組 19"/>
          <p:cNvGrpSpPr>
            <a:grpSpLocks/>
          </p:cNvGrpSpPr>
          <p:nvPr/>
        </p:nvGrpSpPr>
        <p:grpSpPr bwMode="auto">
          <a:xfrm>
            <a:off x="7844978" y="3539624"/>
            <a:ext cx="1676400" cy="1101725"/>
            <a:chOff x="6637338" y="1382713"/>
            <a:chExt cx="1928812" cy="1101725"/>
          </a:xfrm>
        </p:grpSpPr>
        <p:pic>
          <p:nvPicPr>
            <p:cNvPr id="163" name="image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7338" y="1382713"/>
              <a:ext cx="1928812" cy="110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4" name="Shape 113"/>
            <p:cNvSpPr>
              <a:spLocks noChangeArrowheads="1"/>
            </p:cNvSpPr>
            <p:nvPr/>
          </p:nvSpPr>
          <p:spPr bwMode="auto">
            <a:xfrm>
              <a:off x="7044654" y="1901825"/>
              <a:ext cx="1143406" cy="2587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1A0"/>
                </a:buClr>
                <a:buSzTx/>
                <a:buFont typeface="Helvetica Neue UltraLight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Helvetica Neue"/>
                  <a:cs typeface="Helvetica Neue"/>
                  <a:sym typeface="Helvetica Neue"/>
                </a:rPr>
                <a:t>Internet</a:t>
              </a:r>
            </a:p>
          </p:txBody>
        </p:sp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맑은 고딕" pitchFamily="50" charset="-127"/>
              </a:rPr>
              <a:t>1. WAN </a:t>
            </a:r>
            <a:r>
              <a:rPr lang="ko-KR" altLang="en-US">
                <a:latin typeface="맑은 고딕" pitchFamily="50" charset="-127"/>
              </a:rPr>
              <a:t>가속 기술 동향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5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4" name="그룹 13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6" name="이등변 삼각형 15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이등변 삼각형 16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altLang="ko-KR" kern="0" dirty="0" smtClean="0">
                  <a:latin typeface="맑은 고딕" pitchFamily="50" charset="-127"/>
                </a:rPr>
                <a:t>1.3 </a:t>
              </a:r>
              <a:r>
                <a:rPr lang="en-US" altLang="zh-TW" dirty="0">
                  <a:solidFill>
                    <a:schemeClr val="bg1"/>
                  </a:solidFill>
                  <a:latin typeface="맑은 고딕" panose="020B0503020000020004" pitchFamily="50" charset="-127"/>
                  <a:cs typeface="Helvetica Neue"/>
                  <a:sym typeface="Arial Bold" charset="0"/>
                </a:rPr>
                <a:t>Reverse Proxy Technology </a:t>
              </a:r>
              <a:r>
                <a:rPr lang="en-US" altLang="zh-TW" dirty="0" smtClean="0">
                  <a:solidFill>
                    <a:schemeClr val="bg1"/>
                  </a:solidFill>
                  <a:latin typeface="맑은 고딕" panose="020B0503020000020004" pitchFamily="50" charset="-127"/>
                  <a:cs typeface="Helvetica Neue"/>
                  <a:sym typeface="Arial Bold" charset="0"/>
                </a:rPr>
                <a:t>&amp; Caching</a:t>
              </a:r>
              <a:endParaRPr lang="en-US" altLang="ko-KR" kern="0" dirty="0">
                <a:solidFill>
                  <a:schemeClr val="bg1"/>
                </a:solidFill>
                <a:latin typeface="맑은 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08659" y="1614489"/>
            <a:ext cx="9144000" cy="416920"/>
            <a:chOff x="342144" y="1728403"/>
            <a:chExt cx="9182856" cy="416920"/>
          </a:xfrm>
        </p:grpSpPr>
        <p:sp>
          <p:nvSpPr>
            <p:cNvPr id="18" name="직사각형 17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66180" y="1802030"/>
              <a:ext cx="1962944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altLang="ko-KR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Teclo </a:t>
              </a:r>
              <a:r>
                <a:rPr lang="ko-KR" altLang="en-US" sz="1600" b="1" spc="-10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시너지 적용 방안</a:t>
              </a:r>
              <a:endParaRPr lang="en-US" altLang="ko-KR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0" name="그림 19" descr="Untitled-1-04.png"/>
            <p:cNvPicPr>
              <a:picLocks noChangeAspect="1"/>
            </p:cNvPicPr>
            <p:nvPr/>
          </p:nvPicPr>
          <p:blipFill>
            <a:blip r:embed="rId5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sp>
        <p:nvSpPr>
          <p:cNvPr id="21" name="내용 개체 틀 7"/>
          <p:cNvSpPr>
            <a:spLocks/>
          </p:cNvSpPr>
          <p:nvPr/>
        </p:nvSpPr>
        <p:spPr bwMode="auto">
          <a:xfrm>
            <a:off x="550175" y="1220388"/>
            <a:ext cx="892222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1400" dirty="0">
                <a:latin typeface="+mn-ea"/>
              </a:rPr>
              <a:t>동일 데이터에 대한 </a:t>
            </a:r>
            <a:r>
              <a:rPr lang="ko-KR" altLang="en-US" sz="1400" dirty="0" err="1">
                <a:latin typeface="+mn-ea"/>
              </a:rPr>
              <a:t>캐싱을</a:t>
            </a:r>
            <a:r>
              <a:rPr lang="ko-KR" altLang="en-US" sz="1400" dirty="0">
                <a:latin typeface="+mn-ea"/>
              </a:rPr>
              <a:t> 통한 대역폭 감소 및 사용자 만족도 증가</a:t>
            </a:r>
          </a:p>
        </p:txBody>
      </p:sp>
      <p:sp>
        <p:nvSpPr>
          <p:cNvPr id="130" name="AutoShape 66"/>
          <p:cNvSpPr>
            <a:spLocks/>
          </p:cNvSpPr>
          <p:nvPr/>
        </p:nvSpPr>
        <p:spPr bwMode="auto">
          <a:xfrm>
            <a:off x="6860729" y="2493417"/>
            <a:ext cx="1152525" cy="1441450"/>
          </a:xfrm>
          <a:prstGeom prst="flowChartConnector">
            <a:avLst/>
          </a:prstGeom>
          <a:solidFill>
            <a:srgbClr val="FF00FF">
              <a:alpha val="17999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31" name="AutoShape 63"/>
          <p:cNvSpPr>
            <a:spLocks/>
          </p:cNvSpPr>
          <p:nvPr/>
        </p:nvSpPr>
        <p:spPr bwMode="auto">
          <a:xfrm>
            <a:off x="3692079" y="2421980"/>
            <a:ext cx="1152525" cy="1441450"/>
          </a:xfrm>
          <a:prstGeom prst="flowChartConnector">
            <a:avLst/>
          </a:prstGeom>
          <a:solidFill>
            <a:srgbClr val="FF00FF">
              <a:alpha val="32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132" name="Shape 244"/>
          <p:cNvSpPr>
            <a:spLocks noChangeShapeType="1"/>
          </p:cNvSpPr>
          <p:nvPr/>
        </p:nvSpPr>
        <p:spPr bwMode="auto">
          <a:xfrm flipV="1">
            <a:off x="1099692" y="3052217"/>
            <a:ext cx="7153275" cy="17462"/>
          </a:xfrm>
          <a:prstGeom prst="line">
            <a:avLst/>
          </a:prstGeom>
          <a:noFill/>
          <a:ln w="15875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sp>
        <p:nvSpPr>
          <p:cNvPr id="133" name="Shape 248"/>
          <p:cNvSpPr>
            <a:spLocks noChangeArrowheads="1"/>
          </p:cNvSpPr>
          <p:nvPr/>
        </p:nvSpPr>
        <p:spPr bwMode="auto">
          <a:xfrm>
            <a:off x="488504" y="3358605"/>
            <a:ext cx="7556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MS PGothic" pitchFamily="34" charset="-128"/>
                <a:sym typeface="Gill Sans"/>
              </a:rPr>
              <a:t>Server </a:t>
            </a:r>
          </a:p>
        </p:txBody>
      </p:sp>
      <p:sp>
        <p:nvSpPr>
          <p:cNvPr id="134" name="Shape 251"/>
          <p:cNvSpPr>
            <a:spLocks noChangeArrowheads="1"/>
          </p:cNvSpPr>
          <p:nvPr/>
        </p:nvSpPr>
        <p:spPr bwMode="auto">
          <a:xfrm>
            <a:off x="8085485" y="2621041"/>
            <a:ext cx="10795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MS PGothic" pitchFamily="34" charset="-128"/>
                <a:sym typeface="Gill Sans"/>
              </a:rPr>
              <a:t>Router</a:t>
            </a:r>
          </a:p>
        </p:txBody>
      </p:sp>
      <p:sp>
        <p:nvSpPr>
          <p:cNvPr id="135" name="Shape 253"/>
          <p:cNvSpPr>
            <a:spLocks noChangeArrowheads="1"/>
          </p:cNvSpPr>
          <p:nvPr/>
        </p:nvSpPr>
        <p:spPr bwMode="auto">
          <a:xfrm>
            <a:off x="5992726" y="3284984"/>
            <a:ext cx="7413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MS PGothic" pitchFamily="34" charset="-128"/>
                <a:sym typeface="Gill Sans"/>
              </a:rPr>
              <a:t>Firewall </a:t>
            </a:r>
          </a:p>
        </p:txBody>
      </p:sp>
      <p:sp>
        <p:nvSpPr>
          <p:cNvPr id="136" name="Shape 254"/>
          <p:cNvSpPr>
            <a:spLocks noChangeArrowheads="1"/>
          </p:cNvSpPr>
          <p:nvPr/>
        </p:nvSpPr>
        <p:spPr bwMode="auto">
          <a:xfrm>
            <a:off x="3031679" y="3357017"/>
            <a:ext cx="5889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MS PGothic" pitchFamily="34" charset="-128"/>
                <a:sym typeface="Gill Sans"/>
              </a:rPr>
              <a:t>Edge Switch</a:t>
            </a:r>
          </a:p>
        </p:txBody>
      </p:sp>
      <p:pic>
        <p:nvPicPr>
          <p:cNvPr id="137" name="Juniper srx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42" y="2853780"/>
            <a:ext cx="4762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8" name="Shape 259"/>
          <p:cNvSpPr>
            <a:spLocks noChangeArrowheads="1"/>
          </p:cNvSpPr>
          <p:nvPr/>
        </p:nvSpPr>
        <p:spPr bwMode="auto">
          <a:xfrm>
            <a:off x="4844604" y="3214142"/>
            <a:ext cx="71913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MS PGothic" pitchFamily="34" charset="-128"/>
                <a:sym typeface="Gill Sans"/>
              </a:rPr>
              <a:t>Traffic shaping </a:t>
            </a:r>
          </a:p>
        </p:txBody>
      </p:sp>
      <p:cxnSp>
        <p:nvCxnSpPr>
          <p:cNvPr id="140" name="直線接點 2"/>
          <p:cNvCxnSpPr>
            <a:cxnSpLocks noChangeShapeType="1"/>
          </p:cNvCxnSpPr>
          <p:nvPr/>
        </p:nvCxnSpPr>
        <p:spPr bwMode="auto">
          <a:xfrm>
            <a:off x="2745929" y="2502942"/>
            <a:ext cx="11113" cy="12144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1" name="直線接點 31"/>
          <p:cNvCxnSpPr>
            <a:cxnSpLocks noChangeShapeType="1"/>
          </p:cNvCxnSpPr>
          <p:nvPr/>
        </p:nvCxnSpPr>
        <p:spPr bwMode="auto">
          <a:xfrm>
            <a:off x="5852667" y="2421980"/>
            <a:ext cx="0" cy="1295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直線接點 32"/>
          <p:cNvCxnSpPr>
            <a:cxnSpLocks noChangeShapeType="1"/>
          </p:cNvCxnSpPr>
          <p:nvPr/>
        </p:nvCxnSpPr>
        <p:spPr bwMode="auto">
          <a:xfrm>
            <a:off x="8657022" y="3277642"/>
            <a:ext cx="0" cy="2301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" name="Shape 251"/>
          <p:cNvSpPr>
            <a:spLocks noChangeArrowheads="1"/>
          </p:cNvSpPr>
          <p:nvPr/>
        </p:nvSpPr>
        <p:spPr bwMode="auto">
          <a:xfrm>
            <a:off x="2468117" y="3717380"/>
            <a:ext cx="5540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MS PGothic" pitchFamily="34" charset="-128"/>
                <a:sym typeface="Gill Sans"/>
              </a:rPr>
              <a:t>PAT</a:t>
            </a:r>
          </a:p>
        </p:txBody>
      </p:sp>
      <p:sp>
        <p:nvSpPr>
          <p:cNvPr id="144" name="Shape 251"/>
          <p:cNvSpPr>
            <a:spLocks noChangeArrowheads="1"/>
          </p:cNvSpPr>
          <p:nvPr/>
        </p:nvSpPr>
        <p:spPr bwMode="auto">
          <a:xfrm>
            <a:off x="2998342" y="2493417"/>
            <a:ext cx="6937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MS PGothic" pitchFamily="34" charset="-128"/>
                <a:sym typeface="Gill Sans"/>
              </a:rPr>
              <a:t>Public IP</a:t>
            </a:r>
          </a:p>
        </p:txBody>
      </p:sp>
      <p:sp>
        <p:nvSpPr>
          <p:cNvPr id="145" name="Shape 254"/>
          <p:cNvSpPr>
            <a:spLocks noChangeArrowheads="1"/>
          </p:cNvSpPr>
          <p:nvPr/>
        </p:nvSpPr>
        <p:spPr bwMode="auto">
          <a:xfrm>
            <a:off x="1388617" y="3357017"/>
            <a:ext cx="7921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MS PGothic" pitchFamily="34" charset="-128"/>
                <a:sym typeface="Gill Sans"/>
              </a:rPr>
              <a:t>Core Switch</a:t>
            </a:r>
          </a:p>
        </p:txBody>
      </p:sp>
      <p:pic>
        <p:nvPicPr>
          <p:cNvPr id="146" name="Juniper sr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42" y="2853780"/>
            <a:ext cx="4318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7" name="Shape 253"/>
          <p:cNvSpPr>
            <a:spLocks noChangeArrowheads="1"/>
          </p:cNvSpPr>
          <p:nvPr/>
        </p:nvSpPr>
        <p:spPr bwMode="auto">
          <a:xfrm>
            <a:off x="3836542" y="3285580"/>
            <a:ext cx="879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 defTabSz="5842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marL="0" marR="0" lvl="0" indent="0" algn="ctr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MS PGothic" pitchFamily="34" charset="-128"/>
                <a:sym typeface="Gill Sans"/>
              </a:rPr>
              <a:t>Cache Appliance </a:t>
            </a:r>
          </a:p>
        </p:txBody>
      </p:sp>
      <p:graphicFrame>
        <p:nvGraphicFramePr>
          <p:cNvPr id="148" name="Object 38"/>
          <p:cNvGraphicFramePr>
            <a:graphicFrameLocks noChangeAspect="1"/>
          </p:cNvGraphicFramePr>
          <p:nvPr>
            <p:extLst/>
          </p:nvPr>
        </p:nvGraphicFramePr>
        <p:xfrm>
          <a:off x="8367100" y="5441155"/>
          <a:ext cx="4524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Visio" r:id="rId8" imgW="452743" imgH="434970" progId="Visio.Drawing.11">
                  <p:embed/>
                </p:oleObj>
              </mc:Choice>
              <mc:Fallback>
                <p:oleObj name="Visio" r:id="rId8" imgW="452743" imgH="4349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7100" y="5441155"/>
                        <a:ext cx="4524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40"/>
          <p:cNvGraphicFramePr>
            <a:graphicFrameLocks noChangeAspect="1"/>
          </p:cNvGraphicFramePr>
          <p:nvPr>
            <p:extLst/>
          </p:nvPr>
        </p:nvGraphicFramePr>
        <p:xfrm>
          <a:off x="8001347" y="4673144"/>
          <a:ext cx="3952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Visio" r:id="rId10" imgW="394664" imgH="394470" progId="Visio.Drawing.11">
                  <p:embed/>
                </p:oleObj>
              </mc:Choice>
              <mc:Fallback>
                <p:oleObj name="Visio" r:id="rId10" imgW="394664" imgH="3944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347" y="4673144"/>
                        <a:ext cx="3952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41"/>
          <p:cNvGraphicFramePr>
            <a:graphicFrameLocks noChangeAspect="1"/>
          </p:cNvGraphicFramePr>
          <p:nvPr>
            <p:extLst/>
          </p:nvPr>
        </p:nvGraphicFramePr>
        <p:xfrm>
          <a:off x="8967341" y="4673144"/>
          <a:ext cx="3952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Visio" r:id="rId12" imgW="394664" imgH="394470" progId="Visio.Drawing.11">
                  <p:embed/>
                </p:oleObj>
              </mc:Choice>
              <mc:Fallback>
                <p:oleObj name="Visio" r:id="rId12" imgW="394664" imgH="3944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7341" y="4673144"/>
                        <a:ext cx="39528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43"/>
          <p:cNvGraphicFramePr>
            <a:graphicFrameLocks noChangeAspect="1"/>
          </p:cNvGraphicFramePr>
          <p:nvPr>
            <p:extLst/>
          </p:nvPr>
        </p:nvGraphicFramePr>
        <p:xfrm>
          <a:off x="8509975" y="5009355"/>
          <a:ext cx="4524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Visio" r:id="rId14" imgW="452743" imgH="434970" progId="Visio.Drawing.11">
                  <p:embed/>
                </p:oleObj>
              </mc:Choice>
              <mc:Fallback>
                <p:oleObj name="Visio" r:id="rId14" imgW="452743" imgH="4349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975" y="5009355"/>
                        <a:ext cx="4524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Rectangle 46"/>
          <p:cNvSpPr>
            <a:spLocks/>
          </p:cNvSpPr>
          <p:nvPr/>
        </p:nvSpPr>
        <p:spPr bwMode="auto">
          <a:xfrm>
            <a:off x="7005192" y="3285580"/>
            <a:ext cx="95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Helvetica Neue"/>
                <a:sym typeface="Gill Sans" charset="0"/>
              </a:rPr>
              <a:t>Teclo Appliance</a:t>
            </a:r>
          </a:p>
        </p:txBody>
      </p:sp>
      <p:sp>
        <p:nvSpPr>
          <p:cNvPr id="153" name="AutoShape 48" descr="data:image/jpeg;base64,/9j/4AAQSkZJRgABAQAAAQABAAD/2wCEAAkGBw8QDw8REhEREA8PDhASEBAQEBcQEhAOFBIWGBQRFBYYHSggGBoxJxUUITEjJSksLi4uFx8zODMsNygtLiwBCgoKDg0MFw8PFCwcFB8sLCssLCwsLCwsLCssLCssKyssKywsKywrKzcsLCssLCsrLCwrKyssKywrKysrKyssK//AABEIAKgBLAMBIgACEQEDEQH/xAAcAAEAAQUBAQAAAAAAAAAAAAAABgEDBQcIAgT/xABKEAABAwIBBQ0DCAgEBwAAAAAAAQIDBBEFEiExUVIGBxMUFyJBYYGRktHTU3GUMmNydZOhsbIjJSaCs8HD8CRzg6IIFTM1QkRl/8QAFQEBAQAAAAAAAAAAAAAAAAAAAAH/xAAWEQEBAQAAAAAAAAAAAAAAAAAAEQH/2gAMAwEAAhEDEQA/AN4gAAAAAAAAAAAAAAAAAAAAAAAAAAAAAAAAAAAAAAAAAAAAAAAAAAAAAAAAAAAAAAAAAAAAAAAAAAAWkqGZax5TeERqPVl+cjFWyOtqzAXQAAAAAAAAAAAAAAAAAAAAAAAAAAAAAAACi6M2no95UAYPcbiktVSNfOiNqGPkjma3QkjHLo7Mle0zhGcHXgMSrINDahramPVfRJ2qqr4STAAAAAAAAAAAAIzCif8AO5F6Vw1EX3JM234qSYjES/rx/wBWf1mAScAAAAAAAAAAAABHpsSldi8VKx1oY6KSedLIuU5z0ZGir0LmVe0kJEtxi8PV4rWaUkqkp41+ap22unUqu+4lpMAAFAAAAAAAAAAAAAAAAEX3XrwE9DWaEim4KVfmpEzqvuTL7yUGL3TUHGKOoitdyxqrPpt5zU70RO087lK/jFFTyKt3ZCMevSr2c1VX32v2gZYAAAAAAAAAACLRL+vn/Va/xoyUkUjX9fu+q3fxogJWAAAAAAAAAABj90GIJTUlRP7KF7k63I3mp32MgQ/fJcskNLRJpr62GJyJp4FrkdI7ss0DI7g6BafDaRi/LdEkr76cuVVet+vnW7DPlGoiIiJmREsidRUAAAAAAAAAAAAAAAAAAABFdyn6Crr6PQjZeHiT5t9r26kRY099yVES3SLxbEaCq0MlVaaboSzr5Cr4lX9wCWgAAAAAAAAAARJv/f1+rHfxYyWkQv8AtAn1c787AJeAAAAAAAAAABDJ/wDE7oIm6WYbROkXUlRPzUTwqi9hM1UhW9v+ndiVev8A7la5sa66eFMmP8zk7AJqAAAAAAAAAAAAAAAAAAAAAGB3cYfw9BO1PlRt4VutFZnW3XbKTtM8UVEVLLnRdKdQGP3PYhxmkgm0q+NMu3tG816d6OMiQ7cLJwEtbQuv/h51fFfpifot3I798mIAAAAAAAAAhau/aNE/+cv5k8iaEFkdbdMxNeHqn8wJ0AAAAAAAAAAMDu7xPiuG1kt7OSFzGL85JzGr3uv2HvcVhvFcOo4VSzmwNc9NUr+e/wC9ykd3zHcYnwvDkzpVVrXyt1wRZ3ovYqr2E9AAAAAAAAAAAAAAAAAAAAAAAAAhG6NeKYvR1KZmVTVp5et90yb9vBp7mqTZFuRnfHoFmw6Vzc0lOqTsXVkfKXwq5exDJbl8SSqo4Jktz2Je2dEcmZzexbp2AZUAAAAAAAAgNQv7Tw9dE78rifGvax6JuppkvnWjfZP9OTyUDYQAAAAAAAAB82I1CRQyyKtkZG5yrqsmkCDYSvHN0lTLpjw6kSNvVNMuZU/d4ROw2EQLeegV1JU1jvl19bNJf5tjshG9ipJ3k9AAAAAAAAAAAAAAAAAAAAAAANIb5FSyXHHNerZIIsPjRjX2fGkrnqrlai5sqypddOYwvF6XYp/BH5BY31jyItJVIudq00101pwbrmjN7jdZUYVI2KVkstDUORXNRjldTyLmWVnVtN7Uz3R3zvipU0Mhv1Nj8j0nF9iHuYQjoaN6ORHIt0ciKi60XQp6Od0ZTezg92Qwo6On9nD3MKR0SDnCSGDoZD4WFri0WxF3MBHSguczup4diLuYW3U8OxF4WAjptVQ58xvdBMuNpicccjo4qpGRsSNyq6ljTg3ZP0mq9U+mYRYIdiLwtCsi2Y+5oHTcE7Xsa9qorHtRzV1tVLop7yk1nLboYdiPwtPKwxbEfhaB1NlJrQplprTvOWHQw7MfhaW3QRbMfhaEdV5aa07xwjdad5ye6CLZj8LTwsEWzH4UA6y4Vu0nehqjfa3VySsmoKVsitaicamaxyo+6panjW2fW5UzZrZ89tQup4tmPwoOCZqb9wHRW9dI1uD0TVXIVrZUVrua5FSZ97oufr7SVcYZtt8SHIr6eNc6tZ3IW5KaOy81ncgHYQIfvTVnC4PRorsqSNj2OarrvajZXtZlIudEs1LdViYAAAAAAAAAAAAAAAAADzJ8lfcejxM1Va5E0q1UT32A5JwzmsfbNZLpbNnLFNlyPYzhWty3tblySK2Nl1tlPd0Nz516DNYlgctFUTUsmS6RjWqro15qtciKllciL06jHphXv8TQMkm52RcyV2Hrq/WMbUXNe6ZSoYyvopYWxuWoifwqK7IgqOFdGlmraS2Zq861tbXdtxMOXov4kC0LtS+JPMDHcM/ad4lPvwivkZJ8mObKbk5FTwjmJnRbpkvaqLm0ovSqdJRaBdS97fM88QXr72geMQrXvke6zY7r8iFXJG2yInNynKts19K6T5VmftO8Sn28QXr72+Z4dh69f+3zA+XhX7TvEpdo6p0crH2bLkr/ANOa6xvuipZ6IqLbPfSmgucRXr+7zPK0K61+7zA9YvVOfM5ciKGyI1WU2UkSqirzkRzlW+fX0aNJ80FQrXZSoj0yXpkvVVRcpitvmVFul7p1ohf4gv8AdvMolA7r+7zA+nHK9Xua3gKaBWJn4qj2tfdG2ysp7tFurSt7mLV7ta959K0Dv7t5jiDtf4eYF/G6pXuj/RQQWjvamR7Ueirmc/Lct3ZuiyGOy3a17z6eIO1/h5lHULtf4eYFjhF1r3lcpda95e4k7+7eY4m7X+HmRVnKXWpk4cEkdGx/GKRqPa1Ua+qa16ZTkTJVq50XPdfcvuPi4o488TdrA+rEsKfToxXTQSZaqiJBOkqpbpciaD5qVy8/P/4/zKcVXWXIocm/Wlio2t/w9InDYj/lU35pTdZqbeHwOWKKesVzFiqmpGxiXy0dFI9FV2a1s66FNsgAAAAAAAAAAAAAAAAAABrPdzve1dZXvqoJadGyQxscyZXtVHMzXRWtW6aCOO3qsX28P+3mT+ibvAGjuSjGNvD/AIib0CnJPjG3h/xE3oG8gBo3knxjbw/4ib0CnJLi+3QfETegbzAGjOSXF9ug+Im9AckuL7dB8RN6BvMAaLXejxfboPiJvQKckWL7dB8RN6BvUAaJ5IsX26D4ib0Cqb0eL7dB8RN6BvUAaKXeixfboPiJvQKckOL+0oPiJvQN7ADRHJBi/tKD4ib0CnI/i/tKD7eb0DfAA0NyPYv7Sg+3m9ApyO4v7Sg+3m9A30ANC8juL+1oPt5vQKcjmMe1oPt5vRN9gDQXI1i/taD7eb0S9FvL4mqc+oo2/RdK/wDFiG9wBgtxGAuw+ggpXPSR8fCK57Us1XPkc+yIvRzrdhnQ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4692204" y="327764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ko-KR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MS PGothic" pitchFamily="34" charset="-128"/>
              <a:sym typeface="Gill Sans"/>
            </a:endParaRPr>
          </a:p>
        </p:txBody>
      </p:sp>
      <p:sp>
        <p:nvSpPr>
          <p:cNvPr id="154" name="AutoShape 50" descr="data:image/jpeg;base64,/9j/4AAQSkZJRgABAQAAAQABAAD/2wCEAAkGBw8QDw8REhEREA8PDhASEBAQEBcQEhAOFBIWGBQRFBYYHSggGBoxJxUUITEjJSksLi4uFx8zODMsNygtLiwBCgoKDg0MFw8PFCwcFB8sLCssLCwsLCwsLCssLCssKyssKywsKywrKzcsLCssLCsrLCwrKyssKywrKysrKyssK//AABEIAKgBLAMBIgACEQEDEQH/xAAcAAEAAQUBAQAAAAAAAAAAAAAABgEDBQcIAgT/xABKEAABAwIBBQ0DCAgEBwAAAAAAAQIDBBEFEiExUVIGBxMUFyJBYYGRktHTU3GUMmNydZOhsbIjJSaCs8HD8CRzg6IIFTM1QkRl/8QAFQEBAQAAAAAAAAAAAAAAAAAAAAH/xAAWEQEBAQAAAAAAAAAAAAAAAAAAEQH/2gAMAwEAAhEDEQA/AN4gAAAAAAAAAAAAAAAAAAAAAAAAAAAAAAAAAAAAAAAAAAAAAAAAAAAAAAAAAAAAAAAAAAAAAAAAAAAWkqGZax5TeERqPVl+cjFWyOtqzAXQAAAAAAAAAAAAAAAAAAAAAAAAAAAAAAACi6M2no95UAYPcbiktVSNfOiNqGPkjma3QkjHLo7Mle0zhGcHXgMSrINDahramPVfRJ2qqr4STAAAAAAAAAAAAIzCif8AO5F6Vw1EX3JM234qSYjES/rx/wBWf1mAScAAAAAAAAAAAABHpsSldi8VKx1oY6KSedLIuU5z0ZGir0LmVe0kJEtxi8PV4rWaUkqkp41+ap22unUqu+4lpMAAFAAAAAAAAAAAAAAAAEX3XrwE9DWaEim4KVfmpEzqvuTL7yUGL3TUHGKOoitdyxqrPpt5zU70RO087lK/jFFTyKt3ZCMevSr2c1VX32v2gZYAAAAAAAAAACLRL+vn/Va/xoyUkUjX9fu+q3fxogJWAAAAAAAAAABj90GIJTUlRP7KF7k63I3mp32MgQ/fJcskNLRJpr62GJyJp4FrkdI7ss0DI7g6BafDaRi/LdEkr76cuVVet+vnW7DPlGoiIiJmREsidRUAAAAAAAAAAAAAAAAAAABFdyn6Crr6PQjZeHiT5t9r26kRY099yVES3SLxbEaCq0MlVaaboSzr5Cr4lX9wCWgAAAAAAAAAARJv/f1+rHfxYyWkQv8AtAn1c787AJeAAAAAAAAAABDJ/wDE7oIm6WYbROkXUlRPzUTwqi9hM1UhW9v+ndiVev8A7la5sa66eFMmP8zk7AJqAAAAAAAAAAAAAAAAAAAAAGB3cYfw9BO1PlRt4VutFZnW3XbKTtM8UVEVLLnRdKdQGP3PYhxmkgm0q+NMu3tG816d6OMiQ7cLJwEtbQuv/h51fFfpifot3I798mIAAAAAAAAAhau/aNE/+cv5k8iaEFkdbdMxNeHqn8wJ0AAAAAAAAAAMDu7xPiuG1kt7OSFzGL85JzGr3uv2HvcVhvFcOo4VSzmwNc9NUr+e/wC9ykd3zHcYnwvDkzpVVrXyt1wRZ3ovYqr2E9AAAAAAAAAAAAAAAAAAAAAAAAAhG6NeKYvR1KZmVTVp5et90yb9vBp7mqTZFuRnfHoFmw6Vzc0lOqTsXVkfKXwq5exDJbl8SSqo4Jktz2Je2dEcmZzexbp2AZUAAAAAAAAgNQv7Tw9dE78rifGvax6JuppkvnWjfZP9OTyUDYQAAAAAAAAB82I1CRQyyKtkZG5yrqsmkCDYSvHN0lTLpjw6kSNvVNMuZU/d4ROw2EQLeegV1JU1jvl19bNJf5tjshG9ipJ3k9AAAAAAAAAAAAAAAAAAAAAAANIb5FSyXHHNerZIIsPjRjX2fGkrnqrlai5sqypddOYwvF6XYp/BH5BY31jyItJVIudq00101pwbrmjN7jdZUYVI2KVkstDUORXNRjldTyLmWVnVtN7Uz3R3zvipU0Mhv1Nj8j0nF9iHuYQjoaN6ORHIt0ciKi60XQp6Od0ZTezg92Qwo6On9nD3MKR0SDnCSGDoZD4WFri0WxF3MBHSguczup4diLuYW3U8OxF4WAjptVQ58xvdBMuNpicccjo4qpGRsSNyq6ljTg3ZP0mq9U+mYRYIdiLwtCsi2Y+5oHTcE7Xsa9qorHtRzV1tVLop7yk1nLboYdiPwtPKwxbEfhaB1NlJrQplprTvOWHQw7MfhaW3QRbMfhaEdV5aa07xwjdad5ye6CLZj8LTwsEWzH4UA6y4Vu0nehqjfa3VySsmoKVsitaicamaxyo+6panjW2fW5UzZrZ89tQup4tmPwoOCZqb9wHRW9dI1uD0TVXIVrZUVrua5FSZ97oufr7SVcYZtt8SHIr6eNc6tZ3IW5KaOy81ncgHYQIfvTVnC4PRorsqSNj2OarrvajZXtZlIudEs1LdViYAAAAAAAAAAAAAAAAADzJ8lfcejxM1Va5E0q1UT32A5JwzmsfbNZLpbNnLFNlyPYzhWty3tblySK2Nl1tlPd0Nz516DNYlgctFUTUsmS6RjWqro15qtciKllciL06jHphXv8TQMkm52RcyV2Hrq/WMbUXNe6ZSoYyvopYWxuWoifwqK7IgqOFdGlmraS2Zq861tbXdtxMOXov4kC0LtS+JPMDHcM/ad4lPvwivkZJ8mObKbk5FTwjmJnRbpkvaqLm0ovSqdJRaBdS97fM88QXr72geMQrXvke6zY7r8iFXJG2yInNynKts19K6T5VmftO8Sn28QXr72+Z4dh69f+3zA+XhX7TvEpdo6p0crH2bLkr/ANOa6xvuipZ6IqLbPfSmgucRXr+7zPK0K61+7zA9YvVOfM5ciKGyI1WU2UkSqirzkRzlW+fX0aNJ80FQrXZSoj0yXpkvVVRcpitvmVFul7p1ohf4gv8AdvMolA7r+7zA+nHK9Xua3gKaBWJn4qj2tfdG2ysp7tFurSt7mLV7ta959K0Dv7t5jiDtf4eYF/G6pXuj/RQQWjvamR7Ueirmc/Lct3ZuiyGOy3a17z6eIO1/h5lHULtf4eYFjhF1r3lcpda95e4k7+7eY4m7X+HmRVnKXWpk4cEkdGx/GKRqPa1Ua+qa16ZTkTJVq50XPdfcvuPi4o488TdrA+rEsKfToxXTQSZaqiJBOkqpbpciaD5qVy8/P/4/zKcVXWXIocm/Wlio2t/w9InDYj/lU35pTdZqbeHwOWKKesVzFiqmpGxiXy0dFI9FV2a1s66FNsgAAAAAAAAAAAAAAAAAABrPdzve1dZXvqoJadGyQxscyZXtVHMzXRWtW6aCOO3qsX28P+3mT+ibvAGjuSjGNvD/AIib0CnJPjG3h/xE3oG8gBo3knxjbw/4ib0CnJLi+3QfETegbzAGjOSXF9ug+Im9AckuL7dB8RN6BvMAaLXejxfboPiJvQKckWL7dB8RN6BvUAaJ5IsX26D4ib0Cqb0eL7dB8RN6BvUAaKXeixfboPiJvQKckOL+0oPiJvQN7ADRHJBi/tKD4ib0CnI/i/tKD7eb0DfAA0NyPYv7Sg+3m9ApyO4v7Sg+3m9A30ANC8juL+1oPt5vQKcjmMe1oPt5vRN9gDQXI1i/taD7eb0S9FvL4mqc+oo2/RdK/wDFiG9wBgtxGAuw+ggpXPSR8fCK57Us1XPkc+yIvRzrdhnQ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4692204" y="327764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ko-KR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MS PGothic" pitchFamily="34" charset="-128"/>
              <a:sym typeface="Gill Sans"/>
            </a:endParaRPr>
          </a:p>
        </p:txBody>
      </p:sp>
      <p:sp>
        <p:nvSpPr>
          <p:cNvPr id="155" name="AutoShape 52" descr="Image result for wireless access point"/>
          <p:cNvSpPr>
            <a:spLocks noChangeAspect="1" noChangeArrowheads="1"/>
          </p:cNvSpPr>
          <p:nvPr/>
        </p:nvSpPr>
        <p:spPr bwMode="auto">
          <a:xfrm>
            <a:off x="4692204" y="327764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/>
                <a:ea typeface="MS PGothic" pitchFamily="34" charset="-128"/>
                <a:sym typeface="Gill San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ko-KR" sz="4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MS PGothic" pitchFamily="34" charset="-128"/>
              <a:sym typeface="Gill Sans"/>
            </a:endParaRPr>
          </a:p>
        </p:txBody>
      </p:sp>
      <p:pic>
        <p:nvPicPr>
          <p:cNvPr id="157" name="Picture 6" descr="C:\Users\ecoffey\AppData\Local\Temp\Rar$DRa0.281\Cisco Icons November\30072_Device_server_3156\Png_256\30072_Device_server_3156_unknown_256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2" y="2709317"/>
            <a:ext cx="4540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6" descr="C:\Users\ecoffey\AppData\Local\Temp\Rar$DRa0.200\Cisco Icons November\30080_Device_switch_3062\Png_256\30080_Device_switch_3062_unknown_25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54" y="2925217"/>
            <a:ext cx="647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6" descr="C:\Users\ecoffey\AppData\Local\Temp\Rar$DRa0.200\Cisco Icons November\30080_Device_switch_3062\Png_256\30080_Device_switch_3062_unknown_25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42" y="2782342"/>
            <a:ext cx="6477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" name="Picture 6" descr="C:\Users\ecoffey\AppData\Local\Temp\Rar$DRa0.963\Cisco Icons November\30029_Device_firewall_3130\Png_256\30029_Device_firewall_3130_unknown_25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004" y="2709317"/>
            <a:ext cx="4381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" name="Picture 6" descr="C:\Users\ecoffey\AppData\Local\Temp\Rar$DRa0.583\Cisco Icons November\30067_Device_router_3057\Png_256\30067_Device_router_3057_unknown_25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154" y="2853780"/>
            <a:ext cx="7921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" name="Bild 7" descr="Server B-Series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29" y="2853780"/>
            <a:ext cx="723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AutoShape 43"/>
          <p:cNvSpPr>
            <a:spLocks noChangeArrowheads="1"/>
          </p:cNvSpPr>
          <p:nvPr/>
        </p:nvSpPr>
        <p:spPr bwMode="auto">
          <a:xfrm>
            <a:off x="694605" y="4416045"/>
            <a:ext cx="4415252" cy="1443834"/>
          </a:xfrm>
          <a:prstGeom prst="roundRect">
            <a:avLst>
              <a:gd name="adj" fmla="val 1482"/>
            </a:avLst>
          </a:prstGeom>
          <a:gradFill>
            <a:gsLst>
              <a:gs pos="0">
                <a:srgbClr val="FBFBFB"/>
              </a:gs>
              <a:gs pos="100000">
                <a:srgbClr val="CDCDCD">
                  <a:alpha val="0"/>
                </a:srgbClr>
              </a:gs>
            </a:gsLst>
            <a:lin ang="5400000" scaled="0"/>
          </a:gradFill>
          <a:ln w="12700"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12700" dir="16200000" rotWithShape="0">
              <a:schemeClr val="tx1">
                <a:alpha val="26000"/>
              </a:schemeClr>
            </a:outerShdw>
          </a:effectLst>
          <a:scene3d>
            <a:camera prst="orthographicFront"/>
            <a:lightRig rig="threePt" dir="t"/>
          </a:scene3d>
          <a:sp3d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46800" rtlCol="0" anchor="ctr" anchorCtr="0">
            <a:sp3d>
              <a:bevelT w="1270"/>
            </a:sp3d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ko-KR" altLang="en-US" sz="1400" b="1" dirty="0" err="1" smtClean="0">
                <a:ea typeface="맑은 고딕" panose="020B0503020000020004" pitchFamily="50" charset="-127"/>
              </a:rPr>
              <a:t>캐싱</a:t>
            </a:r>
            <a:r>
              <a:rPr lang="ko-KR" altLang="en-US" sz="1400" b="1" dirty="0" smtClean="0">
                <a:ea typeface="맑은 고딕" panose="020B0503020000020004" pitchFamily="50" charset="-127"/>
              </a:rPr>
              <a:t> </a:t>
            </a:r>
            <a:r>
              <a:rPr lang="en-US" altLang="ko-KR" sz="1400" b="1" dirty="0" smtClean="0">
                <a:ea typeface="맑은 고딕" panose="020B0503020000020004" pitchFamily="50" charset="-127"/>
              </a:rPr>
              <a:t>+ Teclo</a:t>
            </a:r>
            <a:endParaRPr lang="en-US" altLang="ko-KR" sz="1400" b="1" dirty="0">
              <a:ea typeface="맑은 고딕" panose="020B0503020000020004" pitchFamily="50" charset="-127"/>
            </a:endParaRPr>
          </a:p>
          <a:p>
            <a:pPr marL="444500" lvl="1" indent="-177800">
              <a:buFont typeface="Museo Sans For Dell" panose="02000000000000000000" pitchFamily="2" charset="0"/>
              <a:buChar char="–"/>
            </a:pPr>
            <a:r>
              <a:rPr lang="ko-KR" altLang="en-US" sz="1400" dirty="0">
                <a:ea typeface="맑은 고딕" panose="020B0503020000020004" pitchFamily="50" charset="-127"/>
              </a:rPr>
              <a:t>엔터프라이즈 고객</a:t>
            </a:r>
            <a:r>
              <a:rPr lang="en-US" altLang="ko-KR" sz="1400" dirty="0">
                <a:ea typeface="맑은 고딕" panose="020B0503020000020004" pitchFamily="50" charset="-127"/>
              </a:rPr>
              <a:t>, </a:t>
            </a:r>
            <a:r>
              <a:rPr lang="ko-KR" altLang="en-US" sz="1400">
                <a:ea typeface="맑은 고딕" panose="020B0503020000020004" pitchFamily="50" charset="-127"/>
              </a:rPr>
              <a:t>대학</a:t>
            </a:r>
            <a:r>
              <a:rPr lang="en-US" altLang="ko-KR" sz="1400" dirty="0">
                <a:ea typeface="맑은 고딕" panose="020B0503020000020004" pitchFamily="50" charset="-127"/>
              </a:rPr>
              <a:t>, </a:t>
            </a:r>
            <a:r>
              <a:rPr lang="ko-KR" altLang="en-US" sz="1400">
                <a:ea typeface="맑은 고딕" panose="020B0503020000020004" pitchFamily="50" charset="-127"/>
              </a:rPr>
              <a:t>통신사 등에서 </a:t>
            </a:r>
            <a:r>
              <a:rPr lang="ko-KR" altLang="en-US" sz="1400" smtClean="0">
                <a:ea typeface="맑은 고딕" panose="020B0503020000020004" pitchFamily="50" charset="-127"/>
              </a:rPr>
              <a:t>사용</a:t>
            </a:r>
            <a:endParaRPr lang="en-US" altLang="ko-KR" sz="1400" dirty="0" smtClean="0">
              <a:ea typeface="맑은 고딕" panose="020B0503020000020004" pitchFamily="50" charset="-127"/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US" altLang="ko-KR" sz="1400" b="1" dirty="0" err="1">
                <a:solidFill>
                  <a:srgbClr val="444444"/>
                </a:solidFill>
                <a:ea typeface="맑은 고딕" panose="020B0503020000020004" pitchFamily="50" charset="-127"/>
              </a:rPr>
              <a:t>BlueCoat</a:t>
            </a:r>
            <a:r>
              <a:rPr lang="en-US" altLang="ko-KR" sz="1400" b="1" dirty="0">
                <a:solidFill>
                  <a:srgbClr val="444444"/>
                </a:solidFill>
                <a:ea typeface="맑은 고딕" panose="020B0503020000020004" pitchFamily="50" charset="-127"/>
              </a:rPr>
              <a:t>, </a:t>
            </a:r>
            <a:r>
              <a:rPr lang="en-US" altLang="ko-KR" sz="1400" b="1" dirty="0" err="1" smtClean="0">
                <a:solidFill>
                  <a:srgbClr val="444444"/>
                </a:solidFill>
                <a:ea typeface="맑은 고딕" panose="020B0503020000020004" pitchFamily="50" charset="-127"/>
              </a:rPr>
              <a:t>PeerApp</a:t>
            </a:r>
            <a:endParaRPr lang="en-US" altLang="ko-KR" sz="1400" b="1" dirty="0">
              <a:solidFill>
                <a:srgbClr val="444444"/>
              </a:solidFill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65529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맑은 고딕" pitchFamily="50" charset="-127"/>
              </a:rPr>
              <a:t>1. WAN </a:t>
            </a:r>
            <a:r>
              <a:rPr lang="ko-KR" altLang="en-US">
                <a:latin typeface="맑은 고딕" pitchFamily="50" charset="-127"/>
              </a:rPr>
              <a:t>가속 기술 동향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6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4" name="그룹 13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6" name="이등변 삼각형 15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이등변 삼각형 16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altLang="ko-KR" kern="0" dirty="0" smtClean="0">
                  <a:latin typeface="맑은 고딕" pitchFamily="50" charset="-127"/>
                </a:rPr>
                <a:t>1.3 </a:t>
              </a:r>
              <a:r>
                <a:rPr lang="en-US" altLang="zh-TW" dirty="0">
                  <a:solidFill>
                    <a:schemeClr val="bg1"/>
                  </a:solidFill>
                  <a:latin typeface="맑은 고딕" panose="020B0503020000020004" pitchFamily="50" charset="-127"/>
                  <a:cs typeface="Helvetica Neue"/>
                  <a:sym typeface="Arial Bold" charset="0"/>
                </a:rPr>
                <a:t>Reverse Proxy Technology &amp; Caching</a:t>
              </a:r>
              <a:endParaRPr lang="en-US" altLang="ko-KR" kern="0" dirty="0">
                <a:solidFill>
                  <a:schemeClr val="bg1"/>
                </a:solidFill>
                <a:latin typeface="맑은 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37857" y="1285042"/>
            <a:ext cx="9144000" cy="416920"/>
            <a:chOff x="342144" y="1728403"/>
            <a:chExt cx="9182856" cy="416920"/>
          </a:xfrm>
        </p:grpSpPr>
        <p:sp>
          <p:nvSpPr>
            <p:cNvPr id="18" name="직사각형 17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66180" y="1802030"/>
              <a:ext cx="1471371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ko-KR" altLang="en-US" sz="1600" b="1" spc="-100" dirty="0" err="1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모바일</a:t>
              </a:r>
              <a:r>
                <a:rPr lang="ko-KR" altLang="en-US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 적용 사례</a:t>
              </a:r>
              <a:endParaRPr lang="en-US" altLang="ko-KR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0" name="그림 19" descr="Untitled-1-04.png"/>
            <p:cNvPicPr>
              <a:picLocks noChangeAspect="1"/>
            </p:cNvPicPr>
            <p:nvPr/>
          </p:nvPicPr>
          <p:blipFill>
            <a:blip r:embed="rId4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sp>
        <p:nvSpPr>
          <p:cNvPr id="165" name="AutoShape 43"/>
          <p:cNvSpPr>
            <a:spLocks noChangeArrowheads="1"/>
          </p:cNvSpPr>
          <p:nvPr/>
        </p:nvSpPr>
        <p:spPr bwMode="auto">
          <a:xfrm>
            <a:off x="663157" y="4970641"/>
            <a:ext cx="8615851" cy="1443834"/>
          </a:xfrm>
          <a:prstGeom prst="roundRect">
            <a:avLst>
              <a:gd name="adj" fmla="val 1482"/>
            </a:avLst>
          </a:prstGeom>
          <a:gradFill>
            <a:gsLst>
              <a:gs pos="0">
                <a:srgbClr val="FBFBFB"/>
              </a:gs>
              <a:gs pos="100000">
                <a:srgbClr val="CDCDCD">
                  <a:alpha val="0"/>
                </a:srgbClr>
              </a:gs>
            </a:gsLst>
            <a:lin ang="5400000" scaled="0"/>
          </a:gradFill>
          <a:ln w="12700"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12700" dir="16200000" rotWithShape="0">
              <a:schemeClr val="tx1">
                <a:alpha val="26000"/>
              </a:schemeClr>
            </a:outerShdw>
          </a:effectLst>
          <a:scene3d>
            <a:camera prst="orthographicFront"/>
            <a:lightRig rig="threePt" dir="t"/>
          </a:scene3d>
          <a:sp3d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46800" rtlCol="0" anchor="ctr" anchorCtr="0">
            <a:sp3d>
              <a:bevelT w="1270"/>
            </a:sp3d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ko-KR" altLang="en-US" sz="1400" b="1" dirty="0" err="1" smtClean="0">
                <a:ea typeface="맑은 고딕" panose="020B0503020000020004" pitchFamily="50" charset="-127"/>
              </a:rPr>
              <a:t>캐시어플라이언스를</a:t>
            </a:r>
            <a:r>
              <a:rPr lang="ko-KR" altLang="en-US" sz="1400" b="1" dirty="0" smtClean="0">
                <a:ea typeface="맑은 고딕" panose="020B0503020000020004" pitchFamily="50" charset="-127"/>
              </a:rPr>
              <a:t> 통한 인터넷 대역폭 개선 </a:t>
            </a:r>
            <a:endParaRPr lang="en-US" altLang="ko-KR" sz="1400" b="1" dirty="0" smtClean="0">
              <a:ea typeface="맑은 고딕" panose="020B0503020000020004" pitchFamily="50" charset="-127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ko-KR" sz="1400" dirty="0" smtClean="0">
              <a:ea typeface="맑은 고딕" panose="020B0503020000020004" pitchFamily="50" charset="-127"/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solidFill>
                  <a:srgbClr val="444444"/>
                </a:solidFill>
                <a:ea typeface="맑은 고딕" panose="020B0503020000020004" pitchFamily="50" charset="-127"/>
              </a:rPr>
              <a:t>Teclo</a:t>
            </a:r>
            <a:r>
              <a:rPr lang="ko-KR" altLang="en-US" sz="1400" b="1" smtClean="0">
                <a:solidFill>
                  <a:srgbClr val="444444"/>
                </a:solidFill>
                <a:ea typeface="맑은 고딕" panose="020B0503020000020004" pitchFamily="50" charset="-127"/>
              </a:rPr>
              <a:t>를 통한 모바일 사용자의 전송율 향상</a:t>
            </a:r>
            <a:endParaRPr lang="en-US" altLang="ko-KR" sz="1400" b="1" dirty="0">
              <a:solidFill>
                <a:srgbClr val="444444"/>
              </a:solidFill>
              <a:ea typeface="맑은 고딕" panose="020B0503020000020004" pitchFamily="50" charset="-127"/>
            </a:endParaRPr>
          </a:p>
        </p:txBody>
      </p:sp>
      <p:grpSp>
        <p:nvGrpSpPr>
          <p:cNvPr id="94" name="Group 48"/>
          <p:cNvGrpSpPr>
            <a:grpSpLocks/>
          </p:cNvGrpSpPr>
          <p:nvPr/>
        </p:nvGrpSpPr>
        <p:grpSpPr bwMode="auto">
          <a:xfrm>
            <a:off x="493783" y="1931401"/>
            <a:ext cx="9001125" cy="2965450"/>
            <a:chOff x="68" y="845"/>
            <a:chExt cx="5670" cy="1868"/>
          </a:xfrm>
        </p:grpSpPr>
        <p:sp>
          <p:nvSpPr>
            <p:cNvPr id="95" name="AutoShape 49"/>
            <p:cNvSpPr>
              <a:spLocks/>
            </p:cNvSpPr>
            <p:nvPr/>
          </p:nvSpPr>
          <p:spPr bwMode="auto">
            <a:xfrm>
              <a:off x="3379" y="1480"/>
              <a:ext cx="726" cy="908"/>
            </a:xfrm>
            <a:prstGeom prst="flowChartConnector">
              <a:avLst/>
            </a:prstGeom>
            <a:solidFill>
              <a:srgbClr val="FF00FF">
                <a:alpha val="28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4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Helvetica Neue"/>
                <a:sym typeface="Gill Sans" charset="0"/>
              </a:endParaRPr>
            </a:p>
          </p:txBody>
        </p:sp>
        <p:sp>
          <p:nvSpPr>
            <p:cNvPr id="96" name="Shape 244"/>
            <p:cNvSpPr>
              <a:spLocks noChangeShapeType="1"/>
            </p:cNvSpPr>
            <p:nvPr/>
          </p:nvSpPr>
          <p:spPr bwMode="auto">
            <a:xfrm flipV="1">
              <a:off x="930" y="1922"/>
              <a:ext cx="4097" cy="1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4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97" name="Shape 246"/>
            <p:cNvSpPr>
              <a:spLocks noChangeArrowheads="1"/>
            </p:cNvSpPr>
            <p:nvPr/>
          </p:nvSpPr>
          <p:spPr bwMode="auto">
            <a:xfrm>
              <a:off x="483" y="1917"/>
              <a:ext cx="20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Gn</a:t>
              </a:r>
            </a:p>
          </p:txBody>
        </p:sp>
        <p:pic>
          <p:nvPicPr>
            <p:cNvPr id="98" name="GGSN ima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819"/>
              <a:ext cx="25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99" name="Shape 248"/>
            <p:cNvSpPr>
              <a:spLocks noChangeArrowheads="1"/>
            </p:cNvSpPr>
            <p:nvPr/>
          </p:nvSpPr>
          <p:spPr bwMode="auto">
            <a:xfrm>
              <a:off x="569" y="2107"/>
              <a:ext cx="73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P-GW/GGSN</a:t>
              </a:r>
            </a:p>
          </p:txBody>
        </p:sp>
        <p:pic>
          <p:nvPicPr>
            <p:cNvPr id="100" name="Cisco_7604 ima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7" y="1814"/>
              <a:ext cx="36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01" name="Shape 251"/>
            <p:cNvSpPr>
              <a:spLocks noChangeArrowheads="1"/>
            </p:cNvSpPr>
            <p:nvPr/>
          </p:nvSpPr>
          <p:spPr bwMode="auto">
            <a:xfrm>
              <a:off x="4851" y="2088"/>
              <a:ext cx="680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Border Gateway</a:t>
              </a:r>
            </a:p>
          </p:txBody>
        </p:sp>
        <p:sp>
          <p:nvSpPr>
            <p:cNvPr id="102" name="Shape 252"/>
            <p:cNvSpPr>
              <a:spLocks noChangeArrowheads="1"/>
            </p:cNvSpPr>
            <p:nvPr/>
          </p:nvSpPr>
          <p:spPr bwMode="auto">
            <a:xfrm>
              <a:off x="1194" y="1925"/>
              <a:ext cx="200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Gi</a:t>
              </a:r>
            </a:p>
          </p:txBody>
        </p:sp>
        <p:sp>
          <p:nvSpPr>
            <p:cNvPr id="103" name="Shape 253"/>
            <p:cNvSpPr>
              <a:spLocks noChangeArrowheads="1"/>
            </p:cNvSpPr>
            <p:nvPr/>
          </p:nvSpPr>
          <p:spPr bwMode="auto">
            <a:xfrm>
              <a:off x="4510" y="2137"/>
              <a:ext cx="478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Firewall </a:t>
              </a:r>
            </a:p>
          </p:txBody>
        </p:sp>
        <p:sp>
          <p:nvSpPr>
            <p:cNvPr id="104" name="Shape 254"/>
            <p:cNvSpPr>
              <a:spLocks noChangeArrowheads="1"/>
            </p:cNvSpPr>
            <p:nvPr/>
          </p:nvSpPr>
          <p:spPr bwMode="auto">
            <a:xfrm>
              <a:off x="1791" y="2092"/>
              <a:ext cx="37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Edge Switch</a:t>
              </a:r>
            </a:p>
          </p:txBody>
        </p:sp>
        <p:pic>
          <p:nvPicPr>
            <p:cNvPr id="105" name="Juniper srx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" y="1797"/>
              <a:ext cx="3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06" name="Shape 259"/>
            <p:cNvSpPr>
              <a:spLocks noChangeArrowheads="1"/>
            </p:cNvSpPr>
            <p:nvPr/>
          </p:nvSpPr>
          <p:spPr bwMode="auto">
            <a:xfrm>
              <a:off x="4105" y="2024"/>
              <a:ext cx="45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Traffic shaping </a:t>
              </a:r>
            </a:p>
          </p:txBody>
        </p:sp>
        <p:grpSp>
          <p:nvGrpSpPr>
            <p:cNvPr id="107" name="群組 19"/>
            <p:cNvGrpSpPr>
              <a:grpSpLocks/>
            </p:cNvGrpSpPr>
            <p:nvPr/>
          </p:nvGrpSpPr>
          <p:grpSpPr bwMode="auto">
            <a:xfrm>
              <a:off x="4682" y="975"/>
              <a:ext cx="1056" cy="694"/>
              <a:chOff x="6637338" y="1382713"/>
              <a:chExt cx="1928812" cy="1101725"/>
            </a:xfrm>
          </p:grpSpPr>
          <p:pic>
            <p:nvPicPr>
              <p:cNvPr id="172" name="image4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7338" y="1382713"/>
                <a:ext cx="1928812" cy="1101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73" name="Shape 113"/>
              <p:cNvSpPr>
                <a:spLocks noChangeArrowheads="1"/>
              </p:cNvSpPr>
              <p:nvPr/>
            </p:nvSpPr>
            <p:spPr bwMode="auto">
              <a:xfrm>
                <a:off x="7044653" y="1901826"/>
                <a:ext cx="1143406" cy="25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1pPr>
                <a:lvl2pPr marL="742950" indent="-28575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2pPr>
                <a:lvl3pPr marL="11430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3pPr>
                <a:lvl4pPr marL="16002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4pPr>
                <a:lvl5pPr marL="20574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1A0"/>
                  </a:buClr>
                  <a:buSzTx/>
                  <a:buFont typeface="Helvetica Neue UltraLight"/>
                  <a:buNone/>
                  <a:tabLst/>
                  <a:defRPr/>
                </a:pPr>
                <a:r>
                  <a:rPr kumimoji="0" lang="en-US" altLang="ko-KR" sz="17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" charset="0"/>
                    <a:ea typeface="MS PGothic" pitchFamily="34" charset="-128"/>
                    <a:sym typeface="Helvetica Neue" charset="0"/>
                  </a:rPr>
                  <a:t>Internet</a:t>
                </a:r>
              </a:p>
            </p:txBody>
          </p:sp>
        </p:grpSp>
        <p:grpSp>
          <p:nvGrpSpPr>
            <p:cNvPr id="108" name="群組 22"/>
            <p:cNvGrpSpPr>
              <a:grpSpLocks/>
            </p:cNvGrpSpPr>
            <p:nvPr/>
          </p:nvGrpSpPr>
          <p:grpSpPr bwMode="auto">
            <a:xfrm>
              <a:off x="320" y="1000"/>
              <a:ext cx="1074" cy="529"/>
              <a:chOff x="6637338" y="1382713"/>
              <a:chExt cx="1928812" cy="1101725"/>
            </a:xfrm>
          </p:grpSpPr>
          <p:pic>
            <p:nvPicPr>
              <p:cNvPr id="170" name="image4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7338" y="1382713"/>
                <a:ext cx="1928812" cy="1101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71" name="Shape 113"/>
              <p:cNvSpPr>
                <a:spLocks noChangeArrowheads="1"/>
              </p:cNvSpPr>
              <p:nvPr/>
            </p:nvSpPr>
            <p:spPr bwMode="auto">
              <a:xfrm>
                <a:off x="7084521" y="1672201"/>
                <a:ext cx="1143997" cy="64145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1A0"/>
                  </a:buClr>
                  <a:buSzTx/>
                  <a:buFont typeface="Helvetica Neue UltraLight"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"/>
                    <a:ea typeface="MS PGothic" pitchFamily="34" charset="-128"/>
                    <a:cs typeface="Helvetica Neue"/>
                    <a:sym typeface="Helvetica Neue"/>
                  </a:rPr>
                  <a:t>Mobile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1A0"/>
                  </a:buClr>
                  <a:buSzTx/>
                  <a:buFont typeface="Helvetica Neue UltraLight"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 Neue"/>
                    <a:ea typeface="MS PGothic" pitchFamily="34" charset="-128"/>
                    <a:cs typeface="Helvetica Neue"/>
                    <a:sym typeface="Helvetica Neue"/>
                  </a:rPr>
                  <a:t>Network</a:t>
                </a:r>
              </a:p>
            </p:txBody>
          </p:sp>
        </p:grpSp>
        <p:sp>
          <p:nvSpPr>
            <p:cNvPr id="109" name="Shape 251"/>
            <p:cNvSpPr>
              <a:spLocks noChangeArrowheads="1"/>
            </p:cNvSpPr>
            <p:nvPr/>
          </p:nvSpPr>
          <p:spPr bwMode="auto">
            <a:xfrm>
              <a:off x="2971" y="2057"/>
              <a:ext cx="448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Border</a:t>
              </a:r>
            </a:p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Router</a:t>
              </a:r>
            </a:p>
          </p:txBody>
        </p:sp>
        <p:cxnSp>
          <p:nvCxnSpPr>
            <p:cNvPr id="110" name="直線接點 2"/>
            <p:cNvCxnSpPr>
              <a:cxnSpLocks noChangeShapeType="1"/>
            </p:cNvCxnSpPr>
            <p:nvPr/>
          </p:nvCxnSpPr>
          <p:spPr bwMode="auto">
            <a:xfrm>
              <a:off x="1558" y="1712"/>
              <a:ext cx="7" cy="94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直線接點 31"/>
            <p:cNvCxnSpPr>
              <a:cxnSpLocks noChangeShapeType="1"/>
            </p:cNvCxnSpPr>
            <p:nvPr/>
          </p:nvCxnSpPr>
          <p:spPr bwMode="auto">
            <a:xfrm>
              <a:off x="2925" y="1706"/>
              <a:ext cx="0" cy="100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直線接點 32"/>
            <p:cNvCxnSpPr>
              <a:cxnSpLocks noChangeShapeType="1"/>
            </p:cNvCxnSpPr>
            <p:nvPr/>
          </p:nvCxnSpPr>
          <p:spPr bwMode="auto">
            <a:xfrm>
              <a:off x="5210" y="1669"/>
              <a:ext cx="0" cy="1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" name="Shape 251"/>
            <p:cNvSpPr>
              <a:spLocks noChangeArrowheads="1"/>
            </p:cNvSpPr>
            <p:nvPr/>
          </p:nvSpPr>
          <p:spPr bwMode="auto">
            <a:xfrm>
              <a:off x="1442" y="1417"/>
              <a:ext cx="34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charset="0"/>
                <a:ea typeface="MS PGothic" pitchFamily="34" charset="-128"/>
                <a:sym typeface="Gill Sans"/>
              </a:endParaRPr>
            </a:p>
          </p:txBody>
        </p:sp>
        <p:sp>
          <p:nvSpPr>
            <p:cNvPr id="114" name="Shape 251"/>
            <p:cNvSpPr>
              <a:spLocks noChangeArrowheads="1"/>
            </p:cNvSpPr>
            <p:nvPr/>
          </p:nvSpPr>
          <p:spPr bwMode="auto">
            <a:xfrm>
              <a:off x="1746" y="2341"/>
              <a:ext cx="43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Public IP</a:t>
              </a:r>
            </a:p>
          </p:txBody>
        </p:sp>
        <p:sp>
          <p:nvSpPr>
            <p:cNvPr id="115" name="Shape 251"/>
            <p:cNvSpPr>
              <a:spLocks noChangeArrowheads="1"/>
            </p:cNvSpPr>
            <p:nvPr/>
          </p:nvSpPr>
          <p:spPr bwMode="auto">
            <a:xfrm>
              <a:off x="1038" y="2346"/>
              <a:ext cx="43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Private IP</a:t>
              </a:r>
            </a:p>
          </p:txBody>
        </p:sp>
        <p:sp>
          <p:nvSpPr>
            <p:cNvPr id="116" name="Shape 259"/>
            <p:cNvSpPr>
              <a:spLocks noChangeArrowheads="1"/>
            </p:cNvSpPr>
            <p:nvPr/>
          </p:nvSpPr>
          <p:spPr bwMode="auto">
            <a:xfrm>
              <a:off x="3424" y="2387"/>
              <a:ext cx="63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Policing Zone</a:t>
              </a:r>
            </a:p>
          </p:txBody>
        </p:sp>
        <p:sp>
          <p:nvSpPr>
            <p:cNvPr id="117" name="Shape 259"/>
            <p:cNvSpPr>
              <a:spLocks noChangeArrowheads="1"/>
            </p:cNvSpPr>
            <p:nvPr/>
          </p:nvSpPr>
          <p:spPr bwMode="auto">
            <a:xfrm>
              <a:off x="3943" y="2363"/>
              <a:ext cx="87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Team 3 - DPI</a:t>
              </a:r>
            </a:p>
          </p:txBody>
        </p:sp>
        <p:sp>
          <p:nvSpPr>
            <p:cNvPr id="118" name="Shape 259"/>
            <p:cNvSpPr>
              <a:spLocks noChangeArrowheads="1"/>
            </p:cNvSpPr>
            <p:nvPr/>
          </p:nvSpPr>
          <p:spPr bwMode="auto">
            <a:xfrm>
              <a:off x="344" y="2346"/>
              <a:ext cx="635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Team 1 - RAN</a:t>
              </a:r>
            </a:p>
          </p:txBody>
        </p:sp>
        <p:sp>
          <p:nvSpPr>
            <p:cNvPr id="119" name="Shape 259"/>
            <p:cNvSpPr>
              <a:spLocks noChangeArrowheads="1"/>
            </p:cNvSpPr>
            <p:nvPr/>
          </p:nvSpPr>
          <p:spPr bwMode="auto">
            <a:xfrm>
              <a:off x="2200" y="2341"/>
              <a:ext cx="671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Team 2 – Network </a:t>
              </a:r>
            </a:p>
          </p:txBody>
        </p:sp>
        <p:sp>
          <p:nvSpPr>
            <p:cNvPr id="120" name="Shape 254"/>
            <p:cNvSpPr>
              <a:spLocks noChangeArrowheads="1"/>
            </p:cNvSpPr>
            <p:nvPr/>
          </p:nvSpPr>
          <p:spPr bwMode="auto">
            <a:xfrm>
              <a:off x="2418" y="2109"/>
              <a:ext cx="37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Core Switch</a:t>
              </a:r>
            </a:p>
          </p:txBody>
        </p:sp>
        <p:pic>
          <p:nvPicPr>
            <p:cNvPr id="121" name="Juniper srx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797"/>
              <a:ext cx="27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22" name="Shape 253"/>
            <p:cNvSpPr>
              <a:spLocks noChangeArrowheads="1"/>
            </p:cNvSpPr>
            <p:nvPr/>
          </p:nvSpPr>
          <p:spPr bwMode="auto">
            <a:xfrm>
              <a:off x="3460" y="2024"/>
              <a:ext cx="55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 defTabSz="5842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marL="0" marR="0" lvl="0" indent="0" algn="ctr" defTabSz="584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Neue" charset="0"/>
                  <a:ea typeface="MS PGothic" pitchFamily="34" charset="-128"/>
                  <a:sym typeface="Gill Sans"/>
                </a:rPr>
                <a:t>Cache Appliance </a:t>
              </a:r>
            </a:p>
          </p:txBody>
        </p:sp>
        <p:graphicFrame>
          <p:nvGraphicFramePr>
            <p:cNvPr id="123" name="Object 39"/>
            <p:cNvGraphicFramePr>
              <a:graphicFrameLocks noChangeAspect="1"/>
            </p:cNvGraphicFramePr>
            <p:nvPr/>
          </p:nvGraphicFramePr>
          <p:xfrm>
            <a:off x="68" y="1478"/>
            <a:ext cx="285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5" name="Visio" r:id="rId10" imgW="452743" imgH="434970" progId="Visio.Drawing.11">
                    <p:embed/>
                  </p:oleObj>
                </mc:Choice>
                <mc:Fallback>
                  <p:oleObj name="Visio" r:id="rId10" imgW="452743" imgH="43497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" y="1478"/>
                          <a:ext cx="285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Object 40"/>
            <p:cNvGraphicFramePr>
              <a:graphicFrameLocks noChangeAspect="1"/>
            </p:cNvGraphicFramePr>
            <p:nvPr/>
          </p:nvGraphicFramePr>
          <p:xfrm>
            <a:off x="385" y="890"/>
            <a:ext cx="100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6" name="Visio" r:id="rId12" imgW="158028" imgH="392040" progId="Visio.Drawing.11">
                    <p:embed/>
                  </p:oleObj>
                </mc:Choice>
                <mc:Fallback>
                  <p:oleObj name="Visio" r:id="rId12" imgW="158028" imgH="39204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890"/>
                          <a:ext cx="100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41"/>
            <p:cNvGraphicFramePr>
              <a:graphicFrameLocks noChangeAspect="1"/>
            </p:cNvGraphicFramePr>
            <p:nvPr/>
          </p:nvGraphicFramePr>
          <p:xfrm>
            <a:off x="5353" y="845"/>
            <a:ext cx="24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7" name="Visio" r:id="rId14" imgW="394664" imgH="394470" progId="Visio.Drawing.11">
                    <p:embed/>
                  </p:oleObj>
                </mc:Choice>
                <mc:Fallback>
                  <p:oleObj name="Visio" r:id="rId14" imgW="394664" imgH="39447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3" y="845"/>
                          <a:ext cx="24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Object 42"/>
            <p:cNvGraphicFramePr>
              <a:graphicFrameLocks noChangeAspect="1"/>
            </p:cNvGraphicFramePr>
            <p:nvPr/>
          </p:nvGraphicFramePr>
          <p:xfrm>
            <a:off x="4876" y="845"/>
            <a:ext cx="24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8" name="Visio" r:id="rId16" imgW="394664" imgH="394470" progId="Visio.Drawing.11">
                    <p:embed/>
                  </p:oleObj>
                </mc:Choice>
                <mc:Fallback>
                  <p:oleObj name="Visio" r:id="rId16" imgW="394664" imgH="39447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" y="845"/>
                          <a:ext cx="24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27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888"/>
              <a:ext cx="36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28" name="Object 45"/>
            <p:cNvGraphicFramePr>
              <a:graphicFrameLocks noChangeAspect="1"/>
            </p:cNvGraphicFramePr>
            <p:nvPr/>
          </p:nvGraphicFramePr>
          <p:xfrm>
            <a:off x="68" y="1026"/>
            <a:ext cx="285" cy="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9" name="Visio" r:id="rId19" imgW="452743" imgH="434970" progId="Visio.Drawing.11">
                    <p:embed/>
                  </p:oleObj>
                </mc:Choice>
                <mc:Fallback>
                  <p:oleObj name="Visio" r:id="rId19" imgW="452743" imgH="43497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" y="1026"/>
                          <a:ext cx="285" cy="2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9" name="直線接點 31"/>
            <p:cNvCxnSpPr>
              <a:cxnSpLocks noChangeShapeType="1"/>
            </p:cNvCxnSpPr>
            <p:nvPr/>
          </p:nvCxnSpPr>
          <p:spPr bwMode="auto">
            <a:xfrm>
              <a:off x="1066" y="1480"/>
              <a:ext cx="0" cy="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6" name="Rectangle 48"/>
            <p:cNvSpPr>
              <a:spLocks/>
            </p:cNvSpPr>
            <p:nvPr/>
          </p:nvSpPr>
          <p:spPr bwMode="auto">
            <a:xfrm>
              <a:off x="1338" y="1344"/>
              <a:ext cx="6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Helvetica Neue"/>
                  <a:ea typeface="ＭＳ Ｐゴシック" charset="0"/>
                  <a:cs typeface="Helvetica Neue"/>
                  <a:sym typeface="Gill Sans" charset="0"/>
                </a:rPr>
                <a:t>Teclo Appliance</a:t>
              </a:r>
            </a:p>
          </p:txBody>
        </p:sp>
        <p:pic>
          <p:nvPicPr>
            <p:cNvPr id="166" name="Picture 6" descr="C:\Users\ecoffey\AppData\Local\Temp\Rar$DRa0.963\Cisco Icons November\30029_Device_firewall_3130\Png_256\30029_Device_firewall_3130_unknown_256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1752"/>
              <a:ext cx="22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6" descr="C:\Users\ecoffey\AppData\Local\Temp\Rar$DRa0.200\Cisco Icons November\30080_Device_switch_3062\Png_256\30080_Device_switch_3062_unknown_256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842"/>
              <a:ext cx="3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6" descr="C:\Users\ecoffey\AppData\Local\Temp\Rar$DRa0.200\Cisco Icons November\30080_Device_switch_3062\Png_256\30080_Device_switch_3062_unknown_256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1842"/>
              <a:ext cx="31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9" name="Picture 6" descr="C:\Users\ecoffey\AppData\Local\Temp\Rar$DRa0.583\Cisco Icons November\30067_Device_router_3057\Png_256\30067_Device_router_3057_unknown_256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797"/>
              <a:ext cx="363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59042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맑은 고딕" pitchFamily="50" charset="-127"/>
              </a:rPr>
              <a:t>1. WAN </a:t>
            </a:r>
            <a:r>
              <a:rPr lang="ko-KR" altLang="en-US">
                <a:latin typeface="맑은 고딕" pitchFamily="50" charset="-127"/>
              </a:rPr>
              <a:t>가속 기술 동향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7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4" name="그룹 13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6" name="이등변 삼각형 15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이등변 삼각형 16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altLang="ko-KR" kern="0" dirty="0" smtClean="0">
                  <a:latin typeface="맑은 고딕" pitchFamily="50" charset="-127"/>
                </a:rPr>
                <a:t>1.4 </a:t>
              </a:r>
              <a:r>
                <a:rPr lang="en-US" altLang="ko-KR" kern="0" dirty="0">
                  <a:solidFill>
                    <a:schemeClr val="bg1"/>
                  </a:solidFill>
                  <a:latin typeface="맑은 고딕" pitchFamily="50" charset="-127"/>
                </a:rPr>
                <a:t>Load-Balancing  (</a:t>
              </a:r>
              <a:r>
                <a:rPr lang="en-US" altLang="ko-KR" kern="0" dirty="0" smtClean="0">
                  <a:solidFill>
                    <a:schemeClr val="bg1"/>
                  </a:solidFill>
                  <a:latin typeface="맑은 고딕" pitchFamily="50" charset="-127"/>
                </a:rPr>
                <a:t>ADC)</a:t>
              </a:r>
              <a:endParaRPr lang="en-US" altLang="ko-KR" kern="0" dirty="0">
                <a:solidFill>
                  <a:schemeClr val="bg1"/>
                </a:solidFill>
                <a:latin typeface="맑은 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50175" y="2182513"/>
            <a:ext cx="9144000" cy="416920"/>
            <a:chOff x="342144" y="1728403"/>
            <a:chExt cx="9182856" cy="416920"/>
          </a:xfrm>
        </p:grpSpPr>
        <p:sp>
          <p:nvSpPr>
            <p:cNvPr id="18" name="직사각형 17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66180" y="1802030"/>
              <a:ext cx="832275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ko-KR" altLang="en-US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적용 사례</a:t>
              </a:r>
              <a:endParaRPr lang="en-US" altLang="ko-KR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0" name="그림 19" descr="Untitled-1-04.png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sp>
        <p:nvSpPr>
          <p:cNvPr id="165" name="AutoShape 43"/>
          <p:cNvSpPr>
            <a:spLocks noChangeArrowheads="1"/>
          </p:cNvSpPr>
          <p:nvPr/>
        </p:nvSpPr>
        <p:spPr bwMode="auto">
          <a:xfrm>
            <a:off x="5028507" y="2787798"/>
            <a:ext cx="3531601" cy="942370"/>
          </a:xfrm>
          <a:prstGeom prst="roundRect">
            <a:avLst>
              <a:gd name="adj" fmla="val 1482"/>
            </a:avLst>
          </a:prstGeom>
          <a:gradFill>
            <a:gsLst>
              <a:gs pos="0">
                <a:srgbClr val="FBFBFB"/>
              </a:gs>
              <a:gs pos="100000">
                <a:srgbClr val="CDCDCD">
                  <a:alpha val="0"/>
                </a:srgbClr>
              </a:gs>
            </a:gsLst>
            <a:lin ang="5400000" scaled="0"/>
          </a:gradFill>
          <a:ln w="12700"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12700" dir="16200000" rotWithShape="0">
              <a:schemeClr val="tx1">
                <a:alpha val="26000"/>
              </a:schemeClr>
            </a:outerShdw>
          </a:effectLst>
          <a:scene3d>
            <a:camera prst="orthographicFront"/>
            <a:lightRig rig="threePt" dir="t"/>
          </a:scene3d>
          <a:sp3d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46800" rtlCol="0" anchor="ctr" anchorCtr="0">
            <a:sp3d>
              <a:bevelT w="1270"/>
            </a:sp3d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ea typeface="맑은 고딕" panose="020B0503020000020004" pitchFamily="50" charset="-127"/>
              </a:rPr>
              <a:t>LB</a:t>
            </a:r>
            <a:r>
              <a:rPr lang="ko-KR" altLang="en-US" sz="1400" b="1" smtClean="0">
                <a:ea typeface="맑은 고딕" panose="020B0503020000020004" pitchFamily="50" charset="-127"/>
              </a:rPr>
              <a:t> 캐싱 및 여러 서버에 부하 분산</a:t>
            </a:r>
            <a:endParaRPr lang="en-US" altLang="ko-KR" sz="1400" dirty="0" smtClean="0">
              <a:ea typeface="맑은 고딕" panose="020B0503020000020004" pitchFamily="50" charset="-127"/>
            </a:endParaRPr>
          </a:p>
          <a:p>
            <a:pPr marL="174625" lvl="0" indent="-174625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solidFill>
                  <a:srgbClr val="444444"/>
                </a:solidFill>
                <a:ea typeface="맑은 고딕" panose="020B0503020000020004" pitchFamily="50" charset="-127"/>
              </a:rPr>
              <a:t>Teclo</a:t>
            </a:r>
            <a:r>
              <a:rPr lang="ko-KR" altLang="en-US" sz="1400" b="1" smtClean="0">
                <a:solidFill>
                  <a:srgbClr val="444444"/>
                </a:solidFill>
                <a:ea typeface="맑은 고딕" panose="020B0503020000020004" pitchFamily="50" charset="-127"/>
              </a:rPr>
              <a:t>를 통한 인터넷 구간 대역폭 최적화</a:t>
            </a:r>
            <a:endParaRPr lang="en-US" altLang="ko-KR" sz="1400" b="1" dirty="0">
              <a:solidFill>
                <a:srgbClr val="444444"/>
              </a:solidFill>
              <a:ea typeface="맑은 고딕" panose="020B0503020000020004" pitchFamily="50" charset="-127"/>
            </a:endParaRPr>
          </a:p>
        </p:txBody>
      </p:sp>
      <p:sp>
        <p:nvSpPr>
          <p:cNvPr id="174" name="내용 개체 틀 7"/>
          <p:cNvSpPr>
            <a:spLocks/>
          </p:cNvSpPr>
          <p:nvPr/>
        </p:nvSpPr>
        <p:spPr bwMode="auto">
          <a:xfrm>
            <a:off x="550175" y="1220388"/>
            <a:ext cx="892222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</a:rPr>
              <a:t>ADC (Application Delivery Controller) </a:t>
            </a:r>
            <a:r>
              <a:rPr lang="ko-KR" altLang="en-US" sz="1400" smtClean="0">
                <a:latin typeface="+mn-ea"/>
              </a:rPr>
              <a:t>기술은 </a:t>
            </a:r>
            <a:r>
              <a:rPr lang="en-US" altLang="ko-KR" sz="1400" dirty="0" smtClean="0">
                <a:latin typeface="+mn-ea"/>
              </a:rPr>
              <a:t>2004</a:t>
            </a:r>
            <a:r>
              <a:rPr lang="ko-KR" altLang="en-US" sz="1400" smtClean="0">
                <a:latin typeface="+mn-ea"/>
              </a:rPr>
              <a:t>년 부터 사용</a:t>
            </a:r>
            <a:endParaRPr lang="en-US" altLang="ko-KR" sz="1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latin typeface="+mn-ea"/>
              </a:rPr>
              <a:t>스위스 군용 나이프 </a:t>
            </a:r>
            <a:r>
              <a:rPr lang="ko-KR" altLang="en-US" sz="1400" dirty="0" err="1" smtClean="0">
                <a:latin typeface="+mn-ea"/>
              </a:rPr>
              <a:t>처럼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smtClean="0">
                <a:latin typeface="+mn-ea"/>
              </a:rPr>
              <a:t>다양한 기능</a:t>
            </a:r>
            <a:r>
              <a:rPr lang="en-US" altLang="ko-KR" sz="1400" dirty="0" smtClean="0">
                <a:latin typeface="+mn-ea"/>
              </a:rPr>
              <a:t>(e.g</a:t>
            </a:r>
            <a:r>
              <a:rPr lang="en-US" altLang="ko-KR" sz="1400" dirty="0">
                <a:latin typeface="+mn-ea"/>
              </a:rPr>
              <a:t>. .  Load-balancer, Proxy caching, SSL-Offload, Web Application </a:t>
            </a:r>
            <a:r>
              <a:rPr lang="en-US" altLang="ko-KR" sz="1400" dirty="0" smtClean="0">
                <a:latin typeface="+mn-ea"/>
              </a:rPr>
              <a:t>Firewall </a:t>
            </a:r>
            <a:r>
              <a:rPr lang="ko-KR" altLang="en-US" sz="1400" smtClean="0">
                <a:latin typeface="+mn-ea"/>
              </a:rPr>
              <a:t>등</a:t>
            </a:r>
            <a:r>
              <a:rPr lang="en-US" altLang="ko-KR" sz="1400" dirty="0" smtClean="0">
                <a:latin typeface="+mn-ea"/>
              </a:rPr>
              <a:t>)</a:t>
            </a:r>
            <a:r>
              <a:rPr lang="ko-KR" altLang="en-US" sz="1400" smtClean="0">
                <a:latin typeface="+mn-ea"/>
              </a:rPr>
              <a:t>이 통합되어 제품화</a:t>
            </a:r>
            <a:endParaRPr lang="en-US" altLang="ko-KR" sz="1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latin typeface="+mn-ea"/>
              </a:rPr>
              <a:t>F5, A10, Citrix, </a:t>
            </a:r>
            <a:r>
              <a:rPr lang="en-US" altLang="ko-KR" sz="1400" dirty="0" err="1">
                <a:latin typeface="+mn-ea"/>
              </a:rPr>
              <a:t>Radware</a:t>
            </a:r>
            <a:endParaRPr lang="ko-KR" altLang="en-US" sz="1400" dirty="0">
              <a:latin typeface="+mn-ea"/>
            </a:endParaRPr>
          </a:p>
        </p:txBody>
      </p:sp>
      <p:grpSp>
        <p:nvGrpSpPr>
          <p:cNvPr id="211" name="그룹 210"/>
          <p:cNvGrpSpPr/>
          <p:nvPr/>
        </p:nvGrpSpPr>
        <p:grpSpPr>
          <a:xfrm>
            <a:off x="1035844" y="2979771"/>
            <a:ext cx="7777162" cy="3219450"/>
            <a:chOff x="684213" y="3021013"/>
            <a:chExt cx="7777162" cy="3219450"/>
          </a:xfrm>
        </p:grpSpPr>
        <p:sp>
          <p:nvSpPr>
            <p:cNvPr id="212" name="AutoShape 54"/>
            <p:cNvSpPr>
              <a:spLocks noChangeArrowheads="1"/>
            </p:cNvSpPr>
            <p:nvPr/>
          </p:nvSpPr>
          <p:spPr bwMode="auto">
            <a:xfrm rot="10800000">
              <a:off x="4048125" y="4549775"/>
              <a:ext cx="1123950" cy="157163"/>
            </a:xfrm>
            <a:prstGeom prst="rightArrow">
              <a:avLst>
                <a:gd name="adj1" fmla="val 44611"/>
                <a:gd name="adj2" fmla="val 65092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 sz="1800" kern="0">
                <a:solidFill>
                  <a:sysClr val="windowText" lastClr="000000"/>
                </a:solidFill>
                <a:latin typeface="Helvetica Neue"/>
                <a:ea typeface="MS PGothic" pitchFamily="34" charset="-128"/>
                <a:cs typeface="Helvetica Neue"/>
                <a:sym typeface="Gill Sans" charset="0"/>
              </a:endParaRPr>
            </a:p>
          </p:txBody>
        </p:sp>
        <p:cxnSp>
          <p:nvCxnSpPr>
            <p:cNvPr id="213" name="Straight Connector 38"/>
            <p:cNvCxnSpPr>
              <a:cxnSpLocks noChangeShapeType="1"/>
            </p:cNvCxnSpPr>
            <p:nvPr/>
          </p:nvCxnSpPr>
          <p:spPr bwMode="auto">
            <a:xfrm rot="16200000" flipH="1">
              <a:off x="2543968" y="3990182"/>
              <a:ext cx="569913" cy="679450"/>
            </a:xfrm>
            <a:prstGeom prst="line">
              <a:avLst/>
            </a:prstGeom>
            <a:noFill/>
            <a:ln w="25400">
              <a:solidFill>
                <a:srgbClr val="A1D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" name="Straight Connector 40"/>
            <p:cNvCxnSpPr>
              <a:cxnSpLocks noChangeShapeType="1"/>
            </p:cNvCxnSpPr>
            <p:nvPr/>
          </p:nvCxnSpPr>
          <p:spPr bwMode="auto">
            <a:xfrm rot="10800000" flipV="1">
              <a:off x="1370013" y="4926013"/>
              <a:ext cx="1279525" cy="314325"/>
            </a:xfrm>
            <a:prstGeom prst="line">
              <a:avLst/>
            </a:prstGeom>
            <a:noFill/>
            <a:ln w="25400">
              <a:solidFill>
                <a:srgbClr val="A1D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" name="Straight Connector 42"/>
            <p:cNvCxnSpPr>
              <a:cxnSpLocks noChangeShapeType="1"/>
            </p:cNvCxnSpPr>
            <p:nvPr/>
          </p:nvCxnSpPr>
          <p:spPr bwMode="auto">
            <a:xfrm>
              <a:off x="1601788" y="4524375"/>
              <a:ext cx="1020762" cy="223838"/>
            </a:xfrm>
            <a:prstGeom prst="line">
              <a:avLst/>
            </a:prstGeom>
            <a:noFill/>
            <a:ln w="25400">
              <a:solidFill>
                <a:srgbClr val="A1D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" name="Straight Connector 44"/>
            <p:cNvCxnSpPr>
              <a:cxnSpLocks noChangeShapeType="1"/>
            </p:cNvCxnSpPr>
            <p:nvPr/>
          </p:nvCxnSpPr>
          <p:spPr bwMode="auto">
            <a:xfrm rot="5400000" flipH="1" flipV="1">
              <a:off x="2093119" y="5010944"/>
              <a:ext cx="787400" cy="592138"/>
            </a:xfrm>
            <a:prstGeom prst="line">
              <a:avLst/>
            </a:prstGeom>
            <a:noFill/>
            <a:ln w="25400">
              <a:solidFill>
                <a:srgbClr val="A1D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" name="Straight Connector 91"/>
            <p:cNvCxnSpPr>
              <a:cxnSpLocks noChangeShapeType="1"/>
            </p:cNvCxnSpPr>
            <p:nvPr/>
          </p:nvCxnSpPr>
          <p:spPr bwMode="auto">
            <a:xfrm flipV="1">
              <a:off x="2420938" y="4884738"/>
              <a:ext cx="5486400" cy="41275"/>
            </a:xfrm>
            <a:prstGeom prst="line">
              <a:avLst/>
            </a:prstGeom>
            <a:noFill/>
            <a:ln w="25400">
              <a:solidFill>
                <a:srgbClr val="A1D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8" name="Group 6"/>
            <p:cNvGrpSpPr>
              <a:grpSpLocks/>
            </p:cNvGrpSpPr>
            <p:nvPr/>
          </p:nvGrpSpPr>
          <p:grpSpPr bwMode="auto">
            <a:xfrm>
              <a:off x="2003425" y="4494213"/>
              <a:ext cx="2168525" cy="641350"/>
              <a:chOff x="1527882" y="5052258"/>
              <a:chExt cx="2057400" cy="990600"/>
            </a:xfrm>
          </p:grpSpPr>
          <p:pic>
            <p:nvPicPr>
              <p:cNvPr id="245" name="Picture 5" descr="cloud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4720" y="5052258"/>
                <a:ext cx="15240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6" name="TextBox 101"/>
              <p:cNvSpPr txBox="1">
                <a:spLocks noChangeArrowheads="1"/>
              </p:cNvSpPr>
              <p:nvPr/>
            </p:nvSpPr>
            <p:spPr bwMode="auto">
              <a:xfrm>
                <a:off x="1527882" y="5274572"/>
                <a:ext cx="20574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1pPr>
                <a:lvl2pPr marL="742950" indent="-28575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2pPr>
                <a:lvl3pPr marL="11430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3pPr>
                <a:lvl4pPr marL="16002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4pPr>
                <a:lvl5pPr marL="20574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ko-KR" sz="1800" dirty="0" smtClean="0">
                    <a:solidFill>
                      <a:srgbClr val="005568"/>
                    </a:solidFill>
                    <a:latin typeface="Helvetica Neue" charset="0"/>
                    <a:ea typeface="SimSun" panose="02010600030101010101" pitchFamily="2" charset="-122"/>
                  </a:rPr>
                  <a:t>Internet</a:t>
                </a:r>
              </a:p>
            </p:txBody>
          </p:sp>
        </p:grpSp>
        <p:sp>
          <p:nvSpPr>
            <p:cNvPr id="219" name="TextBox 100"/>
            <p:cNvSpPr txBox="1">
              <a:spLocks noChangeArrowheads="1"/>
            </p:cNvSpPr>
            <p:nvPr/>
          </p:nvSpPr>
          <p:spPr bwMode="auto">
            <a:xfrm>
              <a:off x="4211638" y="5141913"/>
              <a:ext cx="1365250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ko-KR" sz="1600" b="1" smtClean="0">
                  <a:solidFill>
                    <a:srgbClr val="040D64"/>
                  </a:solidFill>
                  <a:latin typeface="Helvetica Neue" charset="0"/>
                  <a:ea typeface="SimSun" panose="02010600030101010101" pitchFamily="2" charset="-122"/>
                </a:rPr>
                <a:t>Teclo</a:t>
              </a:r>
            </a:p>
            <a:p>
              <a:pPr>
                <a:spcBef>
                  <a:spcPct val="20000"/>
                </a:spcBef>
              </a:pPr>
              <a:r>
                <a:rPr lang="en-US" altLang="ko-KR" sz="1600" b="1" smtClean="0">
                  <a:solidFill>
                    <a:srgbClr val="040D64"/>
                  </a:solidFill>
                  <a:latin typeface="Helvetica Neue" charset="0"/>
                  <a:ea typeface="SimSun" panose="02010600030101010101" pitchFamily="2" charset="-122"/>
                </a:rPr>
                <a:t>B-Series</a:t>
              </a:r>
            </a:p>
          </p:txBody>
        </p:sp>
        <p:pic>
          <p:nvPicPr>
            <p:cNvPr id="220" name="Picture 7" descr="fil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063" y="5064125"/>
              <a:ext cx="1044575" cy="65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7" descr="fil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063" y="4565650"/>
              <a:ext cx="1044575" cy="65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7" descr="fil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063" y="4067175"/>
              <a:ext cx="1044575" cy="65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3" name="Straight Connector 91"/>
            <p:cNvCxnSpPr>
              <a:cxnSpLocks noChangeShapeType="1"/>
            </p:cNvCxnSpPr>
            <p:nvPr/>
          </p:nvCxnSpPr>
          <p:spPr bwMode="auto">
            <a:xfrm>
              <a:off x="6140450" y="4884738"/>
              <a:ext cx="963613" cy="504825"/>
            </a:xfrm>
            <a:prstGeom prst="line">
              <a:avLst/>
            </a:prstGeom>
            <a:noFill/>
            <a:ln w="25400">
              <a:solidFill>
                <a:srgbClr val="A1D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4" name="Straight Connector 91"/>
            <p:cNvCxnSpPr>
              <a:cxnSpLocks noChangeShapeType="1"/>
            </p:cNvCxnSpPr>
            <p:nvPr/>
          </p:nvCxnSpPr>
          <p:spPr bwMode="auto">
            <a:xfrm flipV="1">
              <a:off x="6418263" y="4392613"/>
              <a:ext cx="685800" cy="263525"/>
            </a:xfrm>
            <a:prstGeom prst="line">
              <a:avLst/>
            </a:prstGeom>
            <a:noFill/>
            <a:ln w="25400">
              <a:solidFill>
                <a:srgbClr val="A1DA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" name="TextBox 100"/>
            <p:cNvSpPr txBox="1">
              <a:spLocks noChangeArrowheads="1"/>
            </p:cNvSpPr>
            <p:nvPr/>
          </p:nvSpPr>
          <p:spPr bwMode="auto">
            <a:xfrm>
              <a:off x="5170488" y="5160963"/>
              <a:ext cx="1933575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ko-KR" sz="1600" smtClean="0">
                  <a:solidFill>
                    <a:srgbClr val="005568"/>
                  </a:solidFill>
                  <a:latin typeface="Helvetica Neue" charset="0"/>
                  <a:ea typeface="SimSun" panose="02010600030101010101" pitchFamily="2" charset="-122"/>
                </a:rPr>
                <a:t>Load Balancer</a:t>
              </a:r>
            </a:p>
          </p:txBody>
        </p:sp>
        <p:sp>
          <p:nvSpPr>
            <p:cNvPr id="226" name="TextBox 100"/>
            <p:cNvSpPr txBox="1">
              <a:spLocks noChangeArrowheads="1"/>
            </p:cNvSpPr>
            <p:nvPr/>
          </p:nvSpPr>
          <p:spPr bwMode="auto">
            <a:xfrm>
              <a:off x="6775450" y="5646738"/>
              <a:ext cx="1685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ko-KR" sz="1600" smtClean="0">
                  <a:solidFill>
                    <a:srgbClr val="005568"/>
                  </a:solidFill>
                  <a:latin typeface="Helvetica Neue" charset="0"/>
                  <a:ea typeface="SimSun" panose="02010600030101010101" pitchFamily="2" charset="-122"/>
                </a:rPr>
                <a:t>Web Servers</a:t>
              </a:r>
            </a:p>
          </p:txBody>
        </p:sp>
        <p:grpSp>
          <p:nvGrpSpPr>
            <p:cNvPr id="227" name="Group 18"/>
            <p:cNvGrpSpPr>
              <a:grpSpLocks/>
            </p:cNvGrpSpPr>
            <p:nvPr/>
          </p:nvGrpSpPr>
          <p:grpSpPr bwMode="auto">
            <a:xfrm rot="10800000">
              <a:off x="5705475" y="4416425"/>
              <a:ext cx="909638" cy="777875"/>
              <a:chOff x="6215506" y="5038565"/>
              <a:chExt cx="774700" cy="609600"/>
            </a:xfrm>
          </p:grpSpPr>
          <p:sp>
            <p:nvSpPr>
              <p:cNvPr id="240" name="Cube 19"/>
              <p:cNvSpPr>
                <a:spLocks noChangeArrowheads="1"/>
              </p:cNvSpPr>
              <p:nvPr/>
            </p:nvSpPr>
            <p:spPr bwMode="auto">
              <a:xfrm>
                <a:off x="6215506" y="5038565"/>
                <a:ext cx="774700" cy="609600"/>
              </a:xfrm>
              <a:prstGeom prst="cube">
                <a:avLst>
                  <a:gd name="adj" fmla="val 14356"/>
                </a:avLst>
              </a:prstGeom>
              <a:solidFill>
                <a:srgbClr val="F2F2F2"/>
              </a:solidFill>
              <a:ln w="12700">
                <a:solidFill>
                  <a:srgbClr val="005568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>
                <a:lvl1pPr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1pPr>
                <a:lvl2pPr marL="742950" indent="-28575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2pPr>
                <a:lvl3pPr marL="11430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3pPr>
                <a:lvl4pPr marL="16002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4pPr>
                <a:lvl5pPr marL="20574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de-DE" altLang="ko-KR" sz="1800" smtClean="0">
                  <a:solidFill>
                    <a:srgbClr val="FEFEFE"/>
                  </a:solidFill>
                  <a:latin typeface="Helvetica Neue" charset="0"/>
                </a:endParaRPr>
              </a:p>
            </p:txBody>
          </p:sp>
          <p:sp>
            <p:nvSpPr>
              <p:cNvPr id="241" name="Right Arrow 20"/>
              <p:cNvSpPr>
                <a:spLocks noChangeArrowheads="1"/>
              </p:cNvSpPr>
              <p:nvPr/>
            </p:nvSpPr>
            <p:spPr bwMode="auto">
              <a:xfrm>
                <a:off x="6599751" y="5337590"/>
                <a:ext cx="253715" cy="100183"/>
              </a:xfrm>
              <a:prstGeom prst="rightArrow">
                <a:avLst>
                  <a:gd name="adj1" fmla="val 50000"/>
                  <a:gd name="adj2" fmla="val 50005"/>
                </a:avLst>
              </a:prstGeom>
              <a:solidFill>
                <a:srgbClr val="005568">
                  <a:alpha val="41960"/>
                </a:srgbClr>
              </a:solidFill>
              <a:ln w="19050">
                <a:solidFill>
                  <a:srgbClr val="005568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>
                <a:lvl1pPr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1pPr>
                <a:lvl2pPr marL="742950" indent="-28575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2pPr>
                <a:lvl3pPr marL="11430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3pPr>
                <a:lvl4pPr marL="16002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4pPr>
                <a:lvl5pPr marL="20574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de-DE" altLang="ko-KR" sz="1800" smtClean="0">
                  <a:solidFill>
                    <a:srgbClr val="FEFEFE"/>
                  </a:solidFill>
                  <a:latin typeface="Helvetica Neue" charset="0"/>
                </a:endParaRPr>
              </a:p>
            </p:txBody>
          </p:sp>
          <p:sp>
            <p:nvSpPr>
              <p:cNvPr id="242" name="Right Arrow 21"/>
              <p:cNvSpPr>
                <a:spLocks noChangeArrowheads="1"/>
              </p:cNvSpPr>
              <p:nvPr/>
            </p:nvSpPr>
            <p:spPr bwMode="auto">
              <a:xfrm>
                <a:off x="6282971" y="5330642"/>
                <a:ext cx="238008" cy="10018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5568">
                  <a:alpha val="41960"/>
                </a:srgbClr>
              </a:solidFill>
              <a:ln w="19050">
                <a:solidFill>
                  <a:srgbClr val="005568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>
                <a:lvl1pPr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1pPr>
                <a:lvl2pPr marL="742950" indent="-28575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2pPr>
                <a:lvl3pPr marL="11430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3pPr>
                <a:lvl4pPr marL="16002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4pPr>
                <a:lvl5pPr marL="20574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de-DE" altLang="ko-KR" sz="1800" smtClean="0">
                  <a:solidFill>
                    <a:srgbClr val="FEFEFE"/>
                  </a:solidFill>
                  <a:latin typeface="Helvetica Neue" charset="0"/>
                </a:endParaRPr>
              </a:p>
            </p:txBody>
          </p:sp>
          <p:sp>
            <p:nvSpPr>
              <p:cNvPr id="243" name="Right Arrow 22"/>
              <p:cNvSpPr>
                <a:spLocks noChangeArrowheads="1"/>
              </p:cNvSpPr>
              <p:nvPr/>
            </p:nvSpPr>
            <p:spPr bwMode="auto">
              <a:xfrm rot="-1569743">
                <a:off x="6571708" y="5198637"/>
                <a:ext cx="253715" cy="100183"/>
              </a:xfrm>
              <a:prstGeom prst="rightArrow">
                <a:avLst>
                  <a:gd name="adj1" fmla="val 50000"/>
                  <a:gd name="adj2" fmla="val 50005"/>
                </a:avLst>
              </a:prstGeom>
              <a:solidFill>
                <a:srgbClr val="005568">
                  <a:alpha val="41960"/>
                </a:srgbClr>
              </a:solidFill>
              <a:ln w="19050">
                <a:solidFill>
                  <a:srgbClr val="005568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>
                <a:lvl1pPr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1pPr>
                <a:lvl2pPr marL="742950" indent="-28575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2pPr>
                <a:lvl3pPr marL="11430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3pPr>
                <a:lvl4pPr marL="16002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4pPr>
                <a:lvl5pPr marL="20574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de-DE" altLang="ko-KR" sz="1800" smtClean="0">
                  <a:solidFill>
                    <a:srgbClr val="FEFEFE"/>
                  </a:solidFill>
                  <a:latin typeface="Helvetica Neue" charset="0"/>
                </a:endParaRPr>
              </a:p>
            </p:txBody>
          </p:sp>
          <p:sp>
            <p:nvSpPr>
              <p:cNvPr id="244" name="Right Arrow 23"/>
              <p:cNvSpPr>
                <a:spLocks noChangeArrowheads="1"/>
              </p:cNvSpPr>
              <p:nvPr/>
            </p:nvSpPr>
            <p:spPr bwMode="auto">
              <a:xfrm rot="1353344">
                <a:off x="6575213" y="5466121"/>
                <a:ext cx="253715" cy="100183"/>
              </a:xfrm>
              <a:prstGeom prst="rightArrow">
                <a:avLst>
                  <a:gd name="adj1" fmla="val 50000"/>
                  <a:gd name="adj2" fmla="val 50005"/>
                </a:avLst>
              </a:prstGeom>
              <a:solidFill>
                <a:srgbClr val="005568">
                  <a:alpha val="41960"/>
                </a:srgbClr>
              </a:solidFill>
              <a:ln w="19050">
                <a:solidFill>
                  <a:srgbClr val="005568"/>
                </a:solidFill>
                <a:round/>
                <a:headEnd/>
                <a:tailEnd type="triangle" w="med" len="med"/>
              </a:ln>
            </p:spPr>
            <p:txBody>
              <a:bodyPr rot="10800000"/>
              <a:lstStyle>
                <a:lvl1pPr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1pPr>
                <a:lvl2pPr marL="742950" indent="-28575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2pPr>
                <a:lvl3pPr marL="11430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3pPr>
                <a:lvl4pPr marL="16002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4pPr>
                <a:lvl5pPr marL="2057400" indent="-228600"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chemeClr val="tx1"/>
                    </a:solidFill>
                    <a:latin typeface="Gill Sans"/>
                    <a:ea typeface="MS PGothic" pitchFamily="34" charset="-128"/>
                    <a:sym typeface="Gill Sans"/>
                  </a:defRPr>
                </a:lvl9pPr>
              </a:lstStyle>
              <a:p>
                <a:pPr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de-DE" altLang="ko-KR" sz="1800" smtClean="0">
                  <a:solidFill>
                    <a:srgbClr val="FEFEFE"/>
                  </a:solidFill>
                  <a:latin typeface="Helvetica Neue" charset="0"/>
                </a:endParaRPr>
              </a:p>
            </p:txBody>
          </p:sp>
        </p:grpSp>
        <p:pic>
          <p:nvPicPr>
            <p:cNvPr id="228" name="Picture 13" descr="phone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963" y="3021013"/>
              <a:ext cx="379412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" name="Text Box 17"/>
            <p:cNvSpPr txBox="1">
              <a:spLocks/>
            </p:cNvSpPr>
            <p:nvPr/>
          </p:nvSpPr>
          <p:spPr bwMode="auto">
            <a:xfrm>
              <a:off x="1466850" y="5964238"/>
              <a:ext cx="130333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algn="ctr"/>
              <a:r>
                <a:rPr lang="en-US" altLang="ko-KR" sz="1200" smtClean="0">
                  <a:solidFill>
                    <a:srgbClr val="005568"/>
                  </a:solidFill>
                  <a:latin typeface="Helvetica Neue" charset="0"/>
                  <a:ea typeface="SimSun" panose="02010600030101010101" pitchFamily="2" charset="-122"/>
                </a:rPr>
                <a:t>End User</a:t>
              </a:r>
            </a:p>
          </p:txBody>
        </p:sp>
        <p:sp>
          <p:nvSpPr>
            <p:cNvPr id="230" name="Text Box 18"/>
            <p:cNvSpPr txBox="1">
              <a:spLocks/>
            </p:cNvSpPr>
            <p:nvPr/>
          </p:nvSpPr>
          <p:spPr bwMode="auto">
            <a:xfrm>
              <a:off x="1014413" y="5586413"/>
              <a:ext cx="6334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algn="ctr"/>
              <a:r>
                <a:rPr lang="en-US" altLang="ko-KR" sz="1200" smtClean="0">
                  <a:solidFill>
                    <a:srgbClr val="005568"/>
                  </a:solidFill>
                  <a:latin typeface="Helvetica Neue" charset="0"/>
                  <a:ea typeface="SimSun" panose="02010600030101010101" pitchFamily="2" charset="-122"/>
                </a:rPr>
                <a:t>End User</a:t>
              </a:r>
            </a:p>
          </p:txBody>
        </p:sp>
        <p:sp>
          <p:nvSpPr>
            <p:cNvPr id="231" name="Text Box 19"/>
            <p:cNvSpPr txBox="1">
              <a:spLocks/>
            </p:cNvSpPr>
            <p:nvPr/>
          </p:nvSpPr>
          <p:spPr bwMode="auto">
            <a:xfrm>
              <a:off x="684213" y="4657725"/>
              <a:ext cx="15779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algn="ctr"/>
              <a:r>
                <a:rPr lang="en-US" altLang="ko-KR" sz="1200" smtClean="0">
                  <a:solidFill>
                    <a:srgbClr val="005568"/>
                  </a:solidFill>
                  <a:latin typeface="Helvetica Neue" charset="0"/>
                  <a:ea typeface="SimSun" panose="02010600030101010101" pitchFamily="2" charset="-122"/>
                </a:rPr>
                <a:t>End User </a:t>
              </a:r>
            </a:p>
          </p:txBody>
        </p:sp>
        <p:sp>
          <p:nvSpPr>
            <p:cNvPr id="232" name="Text Box 20"/>
            <p:cNvSpPr txBox="1">
              <a:spLocks/>
            </p:cNvSpPr>
            <p:nvPr/>
          </p:nvSpPr>
          <p:spPr bwMode="auto">
            <a:xfrm>
              <a:off x="1516063" y="3670300"/>
              <a:ext cx="5318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 algn="ctr"/>
              <a:r>
                <a:rPr lang="en-US" altLang="ko-KR" sz="1200" smtClean="0">
                  <a:solidFill>
                    <a:srgbClr val="005568"/>
                  </a:solidFill>
                  <a:latin typeface="Helvetica Neue" charset="0"/>
                  <a:ea typeface="SimSun" panose="02010600030101010101" pitchFamily="2" charset="-122"/>
                </a:rPr>
                <a:t>Cellular</a:t>
              </a:r>
            </a:p>
          </p:txBody>
        </p:sp>
        <p:pic>
          <p:nvPicPr>
            <p:cNvPr id="233" name="Picture 12" descr="cellTow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363" y="3079750"/>
              <a:ext cx="449262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14" descr="EndUser-Linux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1175" y="5402263"/>
              <a:ext cx="595313" cy="608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" name="Picture 15" descr="EndUser-Ma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075" y="5016500"/>
              <a:ext cx="519113" cy="55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16" descr="EndUser-Window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13" y="4102100"/>
              <a:ext cx="560387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Rectangle 109"/>
            <p:cNvSpPr>
              <a:spLocks noChangeArrowheads="1"/>
            </p:cNvSpPr>
            <p:nvPr/>
          </p:nvSpPr>
          <p:spPr bwMode="auto">
            <a:xfrm>
              <a:off x="3944938" y="3883025"/>
              <a:ext cx="4475162" cy="2176463"/>
            </a:xfrm>
            <a:prstGeom prst="rect">
              <a:avLst/>
            </a:prstGeom>
            <a:noFill/>
            <a:ln w="28575" cap="rnd">
              <a:solidFill>
                <a:srgbClr val="005568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ko-KR" sz="1800" smtClean="0">
                <a:solidFill>
                  <a:srgbClr val="FEFEFE"/>
                </a:solidFill>
                <a:latin typeface="Helvetica Neue" charset="0"/>
              </a:endParaRPr>
            </a:p>
          </p:txBody>
        </p:sp>
        <p:pic>
          <p:nvPicPr>
            <p:cNvPr id="238" name="Picture 3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4829175"/>
              <a:ext cx="137636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" name="TextBox 100"/>
            <p:cNvSpPr txBox="1">
              <a:spLocks noChangeArrowheads="1"/>
            </p:cNvSpPr>
            <p:nvPr/>
          </p:nvSpPr>
          <p:spPr bwMode="auto">
            <a:xfrm>
              <a:off x="5724525" y="4005263"/>
              <a:ext cx="792163" cy="40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1pPr>
              <a:lvl2pPr marL="742950" indent="-28575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2pPr>
              <a:lvl3pPr marL="11430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3pPr>
              <a:lvl4pPr marL="16002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4pPr>
              <a:lvl5pPr marL="2057400" indent="-228600"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chemeClr val="tx1"/>
                  </a:solidFill>
                  <a:latin typeface="Gill Sans"/>
                  <a:ea typeface="MS PGothic" pitchFamily="34" charset="-128"/>
                  <a:sym typeface="Gill Sans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ko-KR" sz="1600" smtClean="0">
                  <a:solidFill>
                    <a:srgbClr val="040D64"/>
                  </a:solidFill>
                  <a:latin typeface="Helvetica Neue" charset="0"/>
                  <a:ea typeface="SimSun" panose="02010600030101010101" pitchFamily="2" charset="-122"/>
                </a:rPr>
                <a:t>Cache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3776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latin typeface="맑은 고딕" pitchFamily="50" charset="-127"/>
              </a:rPr>
              <a:t>1. WAN </a:t>
            </a:r>
            <a:r>
              <a:rPr lang="ko-KR" altLang="en-US">
                <a:latin typeface="맑은 고딕" pitchFamily="50" charset="-127"/>
              </a:rPr>
              <a:t>가속 기술 동향</a:t>
            </a:r>
            <a:endParaRPr lang="en-US" dirty="0">
              <a:latin typeface="맑은 고딕" pitchFamily="50" charset="-12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9D6B936-9C61-4DC8-89FB-F6AB6FDC2AFC}" type="slidenum">
              <a:rPr lang="en-US" smtClean="0">
                <a:latin typeface="맑은 고딕" pitchFamily="50" charset="-127"/>
              </a:rPr>
              <a:pPr/>
              <a:t>8</a:t>
            </a:fld>
            <a:endParaRPr lang="en-US" dirty="0">
              <a:latin typeface="맑은 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81000" y="762001"/>
            <a:ext cx="8705850" cy="276999"/>
            <a:chOff x="381000" y="762001"/>
            <a:chExt cx="8705850" cy="276999"/>
          </a:xfrm>
        </p:grpSpPr>
        <p:grpSp>
          <p:nvGrpSpPr>
            <p:cNvPr id="14" name="그룹 13"/>
            <p:cNvGrpSpPr/>
            <p:nvPr/>
          </p:nvGrpSpPr>
          <p:grpSpPr>
            <a:xfrm>
              <a:off x="381000" y="812800"/>
              <a:ext cx="285950" cy="153672"/>
              <a:chOff x="442029" y="830586"/>
              <a:chExt cx="241034" cy="129534"/>
            </a:xfrm>
            <a:effectLst>
              <a:outerShdw blurRad="50800" dist="12700" dir="2700000" algn="tl" rotWithShape="0">
                <a:prstClr val="black">
                  <a:alpha val="77000"/>
                </a:prstClr>
              </a:outerShdw>
            </a:effectLst>
          </p:grpSpPr>
          <p:sp>
            <p:nvSpPr>
              <p:cNvPr id="16" name="이등변 삼각형 15"/>
              <p:cNvSpPr/>
              <p:nvPr/>
            </p:nvSpPr>
            <p:spPr>
              <a:xfrm rot="5400000">
                <a:off x="433096" y="839519"/>
                <a:ext cx="129534" cy="111668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이등변 삼각형 16"/>
              <p:cNvSpPr/>
              <p:nvPr/>
            </p:nvSpPr>
            <p:spPr>
              <a:xfrm rot="5400000">
                <a:off x="562462" y="839519"/>
                <a:ext cx="129534" cy="111668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5" name="Text Placeholder 3"/>
            <p:cNvSpPr txBox="1">
              <a:spLocks/>
            </p:cNvSpPr>
            <p:nvPr/>
          </p:nvSpPr>
          <p:spPr>
            <a:xfrm>
              <a:off x="762000" y="762001"/>
              <a:ext cx="8324850" cy="276999"/>
            </a:xfrm>
            <a:prstGeom prst="rect">
              <a:avLst/>
            </a:prstGeom>
          </p:spPr>
          <p:txBody>
            <a:bodyPr lIns="0" tIns="0" rIns="0" bIns="0"/>
            <a:lstStyle>
              <a:lvl1pPr marL="0" indent="0" algn="l" rtl="0" eaLnBrk="1" fontAlgn="base" hangingPunct="1">
                <a:lnSpc>
                  <a:spcPct val="90000"/>
                </a:lnSpc>
                <a:spcBef>
                  <a:spcPts val="1600"/>
                </a:spcBef>
                <a:spcAft>
                  <a:spcPct val="0"/>
                </a:spcAft>
                <a:buClr>
                  <a:schemeClr val="bg1"/>
                </a:buClr>
                <a:buFont typeface="Arial" pitchFamily="34" charset="0"/>
                <a:buNone/>
                <a:defRPr sz="2000" b="1" spc="-50" baseline="0">
                  <a:solidFill>
                    <a:schemeClr val="bg2">
                      <a:lumMod val="50000"/>
                      <a:lumOff val="50000"/>
                    </a:schemeClr>
                  </a:solidFill>
                  <a:latin typeface="Museo For Dell" charset="0"/>
                  <a:ea typeface="맑은 고딕" pitchFamily="50" charset="-127"/>
                  <a:cs typeface="+mn-cs"/>
                </a:defRPr>
              </a:lvl1pPr>
              <a:lvl2pPr marL="574675" indent="-2238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–"/>
                <a:defRPr sz="1800" baseline="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2pPr>
              <a:lvl3pPr marL="909638" indent="-220663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Sans For Dell" pitchFamily="2" charset="0"/>
                <a:buChar char="›"/>
                <a:defRPr sz="1600">
                  <a:solidFill>
                    <a:schemeClr val="bg2"/>
                  </a:solidFill>
                  <a:latin typeface="Museo Sans For Dell" pitchFamily="2" charset="0"/>
                  <a:ea typeface="가는각진제목체" pitchFamily="18" charset="-127"/>
                </a:defRPr>
              </a:lvl3pPr>
              <a:lvl4pPr marL="1246188" indent="-22225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4pPr>
              <a:lvl5pPr marL="1608138" indent="-2365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bg1"/>
                </a:buClr>
                <a:buFont typeface="Museo For Dell 300" pitchFamily="50" charset="0"/>
                <a:buChar char="–"/>
                <a:defRPr sz="1800">
                  <a:solidFill>
                    <a:schemeClr val="bg2"/>
                  </a:solidFill>
                  <a:latin typeface="Museo Sans For Dell" pitchFamily="2" charset="0"/>
                  <a:ea typeface="Museo Sans For Dell" pitchFamily="2" charset="0"/>
                </a:defRPr>
              </a:lvl5pPr>
              <a:lvl6pPr marL="20653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6pPr>
              <a:lvl7pPr marL="25225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7pPr>
              <a:lvl8pPr marL="29797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8pPr>
              <a:lvl9pPr marL="3436938" indent="-236538" algn="l" rtl="0" eaLnBrk="1" fontAlgn="base" hangingPunct="1">
                <a:lnSpc>
                  <a:spcPct val="95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1800">
                  <a:solidFill>
                    <a:schemeClr val="accent1"/>
                  </a:solidFill>
                  <a:latin typeface="+mn-lt"/>
                </a:defRPr>
              </a:lvl9pPr>
            </a:lstStyle>
            <a:p>
              <a:r>
                <a:rPr lang="en-US" altLang="ko-KR" kern="0" dirty="0" smtClean="0">
                  <a:latin typeface="맑은 고딕" pitchFamily="50" charset="-127"/>
                </a:rPr>
                <a:t>1.5 </a:t>
              </a:r>
              <a:r>
                <a:rPr lang="en-US" altLang="ko-KR" kern="0" dirty="0" smtClean="0">
                  <a:solidFill>
                    <a:schemeClr val="bg1"/>
                  </a:solidFill>
                  <a:latin typeface="맑은 고딕" pitchFamily="50" charset="-127"/>
                </a:rPr>
                <a:t>Caching </a:t>
              </a:r>
              <a:r>
                <a:rPr lang="en-US" altLang="ko-KR" kern="0" dirty="0">
                  <a:solidFill>
                    <a:schemeClr val="bg1"/>
                  </a:solidFill>
                  <a:latin typeface="맑은 고딕" pitchFamily="50" charset="-127"/>
                </a:rPr>
                <a:t>&amp; </a:t>
              </a:r>
              <a:r>
                <a:rPr lang="en-US" altLang="ko-KR" kern="0" dirty="0" smtClean="0">
                  <a:solidFill>
                    <a:schemeClr val="bg1"/>
                  </a:solidFill>
                  <a:latin typeface="맑은 고딕" pitchFamily="50" charset="-127"/>
                </a:rPr>
                <a:t>Compression</a:t>
              </a:r>
              <a:endParaRPr lang="en-US" altLang="ko-KR" kern="0" dirty="0">
                <a:solidFill>
                  <a:schemeClr val="bg1"/>
                </a:solidFill>
                <a:latin typeface="맑은 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50175" y="2182513"/>
            <a:ext cx="9144000" cy="416920"/>
            <a:chOff x="342144" y="1728403"/>
            <a:chExt cx="9182856" cy="416920"/>
          </a:xfrm>
        </p:grpSpPr>
        <p:sp>
          <p:nvSpPr>
            <p:cNvPr id="18" name="직사각형 17"/>
            <p:cNvSpPr/>
            <p:nvPr/>
          </p:nvSpPr>
          <p:spPr>
            <a:xfrm>
              <a:off x="342144" y="1728403"/>
              <a:ext cx="9182856" cy="416920"/>
            </a:xfrm>
            <a:prstGeom prst="rect">
              <a:avLst/>
            </a:prstGeom>
            <a:solidFill>
              <a:schemeClr val="tx2">
                <a:lumMod val="6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indent="-127000" algn="ctr" latinLnBrk="0">
                <a:buClr>
                  <a:schemeClr val="tx1">
                    <a:lumMod val="50000"/>
                    <a:lumOff val="50000"/>
                  </a:schemeClr>
                </a:buClr>
                <a:buSzPct val="80000"/>
                <a:buFont typeface="Rix모던고딕 M" pitchFamily="18" charset="-127"/>
                <a:buChar char="-"/>
              </a:pPr>
              <a:endParaRPr lang="ko-KR" altLang="en-US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66180" y="1802030"/>
              <a:ext cx="832275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ko-KR" altLang="en-US" sz="1600" b="1" spc="-100" dirty="0" smtClean="0">
                  <a:gradFill>
                    <a:gsLst>
                      <a:gs pos="0">
                        <a:schemeClr val="tx2"/>
                      </a:gs>
                      <a:gs pos="78000">
                        <a:schemeClr val="tx2"/>
                      </a:gs>
                    </a:gsLst>
                    <a:lin ang="10800000" scaled="1"/>
                  </a:gradFill>
                  <a:latin typeface="맑은 고딕" pitchFamily="50" charset="-127"/>
                  <a:ea typeface="맑은 고딕" pitchFamily="50" charset="-127"/>
                </a:rPr>
                <a:t>적용 사례</a:t>
              </a:r>
              <a:endParaRPr lang="en-US" altLang="ko-KR" sz="1600" b="1" spc="-100" dirty="0">
                <a:gradFill>
                  <a:gsLst>
                    <a:gs pos="0">
                      <a:schemeClr val="tx2"/>
                    </a:gs>
                    <a:gs pos="78000">
                      <a:schemeClr val="tx2"/>
                    </a:gs>
                  </a:gsLst>
                  <a:lin ang="10800000" scaled="1"/>
                </a:gra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20" name="그림 19" descr="Untitled-1-04.png"/>
            <p:cNvPicPr>
              <a:picLocks noChangeAspect="1"/>
            </p:cNvPicPr>
            <p:nvPr/>
          </p:nvPicPr>
          <p:blipFill>
            <a:blip r:embed="rId3" cstate="print">
              <a:lum bright="100000" contrast="100000"/>
            </a:blip>
            <a:srcRect l="47920"/>
            <a:stretch>
              <a:fillRect/>
            </a:stretch>
          </p:blipFill>
          <p:spPr>
            <a:xfrm>
              <a:off x="342144" y="1843609"/>
              <a:ext cx="251668" cy="186508"/>
            </a:xfrm>
            <a:prstGeom prst="rect">
              <a:avLst/>
            </a:prstGeom>
          </p:spPr>
        </p:pic>
      </p:grpSp>
      <p:sp>
        <p:nvSpPr>
          <p:cNvPr id="165" name="AutoShape 43"/>
          <p:cNvSpPr>
            <a:spLocks noChangeArrowheads="1"/>
          </p:cNvSpPr>
          <p:nvPr/>
        </p:nvSpPr>
        <p:spPr bwMode="auto">
          <a:xfrm>
            <a:off x="5862926" y="2787798"/>
            <a:ext cx="3531601" cy="942370"/>
          </a:xfrm>
          <a:prstGeom prst="roundRect">
            <a:avLst>
              <a:gd name="adj" fmla="val 1482"/>
            </a:avLst>
          </a:prstGeom>
          <a:gradFill>
            <a:gsLst>
              <a:gs pos="0">
                <a:srgbClr val="FBFBFB"/>
              </a:gs>
              <a:gs pos="100000">
                <a:srgbClr val="CDCDCD">
                  <a:alpha val="0"/>
                </a:srgbClr>
              </a:gs>
            </a:gsLst>
            <a:lin ang="5400000" scaled="0"/>
          </a:gradFill>
          <a:ln w="12700">
            <a:gradFill>
              <a:gsLst>
                <a:gs pos="0">
                  <a:schemeClr val="bg2">
                    <a:lumMod val="50000"/>
                    <a:lumOff val="50000"/>
                  </a:schemeClr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>
            <a:outerShdw blurRad="50800" dist="12700" dir="16200000" rotWithShape="0">
              <a:schemeClr val="tx1">
                <a:alpha val="26000"/>
              </a:schemeClr>
            </a:outerShdw>
          </a:effectLst>
          <a:scene3d>
            <a:camera prst="orthographicFront"/>
            <a:lightRig rig="threePt" dir="t"/>
          </a:scene3d>
          <a:sp3d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" rIns="72000" bIns="46800" rtlCol="0" anchor="ctr" anchorCtr="0">
            <a:sp3d>
              <a:bevelT w="1270"/>
            </a:sp3d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ko-KR" altLang="en-US" sz="1400" b="1" dirty="0" smtClean="0">
                <a:ea typeface="맑은 고딕" panose="020B0503020000020004" pitchFamily="50" charset="-127"/>
              </a:rPr>
              <a:t>전용선 </a:t>
            </a:r>
            <a:r>
              <a:rPr lang="en-US" altLang="ko-KR" sz="1400" b="1" dirty="0" smtClean="0">
                <a:ea typeface="맑은 고딕" panose="020B0503020000020004" pitchFamily="50" charset="-127"/>
              </a:rPr>
              <a:t>TCO</a:t>
            </a:r>
            <a:r>
              <a:rPr lang="ko-KR" altLang="en-US" sz="1400" b="1" smtClean="0">
                <a:ea typeface="맑은 고딕" panose="020B0503020000020004" pitchFamily="50" charset="-127"/>
              </a:rPr>
              <a:t>가 높은 지점간에 구성하여 시너지 효과</a:t>
            </a:r>
            <a:endParaRPr lang="en-US" altLang="ko-KR" sz="1400" b="1" dirty="0">
              <a:solidFill>
                <a:srgbClr val="444444"/>
              </a:solidFill>
              <a:ea typeface="맑은 고딕" panose="020B0503020000020004" pitchFamily="50" charset="-127"/>
            </a:endParaRPr>
          </a:p>
        </p:txBody>
      </p:sp>
      <p:sp>
        <p:nvSpPr>
          <p:cNvPr id="174" name="내용 개체 틀 7"/>
          <p:cNvSpPr>
            <a:spLocks/>
          </p:cNvSpPr>
          <p:nvPr/>
        </p:nvSpPr>
        <p:spPr bwMode="auto">
          <a:xfrm>
            <a:off x="550175" y="1220388"/>
            <a:ext cx="892222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 err="1" smtClean="0">
                <a:latin typeface="+mn-ea"/>
              </a:rPr>
              <a:t>정적데이터에</a:t>
            </a:r>
            <a:r>
              <a:rPr lang="ko-KR" altLang="en-US" sz="1400" dirty="0" smtClean="0">
                <a:latin typeface="+mn-ea"/>
              </a:rPr>
              <a:t> 대한 본사 </a:t>
            </a:r>
            <a:r>
              <a:rPr lang="en-US" altLang="ko-KR" sz="1400" dirty="0" smtClean="0">
                <a:latin typeface="+mn-ea"/>
                <a:sym typeface="Wingdings" panose="05000000000000000000" pitchFamily="2" charset="2"/>
              </a:rPr>
              <a:t> </a:t>
            </a:r>
            <a:r>
              <a:rPr lang="ko-KR" altLang="en-US" sz="1400" smtClean="0">
                <a:latin typeface="+mn-ea"/>
              </a:rPr>
              <a:t>원격지 </a:t>
            </a:r>
            <a:r>
              <a:rPr lang="ko-KR" altLang="en-US" sz="1400" dirty="0" smtClean="0">
                <a:latin typeface="+mn-ea"/>
              </a:rPr>
              <a:t>데이터 </a:t>
            </a:r>
            <a:r>
              <a:rPr lang="ko-KR" altLang="en-US" sz="1400" dirty="0" err="1" smtClean="0">
                <a:latin typeface="+mn-ea"/>
              </a:rPr>
              <a:t>전송시</a:t>
            </a:r>
            <a:r>
              <a:rPr lang="ko-KR" altLang="en-US" sz="1400" dirty="0" smtClean="0">
                <a:latin typeface="+mn-ea"/>
              </a:rPr>
              <a:t> 유용</a:t>
            </a:r>
            <a:endParaRPr lang="en-US" altLang="ko-KR" sz="1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dirty="0" smtClean="0">
                <a:latin typeface="+mn-ea"/>
              </a:rPr>
              <a:t>양단에 </a:t>
            </a:r>
            <a:r>
              <a:rPr lang="ko-KR" altLang="en-US" sz="1400" dirty="0" err="1" smtClean="0">
                <a:latin typeface="+mn-ea"/>
              </a:rPr>
              <a:t>한쌍으로</a:t>
            </a:r>
            <a:r>
              <a:rPr lang="ko-KR" altLang="en-US" sz="1400" dirty="0" smtClean="0">
                <a:latin typeface="+mn-ea"/>
              </a:rPr>
              <a:t> 구성하여 최적화된 전송 효율 </a:t>
            </a:r>
            <a:endParaRPr lang="en-US" altLang="ko-KR" sz="14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 smtClean="0">
                <a:latin typeface="+mn-ea"/>
              </a:rPr>
              <a:t>Riverbed</a:t>
            </a:r>
            <a:r>
              <a:rPr lang="en-US" altLang="ko-KR" sz="1400" dirty="0">
                <a:latin typeface="+mn-ea"/>
              </a:rPr>
              <a:t>, </a:t>
            </a:r>
            <a:r>
              <a:rPr lang="en-US" altLang="ko-KR" sz="1400" dirty="0" err="1">
                <a:latin typeface="+mn-ea"/>
              </a:rPr>
              <a:t>Silverpeak</a:t>
            </a:r>
            <a:r>
              <a:rPr lang="en-US" altLang="ko-KR" sz="1400" dirty="0">
                <a:latin typeface="+mn-ea"/>
              </a:rPr>
              <a:t>, </a:t>
            </a:r>
            <a:r>
              <a:rPr lang="en-US" altLang="ko-KR" sz="1400" dirty="0" err="1">
                <a:latin typeface="+mn-ea"/>
              </a:rPr>
              <a:t>Sanfor</a:t>
            </a:r>
            <a:endParaRPr lang="ko-KR" altLang="en-US" sz="1400" dirty="0">
              <a:latin typeface="+mn-ea"/>
            </a:endParaRPr>
          </a:p>
        </p:txBody>
      </p:sp>
      <p:pic>
        <p:nvPicPr>
          <p:cNvPr id="52" name="Picture 4" descr="http://www.reportstar.net/userfiles/adaptable_networking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59" y="2910593"/>
            <a:ext cx="5955506" cy="338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AutoShape 7"/>
          <p:cNvSpPr>
            <a:spLocks/>
          </p:cNvSpPr>
          <p:nvPr/>
        </p:nvSpPr>
        <p:spPr bwMode="auto">
          <a:xfrm>
            <a:off x="6836565" y="5689100"/>
            <a:ext cx="9144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5000"/>
              <a:gd name="adj5" fmla="val -199653"/>
              <a:gd name="adj6" fmla="val -216203"/>
            </a:avLst>
          </a:prstGeom>
          <a:solidFill>
            <a:srgbClr val="BBDFE2"/>
          </a:solidFill>
          <a:ln w="25400">
            <a:solidFill>
              <a:srgbClr val="FF0000"/>
            </a:solidFill>
            <a:miter lim="800000"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ＭＳ Ｐゴシック" charset="0"/>
                <a:cs typeface="Helvetica Neue"/>
                <a:sym typeface="Gill Sans" charset="0"/>
              </a:rPr>
              <a:t>Teclo Inline installation</a:t>
            </a:r>
          </a:p>
        </p:txBody>
      </p: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27" y="6124075"/>
            <a:ext cx="64770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4229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4x3_Dell_PPTX_Template_BW1">
  <a:themeElements>
    <a:clrScheme name="Dell new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B7295A"/>
      </a:accent1>
      <a:accent2>
        <a:srgbClr val="F2AF00"/>
      </a:accent2>
      <a:accent3>
        <a:srgbClr val="7AB800"/>
      </a:accent3>
      <a:accent4>
        <a:srgbClr val="AAAAAA"/>
      </a:accent4>
      <a:accent5>
        <a:srgbClr val="6E2585"/>
      </a:accent5>
      <a:accent6>
        <a:srgbClr val="3084B6"/>
      </a:accent6>
      <a:hlink>
        <a:srgbClr val="DC5034"/>
      </a:hlink>
      <a:folHlink>
        <a:srgbClr val="009BBB"/>
      </a:folHlink>
    </a:clrScheme>
    <a:fontScheme name="Dell TTF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B7295A"/>
        </a:accent1>
        <a:accent2>
          <a:srgbClr val="F2AF00"/>
        </a:accent2>
        <a:accent3>
          <a:srgbClr val="7AB800"/>
        </a:accent3>
        <a:accent4>
          <a:srgbClr val="AAAAAA"/>
        </a:accent4>
        <a:accent5>
          <a:srgbClr val="6E2585"/>
        </a:accent5>
        <a:accent6>
          <a:srgbClr val="3084B6"/>
        </a:accent6>
        <a:hlink>
          <a:srgbClr val="DC5034"/>
        </a:hlink>
        <a:folHlink>
          <a:srgbClr val="D42E1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llateral" ma:contentTypeID="0x010100C853596257179A42AC3F20BF384DEAFC0100C7FF7B177E4B7A4983FC1847F4FBC0F4" ma:contentTypeVersion="51" ma:contentTypeDescription="" ma:contentTypeScope="" ma:versionID="45f123816a34f5d4b666b99b132fa06a">
  <xsd:schema xmlns:xsd="http://www.w3.org/2001/XMLSchema" xmlns:xs="http://www.w3.org/2001/XMLSchema" xmlns:p="http://schemas.microsoft.com/office/2006/metadata/properties" xmlns:ns1="http://schemas.microsoft.com/sharepoint/v3" xmlns:ns2="188c4ecf-ac0a-4232-ae52-56422d226716" targetNamespace="http://schemas.microsoft.com/office/2006/metadata/properties" ma:root="true" ma:fieldsID="b432de5fe01a2cd0c750d068be282f2e" ns1:_="" ns2:_="">
    <xsd:import namespace="http://schemas.microsoft.com/sharepoint/v3"/>
    <xsd:import namespace="188c4ecf-ac0a-4232-ae52-56422d226716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CampaignId" minOccurs="0"/>
                <xsd:element ref="ns2:Product_x0020_Line" minOccurs="0"/>
                <xsd:element ref="ns2:Function" minOccurs="0"/>
                <xsd:element ref="ns2:Format_x0020_Collateral" minOccurs="0"/>
                <xsd:element ref="ns1:Audience" minOccurs="0"/>
                <xsd:element ref="ns1:PublishingStartDate" minOccurs="0"/>
                <xsd:element ref="ns1:PublishingExpirationDate" minOccurs="0"/>
                <xsd:element ref="ns2:Document_x0020_Type" minOccurs="0"/>
                <xsd:element ref="ns2:Products" minOccurs="0"/>
                <xsd:element ref="ns2:Services" minOccurs="0"/>
                <xsd:element ref="ns2:Solutions" minOccurs="0"/>
                <xsd:element ref="ns2:ThumbNail" minOccurs="0"/>
                <xsd:element ref="ns2:Description_x0020_Collateral" minOccurs="0"/>
                <xsd:element ref="ns2:Collateral_x0020_Owner_x0020_Nam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udience" ma:index="13" nillable="true" ma:displayName="Target Audiences" ma:description="" ma:internalName="Target_x0020_Audiences">
      <xsd:simpleType>
        <xsd:restriction base="dms:Unknown"/>
      </xsd:simpleType>
    </xsd:element>
    <xsd:element name="PublishingStartDate" ma:index="1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c4ecf-ac0a-4232-ae52-56422d226716" elementFormDefault="qualified">
    <xsd:import namespace="http://schemas.microsoft.com/office/2006/documentManagement/types"/>
    <xsd:import namespace="http://schemas.microsoft.com/office/infopath/2007/PartnerControls"/>
    <xsd:element name="CampaignId" ma:index="9" nillable="true" ma:displayName="CampaignId" ma:list="dd856edb-bd20-4e53-bf78-c951104e5c13" ma:internalName="CampaignId" ma:showField="CampaignId" ma:web="f047fc7a-9d34-4af6-ade2-022b68dddfb6">
      <xsd:simpleType>
        <xsd:restriction base="dms:Lookup"/>
      </xsd:simpleType>
    </xsd:element>
    <xsd:element name="Product_x0020_Line" ma:index="10" nillable="true" ma:displayName="Product Line" ma:list="d018e1ba-f2d0-4620-bcc0-9d70d5ca3745" ma:internalName="Product_x0020_Line" ma:showField="Product_x0020_Line" ma:web="f047fc7a-9d34-4af6-ade2-022b68dddf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unction" ma:index="11" nillable="true" ma:displayName="Function" ma:list="d018e1ba-f2d0-4620-bcc0-9d70d5ca3745" ma:internalName="Function" ma:showField="Function" ma:web="f047fc7a-9d34-4af6-ade2-022b68dddf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ormat_x0020_Collateral" ma:index="12" nillable="true" ma:displayName="Format Collateral" ma:list="d018e1ba-f2d0-4620-bcc0-9d70d5ca3745" ma:internalName="Format_x0020_Collateral" ma:showField="Format_x0020_Collateral" ma:web="f047fc7a-9d34-4af6-ade2-022b68dddfb6">
      <xsd:simpleType>
        <xsd:restriction base="dms:Lookup"/>
      </xsd:simpleType>
    </xsd:element>
    <xsd:element name="Document_x0020_Type" ma:index="16" nillable="true" ma:displayName="Document Type" ma:list="d018e1ba-f2d0-4620-bcc0-9d70d5ca3745" ma:internalName="Document_x0020_Type" ma:showField="Document_x0020_Type" ma:web="f047fc7a-9d34-4af6-ade2-022b68dddf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s" ma:index="17" nillable="true" ma:displayName="Products" ma:list="d018e1ba-f2d0-4620-bcc0-9d70d5ca3745" ma:internalName="Products" ma:showField="Products" ma:web="f047fc7a-9d34-4af6-ade2-022b68dddf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rvices" ma:index="18" nillable="true" ma:displayName="Services" ma:list="d018e1ba-f2d0-4620-bcc0-9d70d5ca3745" ma:internalName="Services" ma:showField="Services" ma:web="f047fc7a-9d34-4af6-ade2-022b68dddf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utions" ma:index="19" nillable="true" ma:displayName="Solutions" ma:list="d018e1ba-f2d0-4620-bcc0-9d70d5ca3745" ma:internalName="Solutions" ma:showField="Solutions" ma:web="f047fc7a-9d34-4af6-ade2-022b68dddf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humbNail" ma:index="22" nillable="true" ma:displayName="ThumbNail" ma:internalName="ThumbNail">
      <xsd:simpleType>
        <xsd:restriction base="dms:Unknown"/>
      </xsd:simpleType>
    </xsd:element>
    <xsd:element name="Description_x0020_Collateral" ma:index="23" nillable="true" ma:displayName="Description Collateral" ma:internalName="Description_x0020_Collateral">
      <xsd:simpleType>
        <xsd:restriction base="dms:Note">
          <xsd:maxLength value="255"/>
        </xsd:restriction>
      </xsd:simpleType>
    </xsd:element>
    <xsd:element name="Collateral_x0020_Owner_x0020_Name" ma:index="25" ma:displayName="Collateral Owner Name" ma:list="UserInfo" ma:SharePointGroup="0" ma:internalName="Collateral_x0020_Owner_x0020_Nam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ocument_x0020_Type xmlns="188c4ecf-ac0a-4232-ae52-56422d226716"/>
    <Format_x0020_Collateral xmlns="188c4ecf-ac0a-4232-ae52-56422d226716">3</Format_x0020_Collateral>
    <Product_x0020_Line xmlns="188c4ecf-ac0a-4232-ae52-56422d226716"/>
    <Description_x0020_Collateral xmlns="188c4ecf-ac0a-4232-ae52-56422d226716" xsi:nil="true"/>
    <CampaignId xmlns="188c4ecf-ac0a-4232-ae52-56422d226716" xsi:nil="true"/>
    <URL xmlns="http://schemas.microsoft.com/sharepoint/v3">
      <Url xsi:nil="true"/>
      <Description xsi:nil="true"/>
    </URL>
    <Function xmlns="188c4ecf-ac0a-4232-ae52-56422d226716"/>
    <Solutions xmlns="188c4ecf-ac0a-4232-ae52-56422d226716"/>
    <Audience xmlns="http://schemas.microsoft.com/sharepoint/v3">ebb66287-9dca-4bed-bb16-2d6b2b4d5bbf;;;;</Audience>
    <Services xmlns="188c4ecf-ac0a-4232-ae52-56422d226716"/>
    <Products xmlns="188c4ecf-ac0a-4232-ae52-56422d226716"/>
    <ThumbNail xmlns="188c4ecf-ac0a-4232-ae52-56422d226716" xsi:nil="true"/>
    <PublishingExpirationDate xmlns="http://schemas.microsoft.com/sharepoint/v3" xsi:nil="true"/>
    <PublishingStartDate xmlns="http://schemas.microsoft.com/sharepoint/v3" xsi:nil="true"/>
    <Collateral_x0020_Owner_x0020_Name xmlns="188c4ecf-ac0a-4232-ae52-56422d226716">
      <UserInfo>
        <DisplayName/>
        <AccountId/>
        <AccountType/>
      </UserInfo>
    </Collateral_x0020_Owner_x0020_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B91A0E-F144-41F4-BA09-92CB35239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88c4ecf-ac0a-4232-ae52-56422d226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73BDD3-AA35-4F19-A12A-C6462BECFBD1}">
  <ds:schemaRefs>
    <ds:schemaRef ds:uri="http://purl.org/dc/elements/1.1/"/>
    <ds:schemaRef ds:uri="http://schemas.microsoft.com/office/infopath/2007/PartnerControls"/>
    <ds:schemaRef ds:uri="http://purl.org/dc/dcmitype/"/>
    <ds:schemaRef ds:uri="188c4ecf-ac0a-4232-ae52-56422d226716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4x3_Dell_PPTX_Template_BW1</Template>
  <TotalTime>136444</TotalTime>
  <Words>1638</Words>
  <Application>Microsoft Office PowerPoint</Application>
  <PresentationFormat>A4 용지(210x297mm)</PresentationFormat>
  <Paragraphs>540</Paragraphs>
  <Slides>30</Slides>
  <Notes>28</Notes>
  <HiddenSlides>0</HiddenSlides>
  <MMClips>0</MMClips>
  <ScaleCrop>false</ScaleCrop>
  <HeadingPairs>
    <vt:vector size="8" baseType="variant">
      <vt:variant>
        <vt:lpstr>사용한 글꼴</vt:lpstr>
      </vt:variant>
      <vt:variant>
        <vt:i4>23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55" baseType="lpstr">
      <vt:lpstr>(한글 글꼴 사용)</vt:lpstr>
      <vt:lpstr>Arial Unicode MS</vt:lpstr>
      <vt:lpstr>Gill Sans</vt:lpstr>
      <vt:lpstr>Helvetica Neue</vt:lpstr>
      <vt:lpstr>Helvetica Neue UltraLight</vt:lpstr>
      <vt:lpstr>Microsoft JhengHei</vt:lpstr>
      <vt:lpstr>ＭＳ Ｐゴシック</vt:lpstr>
      <vt:lpstr>ＭＳ Ｐゴシック</vt:lpstr>
      <vt:lpstr>Museo For Dell</vt:lpstr>
      <vt:lpstr>Museo For Dell 300</vt:lpstr>
      <vt:lpstr>Museo Sans For Dell</vt:lpstr>
      <vt:lpstr>Rix모던고딕 M</vt:lpstr>
      <vt:lpstr>SimSun</vt:lpstr>
      <vt:lpstr>가는각진제목체</vt:lpstr>
      <vt:lpstr>나눔고딕</vt:lpstr>
      <vt:lpstr>Malgun Gothic</vt:lpstr>
      <vt:lpstr>Malgun Gothic</vt:lpstr>
      <vt:lpstr>Arial</vt:lpstr>
      <vt:lpstr>Arial Black</vt:lpstr>
      <vt:lpstr>Arial Bold</vt:lpstr>
      <vt:lpstr>Helvetica</vt:lpstr>
      <vt:lpstr>Times New Roman</vt:lpstr>
      <vt:lpstr>Wingdings</vt:lpstr>
      <vt:lpstr>1_4x3_Dell_PPTX_Template_BW1</vt:lpstr>
      <vt:lpstr>Visio</vt:lpstr>
      <vt:lpstr>PowerPoint 프레젠테이션</vt:lpstr>
      <vt:lpstr>PowerPoint 프레젠테이션</vt:lpstr>
      <vt:lpstr>PowerPoint 프레젠테이션</vt:lpstr>
      <vt:lpstr>1. WAN 가속 기술 동향</vt:lpstr>
      <vt:lpstr>1. WAN 가속 기술 동향</vt:lpstr>
      <vt:lpstr>1. WAN 가속 기술 동향</vt:lpstr>
      <vt:lpstr>1. WAN 가속 기술 동향</vt:lpstr>
      <vt:lpstr>1. WAN 가속 기술 동향</vt:lpstr>
      <vt:lpstr>1. WAN 가속 기술 동향</vt:lpstr>
      <vt:lpstr>1. WAN 가속 기술 동향</vt:lpstr>
      <vt:lpstr>PowerPoint 프레젠테이션</vt:lpstr>
      <vt:lpstr>1. 제품소개</vt:lpstr>
      <vt:lpstr>1. 제품소개</vt:lpstr>
      <vt:lpstr>1. 제품소개</vt:lpstr>
      <vt:lpstr>1. 제품소개</vt:lpstr>
      <vt:lpstr>1. 제품소개</vt:lpstr>
      <vt:lpstr>1. 제품소개</vt:lpstr>
      <vt:lpstr>1. 제품소개</vt:lpstr>
      <vt:lpstr>1. 제품소개</vt:lpstr>
      <vt:lpstr>1. 제품소개</vt:lpstr>
      <vt:lpstr>1. 제품소개</vt:lpstr>
      <vt:lpstr>PowerPoint 프레젠테이션</vt:lpstr>
      <vt:lpstr>1. 이동통신</vt:lpstr>
      <vt:lpstr>1. 이동통신</vt:lpstr>
      <vt:lpstr>2. 아시아</vt:lpstr>
      <vt:lpstr>2. 아시아</vt:lpstr>
      <vt:lpstr>2. 아시아</vt:lpstr>
      <vt:lpstr>2. 아시아</vt:lpstr>
      <vt:lpstr>2. 아시아</vt:lpstr>
      <vt:lpstr>PowerPoint 프레젠테이션</vt:lpstr>
    </vt:vector>
  </TitlesOfParts>
  <Company>Dell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Teclo Presentation</dc:title>
  <dc:creator>KH_ONV</dc:creator>
  <cp:keywords>TECLO</cp:keywords>
  <cp:lastModifiedBy>kjh</cp:lastModifiedBy>
  <cp:revision>1711</cp:revision>
  <cp:lastPrinted>2013-06-24T05:21:53Z</cp:lastPrinted>
  <dcterms:created xsi:type="dcterms:W3CDTF">2010-06-09T19:06:40Z</dcterms:created>
  <dcterms:modified xsi:type="dcterms:W3CDTF">2016-01-24T02:28:55Z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0x010100C853596257179A42AC3F20BF384DEAFC0100C7FF7B177E4B7A4983FC1847F4FBC0F4</vt:lpwstr>
  </property>
  <property fmtid="{D5CDD505-2E9C-101B-9397-08002B2CF9AE}" pid="3" name="TitusGUID">
    <vt:lpwstr>03f6937a-64a8-415b-9a65-da06d1b6e922</vt:lpwstr>
  </property>
  <property fmtid="{D5CDD505-2E9C-101B-9397-08002B2CF9AE}" pid="4" name="TitusConfigVer">
    <vt:lpwstr>1.0APJ</vt:lpwstr>
  </property>
  <property fmtid="{D5CDD505-2E9C-101B-9397-08002B2CF9AE}" pid="5" name="DellClassification">
    <vt:lpwstr>No Restrictions</vt:lpwstr>
  </property>
  <property fmtid="{D5CDD505-2E9C-101B-9397-08002B2CF9AE}" pid="6" name="DellSubLabels">
    <vt:lpwstr/>
  </property>
  <property fmtid="{D5CDD505-2E9C-101B-9397-08002B2CF9AE}" pid="7" name="Order">
    <vt:r8>414800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  <property fmtid="{D5CDD505-2E9C-101B-9397-08002B2CF9AE}" pid="13" name="Program Information">
    <vt:lpwstr/>
  </property>
  <property fmtid="{D5CDD505-2E9C-101B-9397-08002B2CF9AE}" pid="14" name="Training Documents">
    <vt:lpwstr/>
  </property>
</Properties>
</file>